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21" r:id="rId2"/>
  </p:sldMasterIdLst>
  <p:notesMasterIdLst>
    <p:notesMasterId r:id="rId18"/>
  </p:notesMasterIdLst>
  <p:sldIdLst>
    <p:sldId id="257" r:id="rId3"/>
    <p:sldId id="264" r:id="rId4"/>
    <p:sldId id="266" r:id="rId5"/>
    <p:sldId id="258" r:id="rId6"/>
    <p:sldId id="259" r:id="rId7"/>
    <p:sldId id="260" r:id="rId8"/>
    <p:sldId id="261" r:id="rId9"/>
    <p:sldId id="265" r:id="rId10"/>
    <p:sldId id="267" r:id="rId11"/>
    <p:sldId id="270" r:id="rId12"/>
    <p:sldId id="268" r:id="rId13"/>
    <p:sldId id="269" r:id="rId14"/>
    <p:sldId id="263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66FFFF"/>
    <a:srgbClr val="F076E1"/>
    <a:srgbClr val="1A1300"/>
    <a:srgbClr val="FF6600"/>
    <a:srgbClr val="660066"/>
    <a:srgbClr val="990000"/>
    <a:srgbClr val="DFDF87"/>
    <a:srgbClr val="E41ACC"/>
    <a:srgbClr val="125E8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8333" autoAdjust="0"/>
  </p:normalViewPr>
  <p:slideViewPr>
    <p:cSldViewPr>
      <p:cViewPr varScale="1">
        <p:scale>
          <a:sx n="75" d="100"/>
          <a:sy n="75" d="100"/>
        </p:scale>
        <p:origin x="-45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DCB7A772-8EB9-42EE-9B93-8525AF9212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5FF1CB-2E60-4CAA-8D42-293C98A3194F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15A104-E883-476A-AC5D-50524ED98EDA}" type="slidenum">
              <a:rPr lang="ru-RU" smtClean="0"/>
              <a:pPr/>
              <a:t>10</a:t>
            </a:fld>
            <a:endParaRPr lang="ru-RU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r>
              <a:rPr lang="ru-RU" smtClean="0"/>
              <a:t>Пригласите к компьютеру ученика.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DB0A78-0802-43A1-AE4D-6475C2415FDB}" type="slidenum">
              <a:rPr lang="ru-RU" smtClean="0"/>
              <a:pPr/>
              <a:t>11</a:t>
            </a:fld>
            <a:endParaRPr lang="ru-RU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35D7AA-AF78-4746-9F02-4219B16C3ABB}" type="slidenum">
              <a:rPr lang="ru-RU" smtClean="0"/>
              <a:pPr/>
              <a:t>13</a:t>
            </a:fld>
            <a:endParaRPr lang="ru-RU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22B73D-84A9-4DB6-ADB7-5870D0209CBE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9F51F1-A75B-4F9C-8D96-468EC61A4F4A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54C592-8DD3-461E-AC2B-95CEF0686253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08386D-2FF6-48DE-A08A-6681C86F1E76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54BC40-F817-45A3-A636-EE174AEA025F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BBA7FE-D5C2-44FF-80C1-8E71CAA47063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8AD7B9-35E5-47AB-8358-168A4B9A07FC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55AB22-EEF5-43F3-948D-DFB361F5E21E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gif"/><Relationship Id="rId4" Type="http://schemas.openxmlformats.org/officeDocument/2006/relationships/image" Target="../media/image5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732588" y="333375"/>
            <a:ext cx="1905000" cy="457200"/>
          </a:xfrm>
        </p:spPr>
        <p:txBody>
          <a:bodyPr/>
          <a:lstStyle>
            <a:lvl1pPr>
              <a:defRPr sz="18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31391-FB99-4FB5-8AE7-2B203D7E7E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B4B78-6943-4170-AD78-7E07D24A27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DB25E-A40B-46F2-9CB3-E05A770DFB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7" name="Picture 7" descr="Рисунок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685800"/>
            <a:ext cx="8839200" cy="5638800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248400"/>
            <a:ext cx="2133600" cy="47625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31391-FB99-4FB5-8AE7-2B203D7E7E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914400" y="1219200"/>
            <a:ext cx="7315200" cy="4572000"/>
            <a:chOff x="96" y="509"/>
            <a:chExt cx="5328" cy="3567"/>
          </a:xfrm>
        </p:grpSpPr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252" y="509"/>
              <a:ext cx="630" cy="3548"/>
              <a:chOff x="252" y="509"/>
              <a:chExt cx="630" cy="3548"/>
            </a:xfrm>
          </p:grpSpPr>
          <p:sp>
            <p:nvSpPr>
              <p:cNvPr id="5131" name="Line 11"/>
              <p:cNvSpPr>
                <a:spLocks noChangeShapeType="1"/>
              </p:cNvSpPr>
              <p:nvPr/>
            </p:nvSpPr>
            <p:spPr bwMode="auto">
              <a:xfrm flipV="1">
                <a:off x="252" y="517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2" name="Line 12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3" name="Line 13"/>
              <p:cNvSpPr>
                <a:spLocks noChangeShapeType="1"/>
              </p:cNvSpPr>
              <p:nvPr/>
            </p:nvSpPr>
            <p:spPr bwMode="auto">
              <a:xfrm flipV="1">
                <a:off x="672" y="528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4" name="Line 14"/>
              <p:cNvSpPr>
                <a:spLocks noChangeShapeType="1"/>
              </p:cNvSpPr>
              <p:nvPr/>
            </p:nvSpPr>
            <p:spPr bwMode="auto">
              <a:xfrm flipV="1">
                <a:off x="882" y="528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 rot="5400000">
              <a:off x="1162" y="-387"/>
              <a:ext cx="3195" cy="5328"/>
              <a:chOff x="1636" y="772"/>
              <a:chExt cx="3663" cy="4098"/>
            </a:xfrm>
          </p:grpSpPr>
          <p:grpSp>
            <p:nvGrpSpPr>
              <p:cNvPr id="5" name="Group 16"/>
              <p:cNvGrpSpPr>
                <a:grpSpLocks/>
              </p:cNvGrpSpPr>
              <p:nvPr/>
            </p:nvGrpSpPr>
            <p:grpSpPr bwMode="auto">
              <a:xfrm>
                <a:off x="1636" y="783"/>
                <a:ext cx="734" cy="4087"/>
                <a:chOff x="1636" y="783"/>
                <a:chExt cx="734" cy="4087"/>
              </a:xfrm>
            </p:grpSpPr>
            <p:sp>
              <p:nvSpPr>
                <p:cNvPr id="5137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636" y="825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8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82" y="783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9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124" y="805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40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2370" y="818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" name="Group 21"/>
              <p:cNvGrpSpPr>
                <a:grpSpLocks/>
              </p:cNvGrpSpPr>
              <p:nvPr/>
            </p:nvGrpSpPr>
            <p:grpSpPr bwMode="auto">
              <a:xfrm>
                <a:off x="2606" y="772"/>
                <a:ext cx="734" cy="4087"/>
                <a:chOff x="1636" y="783"/>
                <a:chExt cx="734" cy="4087"/>
              </a:xfrm>
            </p:grpSpPr>
            <p:sp>
              <p:nvSpPr>
                <p:cNvPr id="5142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636" y="825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43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82" y="783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44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2124" y="805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45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2370" y="818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" name="Group 26"/>
              <p:cNvGrpSpPr>
                <a:grpSpLocks/>
              </p:cNvGrpSpPr>
              <p:nvPr/>
            </p:nvGrpSpPr>
            <p:grpSpPr bwMode="auto">
              <a:xfrm>
                <a:off x="3595" y="783"/>
                <a:ext cx="734" cy="4087"/>
                <a:chOff x="1636" y="783"/>
                <a:chExt cx="734" cy="4087"/>
              </a:xfrm>
            </p:grpSpPr>
            <p:sp>
              <p:nvSpPr>
                <p:cNvPr id="5147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636" y="825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48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882" y="783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49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2124" y="805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50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2370" y="818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8" name="Group 31"/>
              <p:cNvGrpSpPr>
                <a:grpSpLocks/>
              </p:cNvGrpSpPr>
              <p:nvPr/>
            </p:nvGrpSpPr>
            <p:grpSpPr bwMode="auto">
              <a:xfrm>
                <a:off x="4565" y="772"/>
                <a:ext cx="734" cy="4087"/>
                <a:chOff x="1636" y="783"/>
                <a:chExt cx="734" cy="4087"/>
              </a:xfrm>
            </p:grpSpPr>
            <p:sp>
              <p:nvSpPr>
                <p:cNvPr id="5152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636" y="825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53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882" y="783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54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2124" y="805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55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2370" y="818"/>
                  <a:ext cx="0" cy="4045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9" name="Group 36"/>
            <p:cNvGrpSpPr>
              <a:grpSpLocks/>
            </p:cNvGrpSpPr>
            <p:nvPr/>
          </p:nvGrpSpPr>
          <p:grpSpPr bwMode="auto">
            <a:xfrm>
              <a:off x="1104" y="528"/>
              <a:ext cx="630" cy="3548"/>
              <a:chOff x="252" y="509"/>
              <a:chExt cx="630" cy="3548"/>
            </a:xfrm>
          </p:grpSpPr>
          <p:sp>
            <p:nvSpPr>
              <p:cNvPr id="5157" name="Line 37"/>
              <p:cNvSpPr>
                <a:spLocks noChangeShapeType="1"/>
              </p:cNvSpPr>
              <p:nvPr/>
            </p:nvSpPr>
            <p:spPr bwMode="auto">
              <a:xfrm flipV="1">
                <a:off x="252" y="517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8" name="Line 38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9" name="Line 39"/>
              <p:cNvSpPr>
                <a:spLocks noChangeShapeType="1"/>
              </p:cNvSpPr>
              <p:nvPr/>
            </p:nvSpPr>
            <p:spPr bwMode="auto">
              <a:xfrm flipV="1">
                <a:off x="672" y="528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0" name="Line 40"/>
              <p:cNvSpPr>
                <a:spLocks noChangeShapeType="1"/>
              </p:cNvSpPr>
              <p:nvPr/>
            </p:nvSpPr>
            <p:spPr bwMode="auto">
              <a:xfrm flipV="1">
                <a:off x="882" y="528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" name="Group 41"/>
            <p:cNvGrpSpPr>
              <a:grpSpLocks/>
            </p:cNvGrpSpPr>
            <p:nvPr/>
          </p:nvGrpSpPr>
          <p:grpSpPr bwMode="auto">
            <a:xfrm>
              <a:off x="1968" y="528"/>
              <a:ext cx="630" cy="3548"/>
              <a:chOff x="252" y="509"/>
              <a:chExt cx="630" cy="3548"/>
            </a:xfrm>
          </p:grpSpPr>
          <p:sp>
            <p:nvSpPr>
              <p:cNvPr id="5162" name="Line 42"/>
              <p:cNvSpPr>
                <a:spLocks noChangeShapeType="1"/>
              </p:cNvSpPr>
              <p:nvPr/>
            </p:nvSpPr>
            <p:spPr bwMode="auto">
              <a:xfrm flipV="1">
                <a:off x="252" y="517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3" name="Line 43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4" name="Line 44"/>
              <p:cNvSpPr>
                <a:spLocks noChangeShapeType="1"/>
              </p:cNvSpPr>
              <p:nvPr/>
            </p:nvSpPr>
            <p:spPr bwMode="auto">
              <a:xfrm flipV="1">
                <a:off x="672" y="528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5" name="Line 45"/>
              <p:cNvSpPr>
                <a:spLocks noChangeShapeType="1"/>
              </p:cNvSpPr>
              <p:nvPr/>
            </p:nvSpPr>
            <p:spPr bwMode="auto">
              <a:xfrm flipV="1">
                <a:off x="882" y="528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" name="Group 46"/>
            <p:cNvGrpSpPr>
              <a:grpSpLocks/>
            </p:cNvGrpSpPr>
            <p:nvPr/>
          </p:nvGrpSpPr>
          <p:grpSpPr bwMode="auto">
            <a:xfrm>
              <a:off x="2832" y="528"/>
              <a:ext cx="630" cy="3548"/>
              <a:chOff x="252" y="509"/>
              <a:chExt cx="630" cy="3548"/>
            </a:xfrm>
          </p:grpSpPr>
          <p:sp>
            <p:nvSpPr>
              <p:cNvPr id="5167" name="Line 47"/>
              <p:cNvSpPr>
                <a:spLocks noChangeShapeType="1"/>
              </p:cNvSpPr>
              <p:nvPr/>
            </p:nvSpPr>
            <p:spPr bwMode="auto">
              <a:xfrm flipV="1">
                <a:off x="252" y="517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8" name="Line 48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9" name="Line 49"/>
              <p:cNvSpPr>
                <a:spLocks noChangeShapeType="1"/>
              </p:cNvSpPr>
              <p:nvPr/>
            </p:nvSpPr>
            <p:spPr bwMode="auto">
              <a:xfrm flipV="1">
                <a:off x="672" y="528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0" name="Line 50"/>
              <p:cNvSpPr>
                <a:spLocks noChangeShapeType="1"/>
              </p:cNvSpPr>
              <p:nvPr/>
            </p:nvSpPr>
            <p:spPr bwMode="auto">
              <a:xfrm flipV="1">
                <a:off x="882" y="528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" name="Group 51"/>
            <p:cNvGrpSpPr>
              <a:grpSpLocks/>
            </p:cNvGrpSpPr>
            <p:nvPr/>
          </p:nvGrpSpPr>
          <p:grpSpPr bwMode="auto">
            <a:xfrm>
              <a:off x="3659" y="528"/>
              <a:ext cx="630" cy="3548"/>
              <a:chOff x="252" y="509"/>
              <a:chExt cx="630" cy="3548"/>
            </a:xfrm>
          </p:grpSpPr>
          <p:sp>
            <p:nvSpPr>
              <p:cNvPr id="5172" name="Line 52"/>
              <p:cNvSpPr>
                <a:spLocks noChangeShapeType="1"/>
              </p:cNvSpPr>
              <p:nvPr/>
            </p:nvSpPr>
            <p:spPr bwMode="auto">
              <a:xfrm flipV="1">
                <a:off x="252" y="517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3" name="Line 53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4" name="Line 54"/>
              <p:cNvSpPr>
                <a:spLocks noChangeShapeType="1"/>
              </p:cNvSpPr>
              <p:nvPr/>
            </p:nvSpPr>
            <p:spPr bwMode="auto">
              <a:xfrm flipV="1">
                <a:off x="672" y="528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5" name="Line 55"/>
              <p:cNvSpPr>
                <a:spLocks noChangeShapeType="1"/>
              </p:cNvSpPr>
              <p:nvPr/>
            </p:nvSpPr>
            <p:spPr bwMode="auto">
              <a:xfrm flipV="1">
                <a:off x="882" y="528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3" name="Group 56"/>
            <p:cNvGrpSpPr>
              <a:grpSpLocks/>
            </p:cNvGrpSpPr>
            <p:nvPr/>
          </p:nvGrpSpPr>
          <p:grpSpPr bwMode="auto">
            <a:xfrm>
              <a:off x="4505" y="528"/>
              <a:ext cx="630" cy="3548"/>
              <a:chOff x="252" y="509"/>
              <a:chExt cx="630" cy="3548"/>
            </a:xfrm>
          </p:grpSpPr>
          <p:sp>
            <p:nvSpPr>
              <p:cNvPr id="5177" name="Line 57"/>
              <p:cNvSpPr>
                <a:spLocks noChangeShapeType="1"/>
              </p:cNvSpPr>
              <p:nvPr/>
            </p:nvSpPr>
            <p:spPr bwMode="auto">
              <a:xfrm flipV="1">
                <a:off x="252" y="517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8" name="Line 58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9" name="Line 59"/>
              <p:cNvSpPr>
                <a:spLocks noChangeShapeType="1"/>
              </p:cNvSpPr>
              <p:nvPr/>
            </p:nvSpPr>
            <p:spPr bwMode="auto">
              <a:xfrm flipV="1">
                <a:off x="672" y="528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80" name="Line 60"/>
              <p:cNvSpPr>
                <a:spLocks noChangeShapeType="1"/>
              </p:cNvSpPr>
              <p:nvPr/>
            </p:nvSpPr>
            <p:spPr bwMode="auto">
              <a:xfrm flipV="1">
                <a:off x="882" y="528"/>
                <a:ext cx="0" cy="3528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9404" name="AutoShape 3260"/>
          <p:cNvSpPr>
            <a:spLocks noChangeArrowheads="1"/>
          </p:cNvSpPr>
          <p:nvPr/>
        </p:nvSpPr>
        <p:spPr bwMode="auto">
          <a:xfrm>
            <a:off x="990600" y="5943600"/>
            <a:ext cx="7010400" cy="304800"/>
          </a:xfrm>
          <a:prstGeom prst="cube">
            <a:avLst>
              <a:gd name="adj" fmla="val 822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pic>
        <p:nvPicPr>
          <p:cNvPr id="9402" name="Picture 3258" descr="ED00184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5867400"/>
            <a:ext cx="609600" cy="266700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50000"/>
              </a:srgbClr>
            </a:outerShdw>
          </a:effectLst>
        </p:spPr>
      </p:pic>
      <p:pic>
        <p:nvPicPr>
          <p:cNvPr id="9405" name="Picture 3261" descr="j029107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5903913" y="4987925"/>
            <a:ext cx="457200" cy="1911350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pic>
        <p:nvPicPr>
          <p:cNvPr id="9406" name="Picture 3262" descr="j030333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1295400"/>
            <a:ext cx="419100" cy="762000"/>
          </a:xfrm>
          <a:prstGeom prst="rect">
            <a:avLst/>
          </a:prstGeom>
          <a:noFill/>
        </p:spPr>
      </p:pic>
      <p:sp>
        <p:nvSpPr>
          <p:cNvPr id="9407" name="Rectangle 3263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9408" name="Rectangle 3264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5313E-F71E-4BA7-920A-8CC5A50CCD2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0E4DF-9E74-404C-9C51-A8AB254B18D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26640-644D-4E85-AD8B-15467288B23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87C8C-515C-44BD-9FE7-41F6CD21E3B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92834-16F2-4269-8D7B-FF4AB87FA44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4BF16-1FCC-4C90-A146-58FDB4410A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46EB0-4C67-4529-BE7F-F0B203D7853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5313E-F71E-4BA7-920A-8CC5A50CCD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ED5FE-20AB-4445-A779-79E82F11F19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B4B78-6943-4170-AD78-7E07D24A271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DB25E-A40B-46F2-9CB3-E05A770DFB8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0E4DF-9E74-404C-9C51-A8AB254B18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26640-644D-4E85-AD8B-15467288B2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87C8C-515C-44BD-9FE7-41F6CD21E3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92834-16F2-4269-8D7B-FF4AB87FA4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4BF16-1FCC-4C90-A146-58FDB4410A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46EB0-4C67-4529-BE7F-F0B203D785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ED5FE-20AB-4445-A779-79E82F11F1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D6163972-7011-48AE-871C-1523FA57D0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176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177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717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8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8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8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8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8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8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8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8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7190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191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192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7193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94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95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7197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198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199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00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01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02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03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04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7206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7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7210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7212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13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3" y="327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14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3" y="177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15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16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2" y="892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17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1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18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19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2" y="137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sp>
          <p:nvSpPr>
            <p:cNvPr id="7220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18" r:id="rId3"/>
    <p:sldLayoutId id="2147483717" r:id="rId4"/>
    <p:sldLayoutId id="2147483716" r:id="rId5"/>
    <p:sldLayoutId id="2147483715" r:id="rId6"/>
    <p:sldLayoutId id="2147483714" r:id="rId7"/>
    <p:sldLayoutId id="2147483713" r:id="rId8"/>
    <p:sldLayoutId id="2147483712" r:id="rId9"/>
    <p:sldLayoutId id="2147483711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6163972-7011-48AE-871C-1523FA57D0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59" name="Rectangle 35"/>
          <p:cNvSpPr>
            <a:spLocks noChangeArrowheads="1"/>
          </p:cNvSpPr>
          <p:nvPr/>
        </p:nvSpPr>
        <p:spPr bwMode="auto">
          <a:xfrm>
            <a:off x="381000" y="0"/>
            <a:ext cx="76200" cy="68580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rgbClr val="6633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28600" y="152400"/>
            <a:ext cx="982663" cy="836613"/>
            <a:chOff x="3552" y="2784"/>
            <a:chExt cx="619" cy="527"/>
          </a:xfrm>
        </p:grpSpPr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3586" y="2784"/>
              <a:ext cx="95" cy="123"/>
            </a:xfrm>
            <a:custGeom>
              <a:avLst/>
              <a:gdLst/>
              <a:ahLst/>
              <a:cxnLst>
                <a:cxn ang="0">
                  <a:pos x="92" y="114"/>
                </a:cxn>
                <a:cxn ang="0">
                  <a:pos x="78" y="105"/>
                </a:cxn>
                <a:cxn ang="0">
                  <a:pos x="62" y="85"/>
                </a:cxn>
                <a:cxn ang="0">
                  <a:pos x="46" y="62"/>
                </a:cxn>
                <a:cxn ang="0">
                  <a:pos x="30" y="33"/>
                </a:cxn>
                <a:cxn ang="0">
                  <a:pos x="24" y="6"/>
                </a:cxn>
                <a:cxn ang="0">
                  <a:pos x="24" y="0"/>
                </a:cxn>
                <a:cxn ang="0">
                  <a:pos x="22" y="0"/>
                </a:cxn>
                <a:cxn ang="0">
                  <a:pos x="14" y="2"/>
                </a:cxn>
                <a:cxn ang="0">
                  <a:pos x="3" y="6"/>
                </a:cxn>
                <a:cxn ang="0">
                  <a:pos x="0" y="6"/>
                </a:cxn>
                <a:cxn ang="0">
                  <a:pos x="0" y="11"/>
                </a:cxn>
                <a:cxn ang="0">
                  <a:pos x="11" y="29"/>
                </a:cxn>
                <a:cxn ang="0">
                  <a:pos x="27" y="60"/>
                </a:cxn>
                <a:cxn ang="0">
                  <a:pos x="43" y="85"/>
                </a:cxn>
                <a:cxn ang="0">
                  <a:pos x="76" y="116"/>
                </a:cxn>
                <a:cxn ang="0">
                  <a:pos x="84" y="123"/>
                </a:cxn>
                <a:cxn ang="0">
                  <a:pos x="95" y="121"/>
                </a:cxn>
                <a:cxn ang="0">
                  <a:pos x="92" y="114"/>
                </a:cxn>
              </a:cxnLst>
              <a:rect l="0" t="0" r="r" b="b"/>
              <a:pathLst>
                <a:path w="95" h="123">
                  <a:moveTo>
                    <a:pt x="92" y="114"/>
                  </a:moveTo>
                  <a:lnTo>
                    <a:pt x="78" y="105"/>
                  </a:lnTo>
                  <a:lnTo>
                    <a:pt x="62" y="85"/>
                  </a:lnTo>
                  <a:lnTo>
                    <a:pt x="46" y="62"/>
                  </a:lnTo>
                  <a:lnTo>
                    <a:pt x="30" y="33"/>
                  </a:lnTo>
                  <a:lnTo>
                    <a:pt x="24" y="6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14" y="2"/>
                  </a:lnTo>
                  <a:lnTo>
                    <a:pt x="3" y="6"/>
                  </a:lnTo>
                  <a:lnTo>
                    <a:pt x="0" y="6"/>
                  </a:lnTo>
                  <a:lnTo>
                    <a:pt x="0" y="11"/>
                  </a:lnTo>
                  <a:lnTo>
                    <a:pt x="11" y="29"/>
                  </a:lnTo>
                  <a:lnTo>
                    <a:pt x="27" y="60"/>
                  </a:lnTo>
                  <a:lnTo>
                    <a:pt x="43" y="85"/>
                  </a:lnTo>
                  <a:lnTo>
                    <a:pt x="76" y="116"/>
                  </a:lnTo>
                  <a:lnTo>
                    <a:pt x="84" y="123"/>
                  </a:lnTo>
                  <a:lnTo>
                    <a:pt x="95" y="121"/>
                  </a:lnTo>
                  <a:lnTo>
                    <a:pt x="92" y="114"/>
                  </a:lnTo>
                </a:path>
              </a:pathLst>
            </a:custGeom>
            <a:solidFill>
              <a:srgbClr val="AC3D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3552" y="2784"/>
              <a:ext cx="619" cy="527"/>
            </a:xfrm>
            <a:custGeom>
              <a:avLst/>
              <a:gdLst/>
              <a:ahLst/>
              <a:cxnLst>
                <a:cxn ang="0">
                  <a:pos x="78" y="128"/>
                </a:cxn>
                <a:cxn ang="0">
                  <a:pos x="13" y="193"/>
                </a:cxn>
                <a:cxn ang="0">
                  <a:pos x="0" y="229"/>
                </a:cxn>
                <a:cxn ang="0">
                  <a:pos x="16" y="224"/>
                </a:cxn>
                <a:cxn ang="0">
                  <a:pos x="3" y="256"/>
                </a:cxn>
                <a:cxn ang="0">
                  <a:pos x="32" y="372"/>
                </a:cxn>
                <a:cxn ang="0">
                  <a:pos x="70" y="433"/>
                </a:cxn>
                <a:cxn ang="0">
                  <a:pos x="92" y="397"/>
                </a:cxn>
                <a:cxn ang="0">
                  <a:pos x="124" y="388"/>
                </a:cxn>
                <a:cxn ang="0">
                  <a:pos x="151" y="453"/>
                </a:cxn>
                <a:cxn ang="0">
                  <a:pos x="173" y="448"/>
                </a:cxn>
                <a:cxn ang="0">
                  <a:pos x="238" y="527"/>
                </a:cxn>
                <a:cxn ang="0">
                  <a:pos x="249" y="435"/>
                </a:cxn>
                <a:cxn ang="0">
                  <a:pos x="262" y="433"/>
                </a:cxn>
                <a:cxn ang="0">
                  <a:pos x="276" y="381"/>
                </a:cxn>
                <a:cxn ang="0">
                  <a:pos x="324" y="401"/>
                </a:cxn>
                <a:cxn ang="0">
                  <a:pos x="373" y="473"/>
                </a:cxn>
                <a:cxn ang="0">
                  <a:pos x="378" y="457"/>
                </a:cxn>
                <a:cxn ang="0">
                  <a:pos x="408" y="455"/>
                </a:cxn>
                <a:cxn ang="0">
                  <a:pos x="421" y="435"/>
                </a:cxn>
                <a:cxn ang="0">
                  <a:pos x="462" y="430"/>
                </a:cxn>
                <a:cxn ang="0">
                  <a:pos x="505" y="455"/>
                </a:cxn>
                <a:cxn ang="0">
                  <a:pos x="538" y="450"/>
                </a:cxn>
                <a:cxn ang="0">
                  <a:pos x="548" y="441"/>
                </a:cxn>
                <a:cxn ang="0">
                  <a:pos x="519" y="386"/>
                </a:cxn>
                <a:cxn ang="0">
                  <a:pos x="516" y="372"/>
                </a:cxn>
                <a:cxn ang="0">
                  <a:pos x="489" y="325"/>
                </a:cxn>
                <a:cxn ang="0">
                  <a:pos x="508" y="303"/>
                </a:cxn>
                <a:cxn ang="0">
                  <a:pos x="548" y="294"/>
                </a:cxn>
                <a:cxn ang="0">
                  <a:pos x="548" y="282"/>
                </a:cxn>
                <a:cxn ang="0">
                  <a:pos x="513" y="278"/>
                </a:cxn>
                <a:cxn ang="0">
                  <a:pos x="424" y="224"/>
                </a:cxn>
                <a:cxn ang="0">
                  <a:pos x="432" y="211"/>
                </a:cxn>
                <a:cxn ang="0">
                  <a:pos x="457" y="204"/>
                </a:cxn>
                <a:cxn ang="0">
                  <a:pos x="513" y="193"/>
                </a:cxn>
                <a:cxn ang="0">
                  <a:pos x="538" y="202"/>
                </a:cxn>
                <a:cxn ang="0">
                  <a:pos x="532" y="179"/>
                </a:cxn>
                <a:cxn ang="0">
                  <a:pos x="573" y="166"/>
                </a:cxn>
                <a:cxn ang="0">
                  <a:pos x="619" y="128"/>
                </a:cxn>
                <a:cxn ang="0">
                  <a:pos x="562" y="141"/>
                </a:cxn>
                <a:cxn ang="0">
                  <a:pos x="538" y="112"/>
                </a:cxn>
                <a:cxn ang="0">
                  <a:pos x="519" y="110"/>
                </a:cxn>
                <a:cxn ang="0">
                  <a:pos x="492" y="92"/>
                </a:cxn>
                <a:cxn ang="0">
                  <a:pos x="519" y="52"/>
                </a:cxn>
                <a:cxn ang="0">
                  <a:pos x="497" y="54"/>
                </a:cxn>
                <a:cxn ang="0">
                  <a:pos x="424" y="72"/>
                </a:cxn>
                <a:cxn ang="0">
                  <a:pos x="348" y="59"/>
                </a:cxn>
                <a:cxn ang="0">
                  <a:pos x="348" y="43"/>
                </a:cxn>
                <a:cxn ang="0">
                  <a:pos x="386" y="27"/>
                </a:cxn>
                <a:cxn ang="0">
                  <a:pos x="397" y="5"/>
                </a:cxn>
                <a:cxn ang="0">
                  <a:pos x="346" y="9"/>
                </a:cxn>
                <a:cxn ang="0">
                  <a:pos x="284" y="5"/>
                </a:cxn>
                <a:cxn ang="0">
                  <a:pos x="251" y="20"/>
                </a:cxn>
                <a:cxn ang="0">
                  <a:pos x="257" y="7"/>
                </a:cxn>
                <a:cxn ang="0">
                  <a:pos x="240" y="3"/>
                </a:cxn>
                <a:cxn ang="0">
                  <a:pos x="154" y="34"/>
                </a:cxn>
                <a:cxn ang="0">
                  <a:pos x="119" y="83"/>
                </a:cxn>
              </a:cxnLst>
              <a:rect l="0" t="0" r="r" b="b"/>
              <a:pathLst>
                <a:path w="619" h="527">
                  <a:moveTo>
                    <a:pt x="113" y="108"/>
                  </a:moveTo>
                  <a:lnTo>
                    <a:pt x="103" y="112"/>
                  </a:lnTo>
                  <a:lnTo>
                    <a:pt x="78" y="128"/>
                  </a:lnTo>
                  <a:lnTo>
                    <a:pt x="59" y="141"/>
                  </a:lnTo>
                  <a:lnTo>
                    <a:pt x="32" y="166"/>
                  </a:lnTo>
                  <a:lnTo>
                    <a:pt x="13" y="193"/>
                  </a:lnTo>
                  <a:lnTo>
                    <a:pt x="0" y="215"/>
                  </a:lnTo>
                  <a:lnTo>
                    <a:pt x="0" y="224"/>
                  </a:lnTo>
                  <a:lnTo>
                    <a:pt x="0" y="229"/>
                  </a:lnTo>
                  <a:lnTo>
                    <a:pt x="8" y="224"/>
                  </a:lnTo>
                  <a:lnTo>
                    <a:pt x="13" y="224"/>
                  </a:lnTo>
                  <a:lnTo>
                    <a:pt x="16" y="224"/>
                  </a:lnTo>
                  <a:lnTo>
                    <a:pt x="19" y="229"/>
                  </a:lnTo>
                  <a:lnTo>
                    <a:pt x="16" y="233"/>
                  </a:lnTo>
                  <a:lnTo>
                    <a:pt x="3" y="256"/>
                  </a:lnTo>
                  <a:lnTo>
                    <a:pt x="0" y="291"/>
                  </a:lnTo>
                  <a:lnTo>
                    <a:pt x="13" y="336"/>
                  </a:lnTo>
                  <a:lnTo>
                    <a:pt x="32" y="372"/>
                  </a:lnTo>
                  <a:lnTo>
                    <a:pt x="49" y="390"/>
                  </a:lnTo>
                  <a:lnTo>
                    <a:pt x="62" y="408"/>
                  </a:lnTo>
                  <a:lnTo>
                    <a:pt x="70" y="433"/>
                  </a:lnTo>
                  <a:lnTo>
                    <a:pt x="78" y="430"/>
                  </a:lnTo>
                  <a:lnTo>
                    <a:pt x="86" y="410"/>
                  </a:lnTo>
                  <a:lnTo>
                    <a:pt x="92" y="397"/>
                  </a:lnTo>
                  <a:lnTo>
                    <a:pt x="100" y="386"/>
                  </a:lnTo>
                  <a:lnTo>
                    <a:pt x="111" y="381"/>
                  </a:lnTo>
                  <a:lnTo>
                    <a:pt x="124" y="388"/>
                  </a:lnTo>
                  <a:lnTo>
                    <a:pt x="132" y="401"/>
                  </a:lnTo>
                  <a:lnTo>
                    <a:pt x="138" y="433"/>
                  </a:lnTo>
                  <a:lnTo>
                    <a:pt x="151" y="453"/>
                  </a:lnTo>
                  <a:lnTo>
                    <a:pt x="159" y="464"/>
                  </a:lnTo>
                  <a:lnTo>
                    <a:pt x="165" y="459"/>
                  </a:lnTo>
                  <a:lnTo>
                    <a:pt x="173" y="448"/>
                  </a:lnTo>
                  <a:lnTo>
                    <a:pt x="184" y="468"/>
                  </a:lnTo>
                  <a:lnTo>
                    <a:pt x="197" y="489"/>
                  </a:lnTo>
                  <a:lnTo>
                    <a:pt x="238" y="527"/>
                  </a:lnTo>
                  <a:lnTo>
                    <a:pt x="232" y="500"/>
                  </a:lnTo>
                  <a:lnTo>
                    <a:pt x="235" y="473"/>
                  </a:lnTo>
                  <a:lnTo>
                    <a:pt x="249" y="435"/>
                  </a:lnTo>
                  <a:lnTo>
                    <a:pt x="249" y="433"/>
                  </a:lnTo>
                  <a:lnTo>
                    <a:pt x="257" y="435"/>
                  </a:lnTo>
                  <a:lnTo>
                    <a:pt x="262" y="433"/>
                  </a:lnTo>
                  <a:lnTo>
                    <a:pt x="262" y="412"/>
                  </a:lnTo>
                  <a:lnTo>
                    <a:pt x="265" y="397"/>
                  </a:lnTo>
                  <a:lnTo>
                    <a:pt x="276" y="381"/>
                  </a:lnTo>
                  <a:lnTo>
                    <a:pt x="289" y="377"/>
                  </a:lnTo>
                  <a:lnTo>
                    <a:pt x="297" y="377"/>
                  </a:lnTo>
                  <a:lnTo>
                    <a:pt x="324" y="401"/>
                  </a:lnTo>
                  <a:lnTo>
                    <a:pt x="343" y="426"/>
                  </a:lnTo>
                  <a:lnTo>
                    <a:pt x="365" y="459"/>
                  </a:lnTo>
                  <a:lnTo>
                    <a:pt x="373" y="473"/>
                  </a:lnTo>
                  <a:lnTo>
                    <a:pt x="375" y="473"/>
                  </a:lnTo>
                  <a:lnTo>
                    <a:pt x="378" y="468"/>
                  </a:lnTo>
                  <a:lnTo>
                    <a:pt x="378" y="457"/>
                  </a:lnTo>
                  <a:lnTo>
                    <a:pt x="384" y="453"/>
                  </a:lnTo>
                  <a:lnTo>
                    <a:pt x="394" y="450"/>
                  </a:lnTo>
                  <a:lnTo>
                    <a:pt x="408" y="455"/>
                  </a:lnTo>
                  <a:lnTo>
                    <a:pt x="413" y="453"/>
                  </a:lnTo>
                  <a:lnTo>
                    <a:pt x="416" y="450"/>
                  </a:lnTo>
                  <a:lnTo>
                    <a:pt x="421" y="435"/>
                  </a:lnTo>
                  <a:lnTo>
                    <a:pt x="432" y="430"/>
                  </a:lnTo>
                  <a:lnTo>
                    <a:pt x="448" y="428"/>
                  </a:lnTo>
                  <a:lnTo>
                    <a:pt x="462" y="430"/>
                  </a:lnTo>
                  <a:lnTo>
                    <a:pt x="494" y="450"/>
                  </a:lnTo>
                  <a:lnTo>
                    <a:pt x="500" y="455"/>
                  </a:lnTo>
                  <a:lnTo>
                    <a:pt x="505" y="455"/>
                  </a:lnTo>
                  <a:lnTo>
                    <a:pt x="513" y="444"/>
                  </a:lnTo>
                  <a:lnTo>
                    <a:pt x="519" y="444"/>
                  </a:lnTo>
                  <a:lnTo>
                    <a:pt x="538" y="450"/>
                  </a:lnTo>
                  <a:lnTo>
                    <a:pt x="551" y="455"/>
                  </a:lnTo>
                  <a:lnTo>
                    <a:pt x="567" y="464"/>
                  </a:lnTo>
                  <a:lnTo>
                    <a:pt x="548" y="441"/>
                  </a:lnTo>
                  <a:lnTo>
                    <a:pt x="527" y="415"/>
                  </a:lnTo>
                  <a:lnTo>
                    <a:pt x="513" y="392"/>
                  </a:lnTo>
                  <a:lnTo>
                    <a:pt x="519" y="386"/>
                  </a:lnTo>
                  <a:lnTo>
                    <a:pt x="527" y="386"/>
                  </a:lnTo>
                  <a:lnTo>
                    <a:pt x="527" y="381"/>
                  </a:lnTo>
                  <a:lnTo>
                    <a:pt x="516" y="372"/>
                  </a:lnTo>
                  <a:lnTo>
                    <a:pt x="502" y="361"/>
                  </a:lnTo>
                  <a:lnTo>
                    <a:pt x="494" y="345"/>
                  </a:lnTo>
                  <a:lnTo>
                    <a:pt x="489" y="325"/>
                  </a:lnTo>
                  <a:lnTo>
                    <a:pt x="489" y="312"/>
                  </a:lnTo>
                  <a:lnTo>
                    <a:pt x="500" y="305"/>
                  </a:lnTo>
                  <a:lnTo>
                    <a:pt x="508" y="303"/>
                  </a:lnTo>
                  <a:lnTo>
                    <a:pt x="527" y="303"/>
                  </a:lnTo>
                  <a:lnTo>
                    <a:pt x="538" y="298"/>
                  </a:lnTo>
                  <a:lnTo>
                    <a:pt x="548" y="294"/>
                  </a:lnTo>
                  <a:lnTo>
                    <a:pt x="554" y="287"/>
                  </a:lnTo>
                  <a:lnTo>
                    <a:pt x="554" y="282"/>
                  </a:lnTo>
                  <a:lnTo>
                    <a:pt x="548" y="282"/>
                  </a:lnTo>
                  <a:lnTo>
                    <a:pt x="543" y="282"/>
                  </a:lnTo>
                  <a:lnTo>
                    <a:pt x="532" y="282"/>
                  </a:lnTo>
                  <a:lnTo>
                    <a:pt x="513" y="278"/>
                  </a:lnTo>
                  <a:lnTo>
                    <a:pt x="478" y="258"/>
                  </a:lnTo>
                  <a:lnTo>
                    <a:pt x="435" y="231"/>
                  </a:lnTo>
                  <a:lnTo>
                    <a:pt x="424" y="224"/>
                  </a:lnTo>
                  <a:lnTo>
                    <a:pt x="421" y="220"/>
                  </a:lnTo>
                  <a:lnTo>
                    <a:pt x="424" y="215"/>
                  </a:lnTo>
                  <a:lnTo>
                    <a:pt x="432" y="211"/>
                  </a:lnTo>
                  <a:lnTo>
                    <a:pt x="438" y="213"/>
                  </a:lnTo>
                  <a:lnTo>
                    <a:pt x="451" y="209"/>
                  </a:lnTo>
                  <a:lnTo>
                    <a:pt x="457" y="204"/>
                  </a:lnTo>
                  <a:lnTo>
                    <a:pt x="478" y="195"/>
                  </a:lnTo>
                  <a:lnTo>
                    <a:pt x="500" y="195"/>
                  </a:lnTo>
                  <a:lnTo>
                    <a:pt x="513" y="193"/>
                  </a:lnTo>
                  <a:lnTo>
                    <a:pt x="519" y="193"/>
                  </a:lnTo>
                  <a:lnTo>
                    <a:pt x="532" y="200"/>
                  </a:lnTo>
                  <a:lnTo>
                    <a:pt x="538" y="202"/>
                  </a:lnTo>
                  <a:lnTo>
                    <a:pt x="540" y="197"/>
                  </a:lnTo>
                  <a:lnTo>
                    <a:pt x="532" y="182"/>
                  </a:lnTo>
                  <a:lnTo>
                    <a:pt x="532" y="179"/>
                  </a:lnTo>
                  <a:lnTo>
                    <a:pt x="538" y="175"/>
                  </a:lnTo>
                  <a:lnTo>
                    <a:pt x="548" y="173"/>
                  </a:lnTo>
                  <a:lnTo>
                    <a:pt x="573" y="166"/>
                  </a:lnTo>
                  <a:lnTo>
                    <a:pt x="605" y="148"/>
                  </a:lnTo>
                  <a:lnTo>
                    <a:pt x="616" y="137"/>
                  </a:lnTo>
                  <a:lnTo>
                    <a:pt x="619" y="128"/>
                  </a:lnTo>
                  <a:lnTo>
                    <a:pt x="605" y="137"/>
                  </a:lnTo>
                  <a:lnTo>
                    <a:pt x="592" y="139"/>
                  </a:lnTo>
                  <a:lnTo>
                    <a:pt x="562" y="141"/>
                  </a:lnTo>
                  <a:lnTo>
                    <a:pt x="546" y="132"/>
                  </a:lnTo>
                  <a:lnTo>
                    <a:pt x="540" y="128"/>
                  </a:lnTo>
                  <a:lnTo>
                    <a:pt x="538" y="112"/>
                  </a:lnTo>
                  <a:lnTo>
                    <a:pt x="532" y="108"/>
                  </a:lnTo>
                  <a:lnTo>
                    <a:pt x="524" y="110"/>
                  </a:lnTo>
                  <a:lnTo>
                    <a:pt x="519" y="110"/>
                  </a:lnTo>
                  <a:lnTo>
                    <a:pt x="519" y="108"/>
                  </a:lnTo>
                  <a:lnTo>
                    <a:pt x="497" y="97"/>
                  </a:lnTo>
                  <a:lnTo>
                    <a:pt x="492" y="92"/>
                  </a:lnTo>
                  <a:lnTo>
                    <a:pt x="497" y="88"/>
                  </a:lnTo>
                  <a:lnTo>
                    <a:pt x="513" y="65"/>
                  </a:lnTo>
                  <a:lnTo>
                    <a:pt x="519" y="52"/>
                  </a:lnTo>
                  <a:lnTo>
                    <a:pt x="516" y="43"/>
                  </a:lnTo>
                  <a:lnTo>
                    <a:pt x="508" y="47"/>
                  </a:lnTo>
                  <a:lnTo>
                    <a:pt x="497" y="54"/>
                  </a:lnTo>
                  <a:lnTo>
                    <a:pt x="478" y="65"/>
                  </a:lnTo>
                  <a:lnTo>
                    <a:pt x="465" y="67"/>
                  </a:lnTo>
                  <a:lnTo>
                    <a:pt x="424" y="72"/>
                  </a:lnTo>
                  <a:lnTo>
                    <a:pt x="392" y="67"/>
                  </a:lnTo>
                  <a:lnTo>
                    <a:pt x="365" y="63"/>
                  </a:lnTo>
                  <a:lnTo>
                    <a:pt x="348" y="59"/>
                  </a:lnTo>
                  <a:lnTo>
                    <a:pt x="343" y="54"/>
                  </a:lnTo>
                  <a:lnTo>
                    <a:pt x="343" y="50"/>
                  </a:lnTo>
                  <a:lnTo>
                    <a:pt x="348" y="43"/>
                  </a:lnTo>
                  <a:lnTo>
                    <a:pt x="359" y="43"/>
                  </a:lnTo>
                  <a:lnTo>
                    <a:pt x="373" y="36"/>
                  </a:lnTo>
                  <a:lnTo>
                    <a:pt x="386" y="27"/>
                  </a:lnTo>
                  <a:lnTo>
                    <a:pt x="403" y="9"/>
                  </a:lnTo>
                  <a:lnTo>
                    <a:pt x="403" y="5"/>
                  </a:lnTo>
                  <a:lnTo>
                    <a:pt x="397" y="5"/>
                  </a:lnTo>
                  <a:lnTo>
                    <a:pt x="389" y="11"/>
                  </a:lnTo>
                  <a:lnTo>
                    <a:pt x="378" y="14"/>
                  </a:lnTo>
                  <a:lnTo>
                    <a:pt x="346" y="9"/>
                  </a:lnTo>
                  <a:lnTo>
                    <a:pt x="319" y="5"/>
                  </a:lnTo>
                  <a:lnTo>
                    <a:pt x="300" y="3"/>
                  </a:lnTo>
                  <a:lnTo>
                    <a:pt x="284" y="5"/>
                  </a:lnTo>
                  <a:lnTo>
                    <a:pt x="273" y="9"/>
                  </a:lnTo>
                  <a:lnTo>
                    <a:pt x="265" y="14"/>
                  </a:lnTo>
                  <a:lnTo>
                    <a:pt x="251" y="20"/>
                  </a:lnTo>
                  <a:lnTo>
                    <a:pt x="249" y="18"/>
                  </a:lnTo>
                  <a:lnTo>
                    <a:pt x="251" y="14"/>
                  </a:lnTo>
                  <a:lnTo>
                    <a:pt x="257" y="7"/>
                  </a:lnTo>
                  <a:lnTo>
                    <a:pt x="257" y="5"/>
                  </a:lnTo>
                  <a:lnTo>
                    <a:pt x="254" y="0"/>
                  </a:lnTo>
                  <a:lnTo>
                    <a:pt x="240" y="3"/>
                  </a:lnTo>
                  <a:lnTo>
                    <a:pt x="205" y="11"/>
                  </a:lnTo>
                  <a:lnTo>
                    <a:pt x="176" y="25"/>
                  </a:lnTo>
                  <a:lnTo>
                    <a:pt x="154" y="34"/>
                  </a:lnTo>
                  <a:lnTo>
                    <a:pt x="138" y="47"/>
                  </a:lnTo>
                  <a:lnTo>
                    <a:pt x="124" y="65"/>
                  </a:lnTo>
                  <a:lnTo>
                    <a:pt x="119" y="83"/>
                  </a:lnTo>
                  <a:lnTo>
                    <a:pt x="119" y="97"/>
                  </a:lnTo>
                  <a:lnTo>
                    <a:pt x="113" y="108"/>
                  </a:lnTo>
                </a:path>
              </a:pathLst>
            </a:custGeom>
            <a:gradFill rotWithShape="1">
              <a:gsLst>
                <a:gs pos="0">
                  <a:srgbClr val="FF9900"/>
                </a:gs>
                <a:gs pos="100000">
                  <a:srgbClr val="AC3D00"/>
                </a:gs>
              </a:gsLst>
              <a:lin ang="5400000" scaled="1"/>
            </a:gra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3648" y="2880"/>
              <a:ext cx="413" cy="3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31"/>
                </a:cxn>
                <a:cxn ang="0">
                  <a:pos x="103" y="87"/>
                </a:cxn>
                <a:cxn ang="0">
                  <a:pos x="167" y="141"/>
                </a:cxn>
                <a:cxn ang="0">
                  <a:pos x="219" y="179"/>
                </a:cxn>
                <a:cxn ang="0">
                  <a:pos x="248" y="208"/>
                </a:cxn>
                <a:cxn ang="0">
                  <a:pos x="259" y="215"/>
                </a:cxn>
                <a:cxn ang="0">
                  <a:pos x="286" y="237"/>
                </a:cxn>
                <a:cxn ang="0">
                  <a:pos x="313" y="264"/>
                </a:cxn>
                <a:cxn ang="0">
                  <a:pos x="340" y="284"/>
                </a:cxn>
                <a:cxn ang="0">
                  <a:pos x="373" y="309"/>
                </a:cxn>
                <a:cxn ang="0">
                  <a:pos x="413" y="333"/>
                </a:cxn>
              </a:cxnLst>
              <a:rect l="0" t="0" r="r" b="b"/>
              <a:pathLst>
                <a:path w="413" h="333">
                  <a:moveTo>
                    <a:pt x="0" y="0"/>
                  </a:moveTo>
                  <a:lnTo>
                    <a:pt x="35" y="31"/>
                  </a:lnTo>
                  <a:lnTo>
                    <a:pt x="103" y="87"/>
                  </a:lnTo>
                  <a:lnTo>
                    <a:pt x="167" y="141"/>
                  </a:lnTo>
                  <a:lnTo>
                    <a:pt x="219" y="179"/>
                  </a:lnTo>
                  <a:lnTo>
                    <a:pt x="248" y="208"/>
                  </a:lnTo>
                  <a:lnTo>
                    <a:pt x="259" y="215"/>
                  </a:lnTo>
                  <a:lnTo>
                    <a:pt x="286" y="237"/>
                  </a:lnTo>
                  <a:lnTo>
                    <a:pt x="313" y="264"/>
                  </a:lnTo>
                  <a:lnTo>
                    <a:pt x="340" y="284"/>
                  </a:lnTo>
                  <a:lnTo>
                    <a:pt x="373" y="309"/>
                  </a:lnTo>
                  <a:lnTo>
                    <a:pt x="413" y="333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3936" y="3120"/>
              <a:ext cx="72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24" y="0"/>
                </a:cxn>
                <a:cxn ang="0">
                  <a:pos x="43" y="7"/>
                </a:cxn>
                <a:cxn ang="0">
                  <a:pos x="59" y="11"/>
                </a:cxn>
                <a:cxn ang="0">
                  <a:pos x="72" y="11"/>
                </a:cxn>
              </a:cxnLst>
              <a:rect l="0" t="0" r="r" b="b"/>
              <a:pathLst>
                <a:path w="72" h="11">
                  <a:moveTo>
                    <a:pt x="0" y="0"/>
                  </a:moveTo>
                  <a:lnTo>
                    <a:pt x="16" y="0"/>
                  </a:lnTo>
                  <a:lnTo>
                    <a:pt x="24" y="0"/>
                  </a:lnTo>
                  <a:lnTo>
                    <a:pt x="43" y="7"/>
                  </a:lnTo>
                  <a:lnTo>
                    <a:pt x="59" y="11"/>
                  </a:lnTo>
                  <a:lnTo>
                    <a:pt x="72" y="11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3929" y="3120"/>
              <a:ext cx="30" cy="1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6"/>
                </a:cxn>
                <a:cxn ang="0">
                  <a:pos x="14" y="54"/>
                </a:cxn>
                <a:cxn ang="0">
                  <a:pos x="19" y="87"/>
                </a:cxn>
                <a:cxn ang="0">
                  <a:pos x="30" y="117"/>
                </a:cxn>
              </a:cxnLst>
              <a:rect l="0" t="0" r="r" b="b"/>
              <a:pathLst>
                <a:path w="30" h="117">
                  <a:moveTo>
                    <a:pt x="0" y="0"/>
                  </a:moveTo>
                  <a:lnTo>
                    <a:pt x="6" y="16"/>
                  </a:lnTo>
                  <a:lnTo>
                    <a:pt x="14" y="54"/>
                  </a:lnTo>
                  <a:lnTo>
                    <a:pt x="19" y="87"/>
                  </a:lnTo>
                  <a:lnTo>
                    <a:pt x="30" y="117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3840" y="3038"/>
              <a:ext cx="38" cy="92"/>
            </a:xfrm>
            <a:custGeom>
              <a:avLst/>
              <a:gdLst/>
              <a:ahLst/>
              <a:cxnLst>
                <a:cxn ang="0">
                  <a:pos x="38" y="92"/>
                </a:cxn>
                <a:cxn ang="0">
                  <a:pos x="21" y="63"/>
                </a:cxn>
                <a:cxn ang="0">
                  <a:pos x="11" y="42"/>
                </a:cxn>
                <a:cxn ang="0">
                  <a:pos x="0" y="20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38" h="92">
                  <a:moveTo>
                    <a:pt x="38" y="92"/>
                  </a:moveTo>
                  <a:lnTo>
                    <a:pt x="21" y="63"/>
                  </a:lnTo>
                  <a:lnTo>
                    <a:pt x="11" y="42"/>
                  </a:lnTo>
                  <a:lnTo>
                    <a:pt x="0" y="20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3744" y="2976"/>
              <a:ext cx="71" cy="1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" y="22"/>
                </a:cxn>
                <a:cxn ang="0">
                  <a:pos x="28" y="60"/>
                </a:cxn>
                <a:cxn ang="0">
                  <a:pos x="44" y="94"/>
                </a:cxn>
                <a:cxn ang="0">
                  <a:pos x="60" y="123"/>
                </a:cxn>
                <a:cxn ang="0">
                  <a:pos x="71" y="143"/>
                </a:cxn>
              </a:cxnLst>
              <a:rect l="0" t="0" r="r" b="b"/>
              <a:pathLst>
                <a:path w="71" h="143">
                  <a:moveTo>
                    <a:pt x="0" y="0"/>
                  </a:moveTo>
                  <a:lnTo>
                    <a:pt x="17" y="22"/>
                  </a:lnTo>
                  <a:lnTo>
                    <a:pt x="28" y="60"/>
                  </a:lnTo>
                  <a:lnTo>
                    <a:pt x="44" y="94"/>
                  </a:lnTo>
                  <a:lnTo>
                    <a:pt x="60" y="123"/>
                  </a:lnTo>
                  <a:lnTo>
                    <a:pt x="71" y="143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3840" y="3024"/>
              <a:ext cx="205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14"/>
                </a:cxn>
                <a:cxn ang="0">
                  <a:pos x="100" y="29"/>
                </a:cxn>
                <a:cxn ang="0">
                  <a:pos x="140" y="34"/>
                </a:cxn>
                <a:cxn ang="0">
                  <a:pos x="186" y="36"/>
                </a:cxn>
                <a:cxn ang="0">
                  <a:pos x="205" y="36"/>
                </a:cxn>
              </a:cxnLst>
              <a:rect l="0" t="0" r="r" b="b"/>
              <a:pathLst>
                <a:path w="205" h="36">
                  <a:moveTo>
                    <a:pt x="0" y="0"/>
                  </a:moveTo>
                  <a:lnTo>
                    <a:pt x="40" y="14"/>
                  </a:lnTo>
                  <a:lnTo>
                    <a:pt x="100" y="29"/>
                  </a:lnTo>
                  <a:lnTo>
                    <a:pt x="140" y="34"/>
                  </a:lnTo>
                  <a:lnTo>
                    <a:pt x="186" y="36"/>
                  </a:lnTo>
                  <a:lnTo>
                    <a:pt x="205" y="36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3744" y="2976"/>
              <a:ext cx="198" cy="53"/>
            </a:xfrm>
            <a:custGeom>
              <a:avLst/>
              <a:gdLst/>
              <a:ahLst/>
              <a:cxnLst>
                <a:cxn ang="0">
                  <a:pos x="198" y="53"/>
                </a:cxn>
                <a:cxn ang="0">
                  <a:pos x="141" y="44"/>
                </a:cxn>
                <a:cxn ang="0">
                  <a:pos x="92" y="31"/>
                </a:cxn>
                <a:cxn ang="0">
                  <a:pos x="35" y="11"/>
                </a:cxn>
                <a:cxn ang="0">
                  <a:pos x="0" y="0"/>
                </a:cxn>
              </a:cxnLst>
              <a:rect l="0" t="0" r="r" b="b"/>
              <a:pathLst>
                <a:path w="198" h="53">
                  <a:moveTo>
                    <a:pt x="198" y="53"/>
                  </a:moveTo>
                  <a:lnTo>
                    <a:pt x="141" y="44"/>
                  </a:lnTo>
                  <a:lnTo>
                    <a:pt x="92" y="31"/>
                  </a:lnTo>
                  <a:lnTo>
                    <a:pt x="35" y="11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3840" y="2976"/>
              <a:ext cx="27" cy="9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14" y="7"/>
                </a:cxn>
                <a:cxn ang="0">
                  <a:pos x="27" y="0"/>
                </a:cxn>
              </a:cxnLst>
              <a:rect l="0" t="0" r="r" b="b"/>
              <a:pathLst>
                <a:path w="27" h="9">
                  <a:moveTo>
                    <a:pt x="0" y="9"/>
                  </a:moveTo>
                  <a:lnTo>
                    <a:pt x="14" y="7"/>
                  </a:lnTo>
                  <a:lnTo>
                    <a:pt x="27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3675" y="2880"/>
              <a:ext cx="47" cy="378"/>
            </a:xfrm>
            <a:custGeom>
              <a:avLst/>
              <a:gdLst/>
              <a:ahLst/>
              <a:cxnLst>
                <a:cxn ang="0">
                  <a:pos x="87" y="378"/>
                </a:cxn>
                <a:cxn ang="0">
                  <a:pos x="70" y="304"/>
                </a:cxn>
                <a:cxn ang="0">
                  <a:pos x="57" y="237"/>
                </a:cxn>
                <a:cxn ang="0">
                  <a:pos x="35" y="172"/>
                </a:cxn>
                <a:cxn ang="0">
                  <a:pos x="22" y="118"/>
                </a:cxn>
                <a:cxn ang="0">
                  <a:pos x="11" y="78"/>
                </a:cxn>
                <a:cxn ang="0">
                  <a:pos x="0" y="36"/>
                </a:cxn>
                <a:cxn ang="0">
                  <a:pos x="0" y="11"/>
                </a:cxn>
                <a:cxn ang="0">
                  <a:pos x="0" y="0"/>
                </a:cxn>
              </a:cxnLst>
              <a:rect l="0" t="0" r="r" b="b"/>
              <a:pathLst>
                <a:path w="87" h="378">
                  <a:moveTo>
                    <a:pt x="87" y="378"/>
                  </a:moveTo>
                  <a:lnTo>
                    <a:pt x="70" y="304"/>
                  </a:lnTo>
                  <a:lnTo>
                    <a:pt x="57" y="237"/>
                  </a:lnTo>
                  <a:lnTo>
                    <a:pt x="35" y="172"/>
                  </a:lnTo>
                  <a:lnTo>
                    <a:pt x="22" y="118"/>
                  </a:lnTo>
                  <a:lnTo>
                    <a:pt x="11" y="78"/>
                  </a:lnTo>
                  <a:lnTo>
                    <a:pt x="0" y="36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3675" y="2976"/>
              <a:ext cx="119" cy="163"/>
            </a:xfrm>
            <a:custGeom>
              <a:avLst/>
              <a:gdLst/>
              <a:ahLst/>
              <a:cxnLst>
                <a:cxn ang="0">
                  <a:pos x="119" y="163"/>
                </a:cxn>
                <a:cxn ang="0">
                  <a:pos x="89" y="127"/>
                </a:cxn>
                <a:cxn ang="0">
                  <a:pos x="54" y="85"/>
                </a:cxn>
                <a:cxn ang="0">
                  <a:pos x="27" y="40"/>
                </a:cxn>
                <a:cxn ang="0">
                  <a:pos x="5" y="9"/>
                </a:cxn>
                <a:cxn ang="0">
                  <a:pos x="0" y="0"/>
                </a:cxn>
              </a:cxnLst>
              <a:rect l="0" t="0" r="r" b="b"/>
              <a:pathLst>
                <a:path w="119" h="163">
                  <a:moveTo>
                    <a:pt x="119" y="163"/>
                  </a:moveTo>
                  <a:lnTo>
                    <a:pt x="89" y="127"/>
                  </a:lnTo>
                  <a:lnTo>
                    <a:pt x="54" y="85"/>
                  </a:lnTo>
                  <a:lnTo>
                    <a:pt x="27" y="40"/>
                  </a:lnTo>
                  <a:lnTo>
                    <a:pt x="5" y="9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3648" y="2976"/>
              <a:ext cx="21" cy="83"/>
            </a:xfrm>
            <a:custGeom>
              <a:avLst/>
              <a:gdLst/>
              <a:ahLst/>
              <a:cxnLst>
                <a:cxn ang="0">
                  <a:pos x="0" y="83"/>
                </a:cxn>
                <a:cxn ang="0">
                  <a:pos x="5" y="56"/>
                </a:cxn>
                <a:cxn ang="0">
                  <a:pos x="13" y="32"/>
                </a:cxn>
                <a:cxn ang="0">
                  <a:pos x="21" y="14"/>
                </a:cxn>
                <a:cxn ang="0">
                  <a:pos x="21" y="5"/>
                </a:cxn>
                <a:cxn ang="0">
                  <a:pos x="21" y="0"/>
                </a:cxn>
              </a:cxnLst>
              <a:rect l="0" t="0" r="r" b="b"/>
              <a:pathLst>
                <a:path w="21" h="83">
                  <a:moveTo>
                    <a:pt x="0" y="83"/>
                  </a:moveTo>
                  <a:lnTo>
                    <a:pt x="5" y="56"/>
                  </a:lnTo>
                  <a:lnTo>
                    <a:pt x="13" y="32"/>
                  </a:lnTo>
                  <a:lnTo>
                    <a:pt x="21" y="14"/>
                  </a:lnTo>
                  <a:lnTo>
                    <a:pt x="21" y="5"/>
                  </a:lnTo>
                  <a:lnTo>
                    <a:pt x="21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3696" y="3120"/>
              <a:ext cx="71" cy="106"/>
            </a:xfrm>
            <a:custGeom>
              <a:avLst/>
              <a:gdLst/>
              <a:ahLst/>
              <a:cxnLst>
                <a:cxn ang="0">
                  <a:pos x="71" y="106"/>
                </a:cxn>
                <a:cxn ang="0">
                  <a:pos x="49" y="81"/>
                </a:cxn>
                <a:cxn ang="0">
                  <a:pos x="27" y="41"/>
                </a:cxn>
                <a:cxn ang="0">
                  <a:pos x="16" y="20"/>
                </a:cxn>
                <a:cxn ang="0">
                  <a:pos x="8" y="12"/>
                </a:cxn>
                <a:cxn ang="0">
                  <a:pos x="0" y="0"/>
                </a:cxn>
              </a:cxnLst>
              <a:rect l="0" t="0" r="r" b="b"/>
              <a:pathLst>
                <a:path w="71" h="106">
                  <a:moveTo>
                    <a:pt x="71" y="106"/>
                  </a:moveTo>
                  <a:lnTo>
                    <a:pt x="49" y="81"/>
                  </a:lnTo>
                  <a:lnTo>
                    <a:pt x="27" y="41"/>
                  </a:lnTo>
                  <a:lnTo>
                    <a:pt x="16" y="20"/>
                  </a:lnTo>
                  <a:lnTo>
                    <a:pt x="8" y="12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3648" y="3072"/>
              <a:ext cx="30" cy="83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25" y="11"/>
                </a:cxn>
                <a:cxn ang="0">
                  <a:pos x="8" y="33"/>
                </a:cxn>
                <a:cxn ang="0">
                  <a:pos x="0" y="54"/>
                </a:cxn>
                <a:cxn ang="0">
                  <a:pos x="0" y="74"/>
                </a:cxn>
                <a:cxn ang="0">
                  <a:pos x="0" y="83"/>
                </a:cxn>
              </a:cxnLst>
              <a:rect l="0" t="0" r="r" b="b"/>
              <a:pathLst>
                <a:path w="30" h="83">
                  <a:moveTo>
                    <a:pt x="30" y="0"/>
                  </a:moveTo>
                  <a:lnTo>
                    <a:pt x="25" y="11"/>
                  </a:lnTo>
                  <a:lnTo>
                    <a:pt x="8" y="33"/>
                  </a:lnTo>
                  <a:lnTo>
                    <a:pt x="0" y="54"/>
                  </a:lnTo>
                  <a:lnTo>
                    <a:pt x="0" y="74"/>
                  </a:lnTo>
                  <a:lnTo>
                    <a:pt x="0" y="83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3600" y="2894"/>
              <a:ext cx="79" cy="253"/>
            </a:xfrm>
            <a:custGeom>
              <a:avLst/>
              <a:gdLst/>
              <a:ahLst/>
              <a:cxnLst>
                <a:cxn ang="0">
                  <a:pos x="14" y="253"/>
                </a:cxn>
                <a:cxn ang="0">
                  <a:pos x="3" y="199"/>
                </a:cxn>
                <a:cxn ang="0">
                  <a:pos x="0" y="177"/>
                </a:cxn>
                <a:cxn ang="0">
                  <a:pos x="0" y="148"/>
                </a:cxn>
                <a:cxn ang="0">
                  <a:pos x="3" y="121"/>
                </a:cxn>
                <a:cxn ang="0">
                  <a:pos x="11" y="98"/>
                </a:cxn>
                <a:cxn ang="0">
                  <a:pos x="22" y="83"/>
                </a:cxn>
                <a:cxn ang="0">
                  <a:pos x="38" y="67"/>
                </a:cxn>
                <a:cxn ang="0">
                  <a:pos x="54" y="47"/>
                </a:cxn>
                <a:cxn ang="0">
                  <a:pos x="70" y="18"/>
                </a:cxn>
                <a:cxn ang="0">
                  <a:pos x="79" y="0"/>
                </a:cxn>
              </a:cxnLst>
              <a:rect l="0" t="0" r="r" b="b"/>
              <a:pathLst>
                <a:path w="79" h="253">
                  <a:moveTo>
                    <a:pt x="14" y="253"/>
                  </a:moveTo>
                  <a:lnTo>
                    <a:pt x="3" y="199"/>
                  </a:lnTo>
                  <a:lnTo>
                    <a:pt x="0" y="177"/>
                  </a:lnTo>
                  <a:lnTo>
                    <a:pt x="0" y="148"/>
                  </a:lnTo>
                  <a:lnTo>
                    <a:pt x="3" y="121"/>
                  </a:lnTo>
                  <a:lnTo>
                    <a:pt x="11" y="98"/>
                  </a:lnTo>
                  <a:lnTo>
                    <a:pt x="22" y="83"/>
                  </a:lnTo>
                  <a:lnTo>
                    <a:pt x="38" y="67"/>
                  </a:lnTo>
                  <a:lnTo>
                    <a:pt x="54" y="47"/>
                  </a:lnTo>
                  <a:lnTo>
                    <a:pt x="70" y="18"/>
                  </a:lnTo>
                  <a:lnTo>
                    <a:pt x="79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3600" y="2976"/>
              <a:ext cx="46" cy="23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24" y="14"/>
                </a:cxn>
                <a:cxn ang="0">
                  <a:pos x="40" y="5"/>
                </a:cxn>
                <a:cxn ang="0">
                  <a:pos x="46" y="0"/>
                </a:cxn>
              </a:cxnLst>
              <a:rect l="0" t="0" r="r" b="b"/>
              <a:pathLst>
                <a:path w="46" h="23">
                  <a:moveTo>
                    <a:pt x="0" y="23"/>
                  </a:moveTo>
                  <a:lnTo>
                    <a:pt x="24" y="14"/>
                  </a:lnTo>
                  <a:lnTo>
                    <a:pt x="40" y="5"/>
                  </a:lnTo>
                  <a:lnTo>
                    <a:pt x="46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3696" y="2784"/>
              <a:ext cx="248" cy="9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10" y="92"/>
                </a:cxn>
                <a:cxn ang="0">
                  <a:pos x="27" y="79"/>
                </a:cxn>
                <a:cxn ang="0">
                  <a:pos x="54" y="65"/>
                </a:cxn>
                <a:cxn ang="0">
                  <a:pos x="78" y="52"/>
                </a:cxn>
                <a:cxn ang="0">
                  <a:pos x="127" y="32"/>
                </a:cxn>
                <a:cxn ang="0">
                  <a:pos x="156" y="23"/>
                </a:cxn>
                <a:cxn ang="0">
                  <a:pos x="194" y="14"/>
                </a:cxn>
                <a:cxn ang="0">
                  <a:pos x="224" y="9"/>
                </a:cxn>
                <a:cxn ang="0">
                  <a:pos x="240" y="5"/>
                </a:cxn>
                <a:cxn ang="0">
                  <a:pos x="248" y="0"/>
                </a:cxn>
              </a:cxnLst>
              <a:rect l="0" t="0" r="r" b="b"/>
              <a:pathLst>
                <a:path w="248" h="99">
                  <a:moveTo>
                    <a:pt x="0" y="99"/>
                  </a:moveTo>
                  <a:lnTo>
                    <a:pt x="10" y="92"/>
                  </a:lnTo>
                  <a:lnTo>
                    <a:pt x="27" y="79"/>
                  </a:lnTo>
                  <a:lnTo>
                    <a:pt x="54" y="65"/>
                  </a:lnTo>
                  <a:lnTo>
                    <a:pt x="78" y="52"/>
                  </a:lnTo>
                  <a:lnTo>
                    <a:pt x="127" y="32"/>
                  </a:lnTo>
                  <a:lnTo>
                    <a:pt x="156" y="23"/>
                  </a:lnTo>
                  <a:lnTo>
                    <a:pt x="194" y="14"/>
                  </a:lnTo>
                  <a:lnTo>
                    <a:pt x="224" y="9"/>
                  </a:lnTo>
                  <a:lnTo>
                    <a:pt x="240" y="5"/>
                  </a:lnTo>
                  <a:lnTo>
                    <a:pt x="248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3744" y="2784"/>
              <a:ext cx="62" cy="77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46" y="5"/>
                </a:cxn>
                <a:cxn ang="0">
                  <a:pos x="35" y="14"/>
                </a:cxn>
                <a:cxn ang="0">
                  <a:pos x="22" y="32"/>
                </a:cxn>
                <a:cxn ang="0">
                  <a:pos x="11" y="52"/>
                </a:cxn>
                <a:cxn ang="0">
                  <a:pos x="6" y="63"/>
                </a:cxn>
                <a:cxn ang="0">
                  <a:pos x="0" y="77"/>
                </a:cxn>
              </a:cxnLst>
              <a:rect l="0" t="0" r="r" b="b"/>
              <a:pathLst>
                <a:path w="62" h="77">
                  <a:moveTo>
                    <a:pt x="62" y="0"/>
                  </a:moveTo>
                  <a:lnTo>
                    <a:pt x="46" y="5"/>
                  </a:lnTo>
                  <a:lnTo>
                    <a:pt x="35" y="14"/>
                  </a:lnTo>
                  <a:lnTo>
                    <a:pt x="22" y="32"/>
                  </a:lnTo>
                  <a:lnTo>
                    <a:pt x="11" y="52"/>
                  </a:lnTo>
                  <a:lnTo>
                    <a:pt x="6" y="63"/>
                  </a:lnTo>
                  <a:lnTo>
                    <a:pt x="0" y="77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3676" y="2897"/>
              <a:ext cx="446" cy="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2"/>
                </a:cxn>
                <a:cxn ang="0">
                  <a:pos x="90" y="2"/>
                </a:cxn>
                <a:cxn ang="0">
                  <a:pos x="146" y="7"/>
                </a:cxn>
                <a:cxn ang="0">
                  <a:pos x="184" y="16"/>
                </a:cxn>
                <a:cxn ang="0">
                  <a:pos x="206" y="20"/>
                </a:cxn>
                <a:cxn ang="0">
                  <a:pos x="252" y="25"/>
                </a:cxn>
                <a:cxn ang="0">
                  <a:pos x="306" y="32"/>
                </a:cxn>
                <a:cxn ang="0">
                  <a:pos x="335" y="38"/>
                </a:cxn>
                <a:cxn ang="0">
                  <a:pos x="357" y="38"/>
                </a:cxn>
                <a:cxn ang="0">
                  <a:pos x="400" y="34"/>
                </a:cxn>
                <a:cxn ang="0">
                  <a:pos x="427" y="34"/>
                </a:cxn>
                <a:cxn ang="0">
                  <a:pos x="446" y="29"/>
                </a:cxn>
              </a:cxnLst>
              <a:rect l="0" t="0" r="r" b="b"/>
              <a:pathLst>
                <a:path w="446" h="38">
                  <a:moveTo>
                    <a:pt x="0" y="0"/>
                  </a:moveTo>
                  <a:lnTo>
                    <a:pt x="22" y="2"/>
                  </a:lnTo>
                  <a:lnTo>
                    <a:pt x="90" y="2"/>
                  </a:lnTo>
                  <a:lnTo>
                    <a:pt x="146" y="7"/>
                  </a:lnTo>
                  <a:lnTo>
                    <a:pt x="184" y="16"/>
                  </a:lnTo>
                  <a:lnTo>
                    <a:pt x="206" y="20"/>
                  </a:lnTo>
                  <a:lnTo>
                    <a:pt x="252" y="25"/>
                  </a:lnTo>
                  <a:lnTo>
                    <a:pt x="306" y="32"/>
                  </a:lnTo>
                  <a:lnTo>
                    <a:pt x="335" y="38"/>
                  </a:lnTo>
                  <a:lnTo>
                    <a:pt x="357" y="38"/>
                  </a:lnTo>
                  <a:lnTo>
                    <a:pt x="400" y="34"/>
                  </a:lnTo>
                  <a:lnTo>
                    <a:pt x="427" y="34"/>
                  </a:lnTo>
                  <a:lnTo>
                    <a:pt x="446" y="29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3888" y="2928"/>
              <a:ext cx="70" cy="36"/>
            </a:xfrm>
            <a:custGeom>
              <a:avLst/>
              <a:gdLst/>
              <a:ahLst/>
              <a:cxnLst>
                <a:cxn ang="0">
                  <a:pos x="70" y="36"/>
                </a:cxn>
                <a:cxn ang="0">
                  <a:pos x="45" y="18"/>
                </a:cxn>
                <a:cxn ang="0">
                  <a:pos x="21" y="9"/>
                </a:cxn>
                <a:cxn ang="0">
                  <a:pos x="0" y="0"/>
                </a:cxn>
              </a:cxnLst>
              <a:rect l="0" t="0" r="r" b="b"/>
              <a:pathLst>
                <a:path w="70" h="36">
                  <a:moveTo>
                    <a:pt x="70" y="36"/>
                  </a:moveTo>
                  <a:lnTo>
                    <a:pt x="45" y="18"/>
                  </a:lnTo>
                  <a:lnTo>
                    <a:pt x="21" y="9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3950" y="2832"/>
              <a:ext cx="111" cy="81"/>
            </a:xfrm>
            <a:custGeom>
              <a:avLst/>
              <a:gdLst/>
              <a:ahLst/>
              <a:cxnLst>
                <a:cxn ang="0">
                  <a:pos x="111" y="0"/>
                </a:cxn>
                <a:cxn ang="0">
                  <a:pos x="98" y="14"/>
                </a:cxn>
                <a:cxn ang="0">
                  <a:pos x="60" y="32"/>
                </a:cxn>
                <a:cxn ang="0">
                  <a:pos x="30" y="50"/>
                </a:cxn>
                <a:cxn ang="0">
                  <a:pos x="14" y="65"/>
                </a:cxn>
                <a:cxn ang="0">
                  <a:pos x="8" y="72"/>
                </a:cxn>
                <a:cxn ang="0">
                  <a:pos x="0" y="81"/>
                </a:cxn>
              </a:cxnLst>
              <a:rect l="0" t="0" r="r" b="b"/>
              <a:pathLst>
                <a:path w="111" h="81">
                  <a:moveTo>
                    <a:pt x="111" y="0"/>
                  </a:moveTo>
                  <a:lnTo>
                    <a:pt x="98" y="14"/>
                  </a:lnTo>
                  <a:lnTo>
                    <a:pt x="60" y="32"/>
                  </a:lnTo>
                  <a:lnTo>
                    <a:pt x="30" y="50"/>
                  </a:lnTo>
                  <a:lnTo>
                    <a:pt x="14" y="65"/>
                  </a:lnTo>
                  <a:lnTo>
                    <a:pt x="8" y="72"/>
                  </a:lnTo>
                  <a:lnTo>
                    <a:pt x="0" y="81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3779" y="2914"/>
              <a:ext cx="109" cy="62"/>
            </a:xfrm>
            <a:custGeom>
              <a:avLst/>
              <a:gdLst/>
              <a:ahLst/>
              <a:cxnLst>
                <a:cxn ang="0">
                  <a:pos x="76" y="69"/>
                </a:cxn>
                <a:cxn ang="0">
                  <a:pos x="59" y="47"/>
                </a:cxn>
                <a:cxn ang="0">
                  <a:pos x="40" y="27"/>
                </a:cxn>
                <a:cxn ang="0">
                  <a:pos x="24" y="15"/>
                </a:cxn>
                <a:cxn ang="0">
                  <a:pos x="11" y="4"/>
                </a:cxn>
                <a:cxn ang="0">
                  <a:pos x="0" y="0"/>
                </a:cxn>
              </a:cxnLst>
              <a:rect l="0" t="0" r="r" b="b"/>
              <a:pathLst>
                <a:path w="76" h="69">
                  <a:moveTo>
                    <a:pt x="76" y="69"/>
                  </a:moveTo>
                  <a:lnTo>
                    <a:pt x="59" y="47"/>
                  </a:lnTo>
                  <a:lnTo>
                    <a:pt x="40" y="27"/>
                  </a:lnTo>
                  <a:lnTo>
                    <a:pt x="24" y="15"/>
                  </a:lnTo>
                  <a:lnTo>
                    <a:pt x="11" y="4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1060" name="Picture 36" descr="ED00184_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52400" y="6172200"/>
            <a:ext cx="1219200" cy="533400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dt" sz="quarter" idx="10"/>
          </p:nvPr>
        </p:nvSpPr>
        <p:spPr>
          <a:xfrm>
            <a:off x="6786563" y="500063"/>
            <a:ext cx="1905000" cy="457200"/>
          </a:xfrm>
          <a:noFill/>
        </p:spPr>
        <p:txBody>
          <a:bodyPr/>
          <a:lstStyle/>
          <a:p>
            <a:fld id="{330EFC56-B64B-4F45-8FBC-2193A20E8A85}" type="datetime1">
              <a:rPr lang="ru-RU" smtClean="0">
                <a:solidFill>
                  <a:schemeClr val="bg1"/>
                </a:solidFill>
              </a:rPr>
              <a:pPr/>
              <a:t>30.11.2009</a:t>
            </a:fld>
            <a:endParaRPr lang="ru-RU" smtClean="0">
              <a:solidFill>
                <a:schemeClr val="bg1"/>
              </a:solidFill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8888" y="2276475"/>
            <a:ext cx="6584950" cy="1512888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660066"/>
                </a:solidFill>
              </a:rPr>
              <a:t>Медианы, биссектрисы и высоты треугольника</a:t>
            </a:r>
            <a:r>
              <a:rPr lang="ru-RU" smtClean="0"/>
              <a:t>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3208338" y="4652963"/>
            <a:ext cx="0" cy="1728787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/>
          <a:lstStyle/>
          <a:p>
            <a:endParaRPr lang="ru-RU"/>
          </a:p>
        </p:txBody>
      </p:sp>
      <p:sp>
        <p:nvSpPr>
          <p:cNvPr id="12299" name="Line 13"/>
          <p:cNvSpPr>
            <a:spLocks noChangeShapeType="1"/>
          </p:cNvSpPr>
          <p:nvPr/>
        </p:nvSpPr>
        <p:spPr bwMode="auto">
          <a:xfrm flipV="1">
            <a:off x="631825" y="3071813"/>
            <a:ext cx="1439863" cy="1439862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/>
          <a:lstStyle/>
          <a:p>
            <a:endParaRPr lang="ru-RU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V="1">
            <a:off x="714348" y="1142984"/>
            <a:ext cx="2428892" cy="1020254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wrap="none"/>
          <a:lstStyle/>
          <a:p>
            <a:endParaRPr lang="ru-RU"/>
          </a:p>
        </p:txBody>
      </p:sp>
      <p:grpSp>
        <p:nvGrpSpPr>
          <p:cNvPr id="12290" name="Group 35"/>
          <p:cNvGrpSpPr>
            <a:grpSpLocks/>
          </p:cNvGrpSpPr>
          <p:nvPr/>
        </p:nvGrpSpPr>
        <p:grpSpPr bwMode="auto">
          <a:xfrm>
            <a:off x="428625" y="71438"/>
            <a:ext cx="3063875" cy="2117724"/>
            <a:chOff x="295" y="119"/>
            <a:chExt cx="1930" cy="1334"/>
          </a:xfrm>
          <a:noFill/>
        </p:grpSpPr>
        <p:sp>
          <p:nvSpPr>
            <p:cNvPr id="12318" name="AutoShape 2"/>
            <p:cNvSpPr>
              <a:spLocks noChangeArrowheads="1"/>
            </p:cNvSpPr>
            <p:nvPr/>
          </p:nvSpPr>
          <p:spPr bwMode="auto">
            <a:xfrm>
              <a:off x="476" y="119"/>
              <a:ext cx="1633" cy="1315"/>
            </a:xfrm>
            <a:prstGeom prst="triangle">
              <a:avLst>
                <a:gd name="adj" fmla="val 85551"/>
              </a:avLst>
            </a:prstGeom>
            <a:grpFill/>
            <a:ln w="38100">
              <a:solidFill>
                <a:srgbClr val="00206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9" name="Line 9"/>
            <p:cNvSpPr>
              <a:spLocks noChangeShapeType="1"/>
            </p:cNvSpPr>
            <p:nvPr/>
          </p:nvSpPr>
          <p:spPr bwMode="auto">
            <a:xfrm flipH="1">
              <a:off x="1837" y="436"/>
              <a:ext cx="136" cy="46"/>
            </a:xfrm>
            <a:prstGeom prst="line">
              <a:avLst/>
            </a:prstGeom>
            <a:ln>
              <a:solidFill>
                <a:srgbClr val="00B050"/>
              </a:solidFill>
              <a:headEnd type="none" w="sm" len="sm"/>
              <a:tailEnd type="none" w="sm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wrap="none"/>
            <a:lstStyle/>
            <a:p>
              <a:endParaRPr lang="ru-RU"/>
            </a:p>
          </p:txBody>
        </p:sp>
        <p:sp>
          <p:nvSpPr>
            <p:cNvPr id="12320" name="Line 10"/>
            <p:cNvSpPr>
              <a:spLocks noChangeShapeType="1"/>
            </p:cNvSpPr>
            <p:nvPr/>
          </p:nvSpPr>
          <p:spPr bwMode="auto">
            <a:xfrm flipH="1">
              <a:off x="1973" y="1071"/>
              <a:ext cx="136" cy="46"/>
            </a:xfrm>
            <a:prstGeom prst="line">
              <a:avLst/>
            </a:prstGeom>
            <a:ln>
              <a:solidFill>
                <a:srgbClr val="00B050"/>
              </a:solidFill>
              <a:headEnd type="none" w="sm" len="sm"/>
              <a:tailEnd type="none" w="sm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wrap="none"/>
            <a:lstStyle/>
            <a:p>
              <a:endParaRPr lang="ru-RU"/>
            </a:p>
          </p:txBody>
        </p:sp>
        <p:sp>
          <p:nvSpPr>
            <p:cNvPr id="12321" name="Text Box 30"/>
            <p:cNvSpPr txBox="1">
              <a:spLocks noChangeArrowheads="1"/>
            </p:cNvSpPr>
            <p:nvPr/>
          </p:nvSpPr>
          <p:spPr bwMode="auto">
            <a:xfrm>
              <a:off x="295" y="1162"/>
              <a:ext cx="249" cy="291"/>
            </a:xfrm>
            <a:prstGeom prst="rect">
              <a:avLst/>
            </a:prstGeom>
            <a:grp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ru-RU" sz="2400" dirty="0">
                  <a:latin typeface="Tahoma" pitchFamily="34" charset="0"/>
                </a:rPr>
                <a:t>А</a:t>
              </a:r>
            </a:p>
          </p:txBody>
        </p:sp>
        <p:sp>
          <p:nvSpPr>
            <p:cNvPr id="12322" name="Text Box 33"/>
            <p:cNvSpPr txBox="1">
              <a:spLocks noChangeArrowheads="1"/>
            </p:cNvSpPr>
            <p:nvPr/>
          </p:nvSpPr>
          <p:spPr bwMode="auto">
            <a:xfrm>
              <a:off x="1973" y="618"/>
              <a:ext cx="252" cy="288"/>
            </a:xfrm>
            <a:prstGeom prst="rect">
              <a:avLst/>
            </a:prstGeom>
            <a:grp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ru-RU" sz="2400" dirty="0" smtClean="0">
                  <a:latin typeface="Tahoma" pitchFamily="34" charset="0"/>
                </a:rPr>
                <a:t>Р</a:t>
              </a:r>
              <a:endParaRPr lang="ru-RU" sz="2400" dirty="0">
                <a:latin typeface="Tahoma" pitchFamily="34" charset="0"/>
              </a:endParaRPr>
            </a:p>
          </p:txBody>
        </p:sp>
      </p:grp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1336675" y="4652963"/>
            <a:ext cx="2735263" cy="1728787"/>
          </a:xfrm>
          <a:prstGeom prst="triangle">
            <a:avLst>
              <a:gd name="adj" fmla="val 68157"/>
            </a:avLst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 rot="5601407">
            <a:off x="1173956" y="1907382"/>
            <a:ext cx="2230437" cy="3168650"/>
          </a:xfrm>
          <a:prstGeom prst="triangle">
            <a:avLst>
              <a:gd name="adj" fmla="val 76097"/>
            </a:avLst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 flipH="1">
            <a:off x="2992438" y="6178042"/>
            <a:ext cx="215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3004630" y="6165850"/>
            <a:ext cx="0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2297" name="AutoShape 11"/>
          <p:cNvSpPr>
            <a:spLocks noChangeArrowheads="1"/>
          </p:cNvSpPr>
          <p:nvPr/>
        </p:nvSpPr>
        <p:spPr bwMode="auto">
          <a:xfrm rot="9419072">
            <a:off x="890588" y="4271963"/>
            <a:ext cx="77787" cy="179387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8" name="AutoShape 12"/>
          <p:cNvSpPr>
            <a:spLocks noChangeArrowheads="1"/>
          </p:cNvSpPr>
          <p:nvPr/>
        </p:nvSpPr>
        <p:spPr bwMode="auto">
          <a:xfrm rot="7066415">
            <a:off x="727075" y="4110038"/>
            <a:ext cx="66675" cy="18415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0" name="Text Box 14"/>
          <p:cNvSpPr txBox="1">
            <a:spLocks noChangeArrowheads="1"/>
          </p:cNvSpPr>
          <p:nvPr/>
        </p:nvSpPr>
        <p:spPr bwMode="auto">
          <a:xfrm>
            <a:off x="3708400" y="333375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ru-RU" sz="2400">
              <a:latin typeface="Tahoma" pitchFamily="34" charset="0"/>
            </a:endParaRP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3357563" y="214313"/>
            <a:ext cx="5214937" cy="4619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u="sng" dirty="0">
                <a:latin typeface="+mj-lt"/>
                <a:ea typeface="+mj-ea"/>
                <a:cs typeface="+mj-cs"/>
              </a:rPr>
              <a:t>Как называется отрезок </a:t>
            </a:r>
            <a:r>
              <a:rPr lang="ru-RU" sz="2400" u="sng" dirty="0" smtClean="0">
                <a:latin typeface="+mj-lt"/>
                <a:ea typeface="+mj-ea"/>
                <a:cs typeface="+mj-cs"/>
              </a:rPr>
              <a:t>АР?</a:t>
            </a:r>
            <a:r>
              <a:rPr lang="ru-RU" sz="2400" dirty="0" smtClean="0">
                <a:latin typeface="+mj-lt"/>
                <a:ea typeface="+mj-ea"/>
                <a:cs typeface="+mj-cs"/>
              </a:rPr>
              <a:t> </a:t>
            </a:r>
            <a:endParaRPr lang="ru-RU" sz="2400" dirty="0">
              <a:latin typeface="+mj-lt"/>
              <a:ea typeface="+mj-ea"/>
              <a:cs typeface="+mj-cs"/>
            </a:endParaRPr>
          </a:p>
        </p:txBody>
      </p:sp>
      <p:sp>
        <p:nvSpPr>
          <p:cNvPr id="12304" name="Text Box 16">
            <a:hlinkClick r:id="" action="ppaction://noaction" highlightClick="1"/>
          </p:cNvPr>
          <p:cNvSpPr txBox="1">
            <a:spLocks noChangeArrowheads="1"/>
          </p:cNvSpPr>
          <p:nvPr/>
        </p:nvSpPr>
        <p:spPr bwMode="auto">
          <a:xfrm>
            <a:off x="3851274" y="981075"/>
            <a:ext cx="1863733" cy="461963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dirty="0">
                <a:solidFill>
                  <a:srgbClr val="000000"/>
                </a:solidFill>
                <a:latin typeface="Tahoma" pitchFamily="34" charset="0"/>
              </a:rPr>
              <a:t>медиана</a:t>
            </a:r>
          </a:p>
        </p:txBody>
      </p:sp>
      <p:sp>
        <p:nvSpPr>
          <p:cNvPr id="12305" name="Text Box 17">
            <a:hlinkClick r:id="" action="ppaction://noaction" highlightClick="1"/>
          </p:cNvPr>
          <p:cNvSpPr txBox="1">
            <a:spLocks noChangeArrowheads="1"/>
          </p:cNvSpPr>
          <p:nvPr/>
        </p:nvSpPr>
        <p:spPr bwMode="auto">
          <a:xfrm>
            <a:off x="5357818" y="1395699"/>
            <a:ext cx="2279671" cy="461665"/>
          </a:xfrm>
          <a:prstGeom prst="rect">
            <a:avLst/>
          </a:prstGeom>
          <a:solidFill>
            <a:srgbClr val="F076E1"/>
          </a:solidFill>
          <a:ln>
            <a:noFill/>
            <a:headEnd type="none" w="sm" len="sm"/>
            <a:tailEnd type="none" w="sm" len="sm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dirty="0">
                <a:solidFill>
                  <a:srgbClr val="000000"/>
                </a:solidFill>
                <a:latin typeface="Tahoma" pitchFamily="34" charset="0"/>
              </a:rPr>
              <a:t>биссектриса</a:t>
            </a:r>
          </a:p>
        </p:txBody>
      </p:sp>
      <p:sp>
        <p:nvSpPr>
          <p:cNvPr id="12306" name="Text Box 18">
            <a:hlinkClick r:id="" action="ppaction://noaction" highlightClick="1"/>
          </p:cNvPr>
          <p:cNvSpPr txBox="1">
            <a:spLocks noChangeArrowheads="1"/>
          </p:cNvSpPr>
          <p:nvPr/>
        </p:nvSpPr>
        <p:spPr bwMode="auto">
          <a:xfrm>
            <a:off x="7286644" y="1828792"/>
            <a:ext cx="1408140" cy="457200"/>
          </a:xfrm>
          <a:prstGeom prst="rect">
            <a:avLst/>
          </a:prstGeom>
          <a:solidFill>
            <a:srgbClr val="00B050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rgbClr val="000000"/>
                </a:solidFill>
                <a:latin typeface="Tahoma" pitchFamily="34" charset="0"/>
              </a:rPr>
              <a:t>высота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 rot="-1378770">
            <a:off x="1082675" y="1254125"/>
            <a:ext cx="17954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6600CC"/>
                </a:solidFill>
                <a:latin typeface="Times New Roman" pitchFamily="18" charset="0"/>
              </a:rPr>
              <a:t>м е </a:t>
            </a:r>
            <a:r>
              <a:rPr lang="ru-RU" sz="2400" dirty="0" err="1">
                <a:solidFill>
                  <a:srgbClr val="6600CC"/>
                </a:solidFill>
                <a:latin typeface="Times New Roman" pitchFamily="18" charset="0"/>
              </a:rPr>
              <a:t>д</a:t>
            </a:r>
            <a:r>
              <a:rPr lang="ru-RU" sz="2400" dirty="0">
                <a:solidFill>
                  <a:srgbClr val="6600CC"/>
                </a:solidFill>
                <a:latin typeface="Times New Roman" pitchFamily="18" charset="0"/>
              </a:rPr>
              <a:t> и а </a:t>
            </a:r>
            <a:r>
              <a:rPr lang="ru-RU" sz="2400" dirty="0" err="1">
                <a:solidFill>
                  <a:srgbClr val="6600CC"/>
                </a:solidFill>
                <a:latin typeface="Times New Roman" pitchFamily="18" charset="0"/>
              </a:rPr>
              <a:t>н</a:t>
            </a:r>
            <a:r>
              <a:rPr lang="ru-RU" sz="2400" dirty="0">
                <a:solidFill>
                  <a:srgbClr val="6600CC"/>
                </a:solidFill>
                <a:latin typeface="Times New Roman" pitchFamily="18" charset="0"/>
              </a:rPr>
              <a:t> </a:t>
            </a:r>
            <a:r>
              <a:rPr lang="ru-RU" sz="2400" dirty="0" err="1">
                <a:solidFill>
                  <a:srgbClr val="6600CC"/>
                </a:solidFill>
                <a:latin typeface="Times New Roman" pitchFamily="18" charset="0"/>
              </a:rPr>
              <a:t>а</a:t>
            </a:r>
            <a:endParaRPr lang="ru-RU" sz="2400" dirty="0">
              <a:solidFill>
                <a:srgbClr val="6600CC"/>
              </a:solidFill>
              <a:latin typeface="Times New Roman" pitchFamily="18" charset="0"/>
            </a:endParaRPr>
          </a:p>
        </p:txBody>
      </p:sp>
      <p:sp>
        <p:nvSpPr>
          <p:cNvPr id="12308" name="Text Box 20">
            <a:hlinkClick r:id="" action="ppaction://noaction" highlightClick="1"/>
          </p:cNvPr>
          <p:cNvSpPr txBox="1">
            <a:spLocks noChangeArrowheads="1"/>
          </p:cNvSpPr>
          <p:nvPr/>
        </p:nvSpPr>
        <p:spPr bwMode="auto">
          <a:xfrm>
            <a:off x="4133850" y="4714875"/>
            <a:ext cx="1568450" cy="461963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rgbClr val="000000"/>
                </a:solidFill>
                <a:latin typeface="Tahoma" pitchFamily="34" charset="0"/>
              </a:rPr>
              <a:t>медиана</a:t>
            </a:r>
          </a:p>
        </p:txBody>
      </p:sp>
      <p:sp>
        <p:nvSpPr>
          <p:cNvPr id="12309" name="Text Box 21">
            <a:hlinkClick r:id="" action="ppaction://noaction" highlightClick="1"/>
          </p:cNvPr>
          <p:cNvSpPr txBox="1">
            <a:spLocks noChangeArrowheads="1"/>
          </p:cNvSpPr>
          <p:nvPr/>
        </p:nvSpPr>
        <p:spPr bwMode="auto">
          <a:xfrm>
            <a:off x="3635375" y="2924175"/>
            <a:ext cx="1568450" cy="461963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dirty="0">
                <a:solidFill>
                  <a:srgbClr val="000000"/>
                </a:solidFill>
                <a:latin typeface="Tahoma" pitchFamily="34" charset="0"/>
              </a:rPr>
              <a:t>медиана</a:t>
            </a:r>
          </a:p>
        </p:txBody>
      </p:sp>
      <p:sp>
        <p:nvSpPr>
          <p:cNvPr id="12310" name="Text Box 22">
            <a:hlinkClick r:id="" action="ppaction://noaction" highlightClick="1"/>
          </p:cNvPr>
          <p:cNvSpPr txBox="1">
            <a:spLocks noChangeArrowheads="1"/>
          </p:cNvSpPr>
          <p:nvPr/>
        </p:nvSpPr>
        <p:spPr bwMode="auto">
          <a:xfrm>
            <a:off x="5076825" y="3357562"/>
            <a:ext cx="2172390" cy="461665"/>
          </a:xfrm>
          <a:prstGeom prst="rect">
            <a:avLst/>
          </a:prstGeom>
          <a:solidFill>
            <a:srgbClr val="F076E1"/>
          </a:solidFill>
          <a:ln>
            <a:noFill/>
            <a:headEnd type="none" w="sm" len="sm"/>
            <a:tailEnd type="none" w="sm" len="sm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dirty="0">
                <a:solidFill>
                  <a:srgbClr val="000000"/>
                </a:solidFill>
                <a:latin typeface="Tahoma" pitchFamily="34" charset="0"/>
              </a:rPr>
              <a:t>биссектриса</a:t>
            </a:r>
          </a:p>
        </p:txBody>
      </p:sp>
      <p:sp>
        <p:nvSpPr>
          <p:cNvPr id="12311" name="Text Box 23">
            <a:hlinkClick r:id="" action="ppaction://noaction" highlightClick="1"/>
          </p:cNvPr>
          <p:cNvSpPr txBox="1">
            <a:spLocks noChangeArrowheads="1"/>
          </p:cNvSpPr>
          <p:nvPr/>
        </p:nvSpPr>
        <p:spPr bwMode="auto">
          <a:xfrm>
            <a:off x="5502275" y="5146675"/>
            <a:ext cx="2172390" cy="461665"/>
          </a:xfrm>
          <a:prstGeom prst="rect">
            <a:avLst/>
          </a:prstGeom>
          <a:solidFill>
            <a:srgbClr val="F076E1"/>
          </a:solidFill>
          <a:ln>
            <a:noFill/>
            <a:headEnd type="none" w="sm" len="sm"/>
            <a:tailEnd type="none" w="sm" len="sm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dirty="0">
                <a:solidFill>
                  <a:srgbClr val="000000"/>
                </a:solidFill>
                <a:latin typeface="Tahoma" pitchFamily="34" charset="0"/>
              </a:rPr>
              <a:t>биссектриса</a:t>
            </a:r>
          </a:p>
        </p:txBody>
      </p:sp>
      <p:sp>
        <p:nvSpPr>
          <p:cNvPr id="12312" name="Text Box 24">
            <a:hlinkClick r:id="" action="ppaction://noaction" highlightClick="1"/>
          </p:cNvPr>
          <p:cNvSpPr txBox="1">
            <a:spLocks noChangeArrowheads="1"/>
          </p:cNvSpPr>
          <p:nvPr/>
        </p:nvSpPr>
        <p:spPr bwMode="auto">
          <a:xfrm>
            <a:off x="7019925" y="3786190"/>
            <a:ext cx="1329210" cy="461665"/>
          </a:xfrm>
          <a:prstGeom prst="rect">
            <a:avLst/>
          </a:prstGeom>
          <a:solidFill>
            <a:srgbClr val="00B050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rgbClr val="000000"/>
                </a:solidFill>
                <a:latin typeface="Tahoma" pitchFamily="34" charset="0"/>
              </a:rPr>
              <a:t>высота</a:t>
            </a:r>
          </a:p>
        </p:txBody>
      </p:sp>
      <p:sp>
        <p:nvSpPr>
          <p:cNvPr id="12313" name="Text Box 25">
            <a:hlinkClick r:id="" action="ppaction://noaction" highlightClick="1"/>
          </p:cNvPr>
          <p:cNvSpPr txBox="1">
            <a:spLocks noChangeArrowheads="1"/>
          </p:cNvSpPr>
          <p:nvPr/>
        </p:nvSpPr>
        <p:spPr bwMode="auto">
          <a:xfrm>
            <a:off x="7446963" y="5578475"/>
            <a:ext cx="1329210" cy="461665"/>
          </a:xfrm>
          <a:prstGeom prst="rect">
            <a:avLst/>
          </a:prstGeom>
          <a:solidFill>
            <a:srgbClr val="00B050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rgbClr val="000000"/>
                </a:solidFill>
                <a:latin typeface="Tahoma" pitchFamily="34" charset="0"/>
              </a:rPr>
              <a:t>высота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 rot="-2621104">
            <a:off x="577850" y="3414713"/>
            <a:ext cx="1619250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1400" dirty="0">
                <a:solidFill>
                  <a:srgbClr val="6600CC"/>
                </a:solidFill>
                <a:latin typeface="Times New Roman" pitchFamily="18" charset="0"/>
              </a:rPr>
              <a:t>б и с </a:t>
            </a:r>
            <a:r>
              <a:rPr lang="ru-RU" sz="1400" dirty="0" err="1">
                <a:solidFill>
                  <a:srgbClr val="6600CC"/>
                </a:solidFill>
                <a:latin typeface="Times New Roman" pitchFamily="18" charset="0"/>
              </a:rPr>
              <a:t>с</a:t>
            </a:r>
            <a:r>
              <a:rPr lang="ru-RU" sz="1400" dirty="0">
                <a:solidFill>
                  <a:srgbClr val="6600CC"/>
                </a:solidFill>
                <a:latin typeface="Times New Roman" pitchFamily="18" charset="0"/>
              </a:rPr>
              <a:t> е к т </a:t>
            </a:r>
            <a:r>
              <a:rPr lang="ru-RU" sz="1400" dirty="0" err="1">
                <a:solidFill>
                  <a:srgbClr val="6600CC"/>
                </a:solidFill>
                <a:latin typeface="Times New Roman" pitchFamily="18" charset="0"/>
              </a:rPr>
              <a:t>р</a:t>
            </a:r>
            <a:r>
              <a:rPr lang="ru-RU" sz="1400" dirty="0">
                <a:solidFill>
                  <a:srgbClr val="6600CC"/>
                </a:solidFill>
                <a:latin typeface="Times New Roman" pitchFamily="18" charset="0"/>
              </a:rPr>
              <a:t> и с а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3143240" y="4929198"/>
            <a:ext cx="369012" cy="1600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6600CC"/>
                </a:solidFill>
                <a:latin typeface="Times New Roman" pitchFamily="18" charset="0"/>
              </a:rPr>
              <a:t>В</a:t>
            </a:r>
            <a:endParaRPr lang="ru-RU" sz="1400" dirty="0">
              <a:solidFill>
                <a:srgbClr val="6600CC"/>
              </a:solidFill>
              <a:latin typeface="Times New Roman" pitchFamily="18" charset="0"/>
            </a:endParaRPr>
          </a:p>
          <a:p>
            <a:r>
              <a:rPr lang="ru-RU" sz="1400" dirty="0">
                <a:solidFill>
                  <a:srgbClr val="6600CC"/>
                </a:solidFill>
                <a:latin typeface="Times New Roman" pitchFamily="18" charset="0"/>
              </a:rPr>
              <a:t>Ы</a:t>
            </a:r>
          </a:p>
          <a:p>
            <a:r>
              <a:rPr lang="ru-RU" sz="1400" dirty="0" smtClean="0">
                <a:solidFill>
                  <a:srgbClr val="6600CC"/>
                </a:solidFill>
                <a:latin typeface="Times New Roman" pitchFamily="18" charset="0"/>
              </a:rPr>
              <a:t>С</a:t>
            </a:r>
            <a:endParaRPr lang="ru-RU" sz="1400" dirty="0">
              <a:solidFill>
                <a:srgbClr val="6600CC"/>
              </a:solidFill>
              <a:latin typeface="Times New Roman" pitchFamily="18" charset="0"/>
            </a:endParaRPr>
          </a:p>
          <a:p>
            <a:r>
              <a:rPr lang="ru-RU" sz="1400" dirty="0" smtClean="0">
                <a:solidFill>
                  <a:srgbClr val="6600CC"/>
                </a:solidFill>
                <a:latin typeface="Times New Roman" pitchFamily="18" charset="0"/>
              </a:rPr>
              <a:t>О</a:t>
            </a:r>
            <a:endParaRPr lang="ru-RU" sz="1400" dirty="0">
              <a:solidFill>
                <a:srgbClr val="6600CC"/>
              </a:solidFill>
              <a:latin typeface="Times New Roman" pitchFamily="18" charset="0"/>
            </a:endParaRPr>
          </a:p>
          <a:p>
            <a:r>
              <a:rPr lang="ru-RU" sz="1400" dirty="0" smtClean="0">
                <a:solidFill>
                  <a:srgbClr val="6600CC"/>
                </a:solidFill>
                <a:latin typeface="Times New Roman" pitchFamily="18" charset="0"/>
              </a:rPr>
              <a:t>Т</a:t>
            </a:r>
            <a:endParaRPr lang="ru-RU" sz="1400" dirty="0">
              <a:solidFill>
                <a:srgbClr val="6600CC"/>
              </a:solidFill>
              <a:latin typeface="Times New Roman" pitchFamily="18" charset="0"/>
            </a:endParaRPr>
          </a:p>
          <a:p>
            <a:r>
              <a:rPr lang="ru-RU" sz="1400" dirty="0" smtClean="0">
                <a:solidFill>
                  <a:srgbClr val="6600CC"/>
                </a:solidFill>
                <a:latin typeface="Times New Roman" pitchFamily="18" charset="0"/>
              </a:rPr>
              <a:t>А</a:t>
            </a:r>
            <a:endParaRPr lang="ru-RU" sz="1400" dirty="0">
              <a:solidFill>
                <a:srgbClr val="6600CC"/>
              </a:solidFill>
              <a:latin typeface="Times New Roman" pitchFamily="18" charset="0"/>
            </a:endParaRPr>
          </a:p>
          <a:p>
            <a:endParaRPr lang="ru-RU" sz="1400" dirty="0">
              <a:solidFill>
                <a:srgbClr val="6600CC"/>
              </a:solidFill>
              <a:latin typeface="Times New Roman" pitchFamily="18" charset="0"/>
            </a:endParaRPr>
          </a:p>
        </p:txBody>
      </p:sp>
      <p:sp>
        <p:nvSpPr>
          <p:cNvPr id="2" name="Text Box 28"/>
          <p:cNvSpPr txBox="1">
            <a:spLocks noChangeArrowheads="1"/>
          </p:cNvSpPr>
          <p:nvPr/>
        </p:nvSpPr>
        <p:spPr bwMode="auto">
          <a:xfrm>
            <a:off x="3143250" y="4286250"/>
            <a:ext cx="394660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400" dirty="0">
                <a:latin typeface="Tahoma" pitchFamily="34" charset="0"/>
              </a:rPr>
              <a:t>А</a:t>
            </a:r>
          </a:p>
        </p:txBody>
      </p:sp>
      <p:sp>
        <p:nvSpPr>
          <p:cNvPr id="3" name="Text Box 29"/>
          <p:cNvSpPr txBox="1">
            <a:spLocks noChangeArrowheads="1"/>
          </p:cNvSpPr>
          <p:nvPr/>
        </p:nvSpPr>
        <p:spPr bwMode="auto">
          <a:xfrm>
            <a:off x="428625" y="4429125"/>
            <a:ext cx="394660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400" dirty="0">
                <a:latin typeface="Tahoma" pitchFamily="34" charset="0"/>
              </a:rPr>
              <a:t>А</a:t>
            </a:r>
          </a:p>
        </p:txBody>
      </p:sp>
      <p:sp>
        <p:nvSpPr>
          <p:cNvPr id="12316" name="Text Box 31"/>
          <p:cNvSpPr txBox="1">
            <a:spLocks noChangeArrowheads="1"/>
          </p:cNvSpPr>
          <p:nvPr/>
        </p:nvSpPr>
        <p:spPr bwMode="auto">
          <a:xfrm>
            <a:off x="1979613" y="2735263"/>
            <a:ext cx="4000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ahoma" pitchFamily="34" charset="0"/>
              </a:rPr>
              <a:t>Р</a:t>
            </a:r>
            <a:endParaRPr lang="ru-RU" sz="2400" dirty="0">
              <a:latin typeface="Tahoma" pitchFamily="34" charset="0"/>
            </a:endParaRPr>
          </a:p>
        </p:txBody>
      </p:sp>
      <p:sp>
        <p:nvSpPr>
          <p:cNvPr id="12317" name="Text Box 32"/>
          <p:cNvSpPr txBox="1">
            <a:spLocks noChangeArrowheads="1"/>
          </p:cNvSpPr>
          <p:nvPr/>
        </p:nvSpPr>
        <p:spPr bwMode="auto">
          <a:xfrm>
            <a:off x="3100380" y="6286500"/>
            <a:ext cx="4000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ahoma" pitchFamily="34" charset="0"/>
              </a:rPr>
              <a:t>Р</a:t>
            </a:r>
            <a:endParaRPr lang="ru-RU" sz="2400" dirty="0">
              <a:latin typeface="Tahom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23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12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7" presetClass="emph" presetSubtype="2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8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4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23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12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7" dur="2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E41ACC"/>
                                      </p:to>
                                    </p:animClr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41A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10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23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6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13"/>
                  </p:tgtEl>
                </p:cond>
              </p:nextCondLst>
            </p:seq>
          </p:childTnLst>
        </p:cTn>
      </p:par>
    </p:tnLst>
    <p:bldLst>
      <p:bldP spid="12294" grpId="0" animBg="1"/>
      <p:bldP spid="12299" grpId="0" animBg="1"/>
      <p:bldP spid="12291" grpId="0" animBg="1"/>
      <p:bldP spid="12292" grpId="0" animBg="1"/>
      <p:bldP spid="12295" grpId="0" animBg="1"/>
      <p:bldP spid="12296" grpId="0" animBg="1"/>
      <p:bldP spid="12297" grpId="0" animBg="1"/>
      <p:bldP spid="12298" grpId="0" animBg="1"/>
      <p:bldP spid="12308" grpId="0" animBg="1"/>
      <p:bldP spid="12309" grpId="0" animBg="1"/>
      <p:bldP spid="12310" grpId="0" animBg="1"/>
      <p:bldP spid="12311" grpId="0" animBg="1"/>
      <p:bldP spid="12312" grpId="0" animBg="1"/>
      <p:bldP spid="12313" grpId="0" animBg="1"/>
      <p:bldP spid="12315" grpId="0"/>
      <p:bldP spid="2" grpId="0"/>
      <p:bldP spid="3" grpId="0"/>
      <p:bldP spid="12316" grpId="0"/>
      <p:bldP spid="123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33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704850"/>
          </a:xfrm>
        </p:spPr>
        <p:txBody>
          <a:bodyPr/>
          <a:lstStyle/>
          <a:p>
            <a:pPr algn="l"/>
            <a:r>
              <a:rPr lang="ru-RU" sz="3200" b="1" dirty="0" smtClean="0"/>
              <a:t>Найдите неизвестное</a:t>
            </a:r>
          </a:p>
        </p:txBody>
      </p:sp>
      <p:sp>
        <p:nvSpPr>
          <p:cNvPr id="13348" name="TextBox 57"/>
          <p:cNvSpPr txBox="1">
            <a:spLocks noChangeArrowheads="1"/>
          </p:cNvSpPr>
          <p:nvPr/>
        </p:nvSpPr>
        <p:spPr bwMode="auto">
          <a:xfrm>
            <a:off x="428625" y="3304461"/>
            <a:ext cx="463583" cy="481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А</a:t>
            </a:r>
          </a:p>
        </p:txBody>
      </p:sp>
      <p:grpSp>
        <p:nvGrpSpPr>
          <p:cNvPr id="45" name="Группа 44"/>
          <p:cNvGrpSpPr/>
          <p:nvPr/>
        </p:nvGrpSpPr>
        <p:grpSpPr>
          <a:xfrm>
            <a:off x="799492" y="1257638"/>
            <a:ext cx="3430520" cy="2032351"/>
            <a:chOff x="799492" y="1257638"/>
            <a:chExt cx="3430520" cy="2032351"/>
          </a:xfrm>
        </p:grpSpPr>
        <p:grpSp>
          <p:nvGrpSpPr>
            <p:cNvPr id="13343" name="Группа 59"/>
            <p:cNvGrpSpPr>
              <a:grpSpLocks/>
            </p:cNvGrpSpPr>
            <p:nvPr/>
          </p:nvGrpSpPr>
          <p:grpSpPr bwMode="auto">
            <a:xfrm>
              <a:off x="799492" y="1257638"/>
              <a:ext cx="3430520" cy="2032351"/>
              <a:chOff x="857224" y="1785902"/>
              <a:chExt cx="1807544" cy="1000156"/>
            </a:xfrm>
          </p:grpSpPr>
          <p:sp>
            <p:nvSpPr>
              <p:cNvPr id="13352" name="Полилиния 34"/>
              <p:cNvSpPr>
                <a:spLocks noChangeArrowheads="1"/>
              </p:cNvSpPr>
              <p:nvPr/>
            </p:nvSpPr>
            <p:spPr bwMode="auto">
              <a:xfrm>
                <a:off x="857224" y="1785902"/>
                <a:ext cx="1807544" cy="1000156"/>
              </a:xfrm>
              <a:custGeom>
                <a:avLst/>
                <a:gdLst>
                  <a:gd name="T0" fmla="*/ 0 w 1807544"/>
                  <a:gd name="T1" fmla="*/ 1000156 h 1000156"/>
                  <a:gd name="T2" fmla="*/ 1807544 w 1807544"/>
                  <a:gd name="T3" fmla="*/ 0 h 1000156"/>
                  <a:gd name="T4" fmla="*/ 1500198 w 1807544"/>
                  <a:gd name="T5" fmla="*/ 1000156 h 1000156"/>
                  <a:gd name="T6" fmla="*/ 0 w 1807544"/>
                  <a:gd name="T7" fmla="*/ 1000156 h 100015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807544"/>
                  <a:gd name="T13" fmla="*/ 0 h 1000156"/>
                  <a:gd name="T14" fmla="*/ 1807544 w 1807544"/>
                  <a:gd name="T15" fmla="*/ 1000156 h 100015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807544" h="1000156">
                    <a:moveTo>
                      <a:pt x="0" y="1000156"/>
                    </a:moveTo>
                    <a:lnTo>
                      <a:pt x="1807544" y="0"/>
                    </a:lnTo>
                    <a:lnTo>
                      <a:pt x="1500198" y="1000156"/>
                    </a:lnTo>
                    <a:lnTo>
                      <a:pt x="0" y="1000156"/>
                    </a:lnTo>
                    <a:close/>
                  </a:path>
                </a:pathLst>
              </a:custGeom>
              <a:solidFill>
                <a:schemeClr val="accent1"/>
              </a:solidFill>
              <a:ln w="381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13353" name="Прямая соединительная линия 36"/>
              <p:cNvCxnSpPr>
                <a:cxnSpLocks noChangeShapeType="1"/>
                <a:endCxn id="13352" idx="1"/>
              </p:cNvCxnSpPr>
              <p:nvPr/>
            </p:nvCxnSpPr>
            <p:spPr bwMode="auto">
              <a:xfrm rot="5400000" flipH="1" flipV="1">
                <a:off x="1760984" y="1882274"/>
                <a:ext cx="1000156" cy="807412"/>
              </a:xfrm>
              <a:prstGeom prst="line">
                <a:avLst/>
              </a:prstGeom>
              <a:noFill/>
              <a:ln w="28575" algn="ctr">
                <a:solidFill>
                  <a:srgbClr val="660066"/>
                </a:solidFill>
                <a:round/>
                <a:headEnd/>
                <a:tailEnd/>
              </a:ln>
            </p:spPr>
          </p:cxnSp>
        </p:grpSp>
        <p:sp>
          <p:nvSpPr>
            <p:cNvPr id="13344" name="AutoShape 12"/>
            <p:cNvSpPr>
              <a:spLocks noChangeArrowheads="1"/>
            </p:cNvSpPr>
            <p:nvPr/>
          </p:nvSpPr>
          <p:spPr bwMode="auto">
            <a:xfrm rot="19051829">
              <a:off x="3708738" y="1604977"/>
              <a:ext cx="59751" cy="221221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5" name="AutoShape 12"/>
            <p:cNvSpPr>
              <a:spLocks noChangeArrowheads="1"/>
            </p:cNvSpPr>
            <p:nvPr/>
          </p:nvSpPr>
          <p:spPr bwMode="auto">
            <a:xfrm rot="17486060">
              <a:off x="3882737" y="1759454"/>
              <a:ext cx="59959" cy="259607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46" name="TextBox 34"/>
            <p:cNvSpPr txBox="1">
              <a:spLocks noChangeArrowheads="1"/>
            </p:cNvSpPr>
            <p:nvPr/>
          </p:nvSpPr>
          <p:spPr bwMode="auto">
            <a:xfrm>
              <a:off x="3143240" y="1785926"/>
              <a:ext cx="741734" cy="4403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600" dirty="0"/>
                <a:t>25</a:t>
              </a:r>
              <a:r>
                <a:rPr lang="ru-RU" sz="1600" baseline="30000" dirty="0"/>
                <a:t>0</a:t>
              </a:r>
            </a:p>
          </p:txBody>
        </p:sp>
      </p:grpSp>
      <p:sp>
        <p:nvSpPr>
          <p:cNvPr id="13347" name="TextBox 35"/>
          <p:cNvSpPr txBox="1">
            <a:spLocks noChangeArrowheads="1"/>
          </p:cNvSpPr>
          <p:nvPr/>
        </p:nvSpPr>
        <p:spPr bwMode="auto">
          <a:xfrm>
            <a:off x="3679789" y="1857364"/>
            <a:ext cx="463583" cy="521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х</a:t>
            </a:r>
            <a:endParaRPr lang="ru-RU" sz="2000" i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49" name="TextBox 58"/>
          <p:cNvSpPr txBox="1">
            <a:spLocks noChangeArrowheads="1"/>
          </p:cNvSpPr>
          <p:nvPr/>
        </p:nvSpPr>
        <p:spPr bwMode="auto">
          <a:xfrm>
            <a:off x="4179855" y="1071563"/>
            <a:ext cx="463583" cy="481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В</a:t>
            </a:r>
          </a:p>
        </p:txBody>
      </p:sp>
      <p:sp>
        <p:nvSpPr>
          <p:cNvPr id="13350" name="TextBox 59"/>
          <p:cNvSpPr txBox="1">
            <a:spLocks noChangeArrowheads="1"/>
          </p:cNvSpPr>
          <p:nvPr/>
        </p:nvSpPr>
        <p:spPr bwMode="auto">
          <a:xfrm>
            <a:off x="3673712" y="3211423"/>
            <a:ext cx="463585" cy="481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13351" name="TextBox 60"/>
          <p:cNvSpPr txBox="1">
            <a:spLocks noChangeArrowheads="1"/>
          </p:cNvSpPr>
          <p:nvPr/>
        </p:nvSpPr>
        <p:spPr bwMode="auto">
          <a:xfrm>
            <a:off x="2468394" y="3304461"/>
            <a:ext cx="463583" cy="481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О</a:t>
            </a:r>
          </a:p>
        </p:txBody>
      </p:sp>
      <p:sp>
        <p:nvSpPr>
          <p:cNvPr id="43" name="TextBox 34"/>
          <p:cNvSpPr txBox="1">
            <a:spLocks noChangeArrowheads="1"/>
          </p:cNvSpPr>
          <p:nvPr/>
        </p:nvSpPr>
        <p:spPr bwMode="auto">
          <a:xfrm>
            <a:off x="3544514" y="1947438"/>
            <a:ext cx="7417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dirty="0">
                <a:ln>
                  <a:solidFill>
                    <a:srgbClr val="0070C0"/>
                  </a:solidFill>
                </a:ln>
              </a:rPr>
              <a:t>25</a:t>
            </a:r>
            <a:r>
              <a:rPr lang="ru-RU" sz="1600" baseline="30000" dirty="0">
                <a:ln>
                  <a:solidFill>
                    <a:srgbClr val="0070C0"/>
                  </a:solidFill>
                </a:ln>
              </a:rPr>
              <a:t>0</a:t>
            </a:r>
          </a:p>
        </p:txBody>
      </p:sp>
      <p:sp>
        <p:nvSpPr>
          <p:cNvPr id="13328" name="TextBox 37"/>
          <p:cNvSpPr txBox="1">
            <a:spLocks noChangeArrowheads="1"/>
          </p:cNvSpPr>
          <p:nvPr/>
        </p:nvSpPr>
        <p:spPr bwMode="auto">
          <a:xfrm>
            <a:off x="6486890" y="5322830"/>
            <a:ext cx="514002" cy="53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2000" i="1" baseline="30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9" name="Группа 48"/>
          <p:cNvGrpSpPr/>
          <p:nvPr/>
        </p:nvGrpSpPr>
        <p:grpSpPr>
          <a:xfrm>
            <a:off x="3714750" y="3714750"/>
            <a:ext cx="4214813" cy="2214563"/>
            <a:chOff x="3714750" y="3714750"/>
            <a:chExt cx="4214813" cy="2214563"/>
          </a:xfrm>
        </p:grpSpPr>
        <p:grpSp>
          <p:nvGrpSpPr>
            <p:cNvPr id="13327" name="Группа 97"/>
            <p:cNvGrpSpPr>
              <a:grpSpLocks/>
            </p:cNvGrpSpPr>
            <p:nvPr/>
          </p:nvGrpSpPr>
          <p:grpSpPr bwMode="auto">
            <a:xfrm>
              <a:off x="4228750" y="3810297"/>
              <a:ext cx="3289612" cy="1719842"/>
              <a:chOff x="857223" y="3500438"/>
              <a:chExt cx="2286049" cy="1285887"/>
            </a:xfrm>
          </p:grpSpPr>
          <p:sp>
            <p:nvSpPr>
              <p:cNvPr id="12308" name="Полилиния 69"/>
              <p:cNvSpPr>
                <a:spLocks noChangeArrowheads="1"/>
              </p:cNvSpPr>
              <p:nvPr/>
            </p:nvSpPr>
            <p:spPr bwMode="auto">
              <a:xfrm>
                <a:off x="857466" y="3500216"/>
                <a:ext cx="2285832" cy="1215424"/>
              </a:xfrm>
              <a:custGeom>
                <a:avLst/>
                <a:gdLst>
                  <a:gd name="T0" fmla="*/ 357222 w 2286048"/>
                  <a:gd name="T1" fmla="*/ 1214446 h 1214446"/>
                  <a:gd name="T2" fmla="*/ 0 w 2286048"/>
                  <a:gd name="T3" fmla="*/ 0 h 1214446"/>
                  <a:gd name="T4" fmla="*/ 2286048 w 2286048"/>
                  <a:gd name="T5" fmla="*/ 1214446 h 1214446"/>
                  <a:gd name="T6" fmla="*/ 357222 w 2286048"/>
                  <a:gd name="T7" fmla="*/ 1214446 h 121444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286048"/>
                  <a:gd name="T13" fmla="*/ 0 h 1214446"/>
                  <a:gd name="T14" fmla="*/ 2286048 w 2286048"/>
                  <a:gd name="T15" fmla="*/ 1214446 h 121444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286048" h="1214446">
                    <a:moveTo>
                      <a:pt x="357222" y="1214446"/>
                    </a:moveTo>
                    <a:lnTo>
                      <a:pt x="0" y="0"/>
                    </a:lnTo>
                    <a:lnTo>
                      <a:pt x="2286048" y="1214446"/>
                    </a:lnTo>
                    <a:lnTo>
                      <a:pt x="357222" y="1214446"/>
                    </a:lnTo>
                    <a:close/>
                  </a:path>
                </a:pathLst>
              </a:custGeom>
              <a:solidFill>
                <a:schemeClr val="accent1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n w="57150">
                    <a:solidFill>
                      <a:schemeClr val="tx1"/>
                    </a:solidFill>
                  </a:ln>
                </a:endParaRPr>
              </a:p>
            </p:txBody>
          </p:sp>
          <p:cxnSp>
            <p:nvCxnSpPr>
              <p:cNvPr id="13335" name="Прямая соединительная линия 71"/>
              <p:cNvCxnSpPr>
                <a:cxnSpLocks noChangeShapeType="1"/>
                <a:stCxn id="12308" idx="0"/>
              </p:cNvCxnSpPr>
              <p:nvPr/>
            </p:nvCxnSpPr>
            <p:spPr bwMode="auto">
              <a:xfrm>
                <a:off x="1214446" y="4714884"/>
                <a:ext cx="928694" cy="1588"/>
              </a:xfrm>
              <a:prstGeom prst="lin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grpSp>
            <p:nvGrpSpPr>
              <p:cNvPr id="13336" name="Группа 89"/>
              <p:cNvGrpSpPr>
                <a:grpSpLocks/>
              </p:cNvGrpSpPr>
              <p:nvPr/>
            </p:nvGrpSpPr>
            <p:grpSpPr bwMode="auto">
              <a:xfrm>
                <a:off x="1643074" y="4643446"/>
                <a:ext cx="47059" cy="142879"/>
                <a:chOff x="2643172" y="5143512"/>
                <a:chExt cx="47059" cy="142879"/>
              </a:xfrm>
            </p:grpSpPr>
            <p:cxnSp>
              <p:nvCxnSpPr>
                <p:cNvPr id="13341" name="Прямая соединительная линия 77"/>
                <p:cNvCxnSpPr>
                  <a:cxnSpLocks noChangeShapeType="1"/>
                </p:cNvCxnSpPr>
                <p:nvPr/>
              </p:nvCxnSpPr>
              <p:spPr bwMode="auto">
                <a:xfrm rot="16200000" flipH="1">
                  <a:off x="2571735" y="5214949"/>
                  <a:ext cx="142878" cy="3"/>
                </a:xfrm>
                <a:prstGeom prst="line">
                  <a:avLst/>
                </a:prstGeom>
                <a:noFill/>
                <a:ln w="28575" algn="ctr">
                  <a:solidFill>
                    <a:srgbClr val="FF66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3342" name="Прямая соединительная линия 88"/>
                <p:cNvCxnSpPr>
                  <a:cxnSpLocks noChangeShapeType="1"/>
                </p:cNvCxnSpPr>
                <p:nvPr/>
              </p:nvCxnSpPr>
              <p:spPr bwMode="auto">
                <a:xfrm rot="16200000" flipH="1">
                  <a:off x="2618791" y="5214950"/>
                  <a:ext cx="142878" cy="3"/>
                </a:xfrm>
                <a:prstGeom prst="line">
                  <a:avLst/>
                </a:prstGeom>
                <a:noFill/>
                <a:ln w="28575" algn="ctr">
                  <a:solidFill>
                    <a:srgbClr val="FF6600"/>
                  </a:solidFill>
                  <a:round/>
                  <a:headEnd/>
                  <a:tailEnd/>
                </a:ln>
              </p:spPr>
            </p:cxnSp>
          </p:grpSp>
          <p:grpSp>
            <p:nvGrpSpPr>
              <p:cNvPr id="13337" name="Группа 90"/>
              <p:cNvGrpSpPr>
                <a:grpSpLocks/>
              </p:cNvGrpSpPr>
              <p:nvPr/>
            </p:nvGrpSpPr>
            <p:grpSpPr bwMode="auto">
              <a:xfrm>
                <a:off x="2357454" y="4643446"/>
                <a:ext cx="47059" cy="142879"/>
                <a:chOff x="2643172" y="5143512"/>
                <a:chExt cx="47059" cy="142879"/>
              </a:xfrm>
            </p:grpSpPr>
            <p:cxnSp>
              <p:nvCxnSpPr>
                <p:cNvPr id="13339" name="Прямая соединительная линия 91"/>
                <p:cNvCxnSpPr>
                  <a:cxnSpLocks noChangeShapeType="1"/>
                </p:cNvCxnSpPr>
                <p:nvPr/>
              </p:nvCxnSpPr>
              <p:spPr bwMode="auto">
                <a:xfrm rot="16200000" flipH="1">
                  <a:off x="2571735" y="5214949"/>
                  <a:ext cx="142878" cy="3"/>
                </a:xfrm>
                <a:prstGeom prst="line">
                  <a:avLst/>
                </a:prstGeom>
                <a:noFill/>
                <a:ln w="28575" algn="ctr">
                  <a:solidFill>
                    <a:srgbClr val="FF66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3340" name="Прямая соединительная линия 92"/>
                <p:cNvCxnSpPr>
                  <a:cxnSpLocks noChangeShapeType="1"/>
                </p:cNvCxnSpPr>
                <p:nvPr/>
              </p:nvCxnSpPr>
              <p:spPr bwMode="auto">
                <a:xfrm rot="16200000" flipH="1">
                  <a:off x="2618791" y="5214950"/>
                  <a:ext cx="142878" cy="3"/>
                </a:xfrm>
                <a:prstGeom prst="line">
                  <a:avLst/>
                </a:prstGeom>
                <a:noFill/>
                <a:ln w="28575" algn="ctr">
                  <a:solidFill>
                    <a:srgbClr val="FF6600"/>
                  </a:solidFill>
                  <a:round/>
                  <a:headEnd/>
                  <a:tailEnd/>
                </a:ln>
              </p:spPr>
            </p:cxnSp>
          </p:grpSp>
          <p:cxnSp>
            <p:nvCxnSpPr>
              <p:cNvPr id="13338" name="Прямая соединительная линия 96"/>
              <p:cNvCxnSpPr>
                <a:cxnSpLocks noChangeShapeType="1"/>
                <a:stCxn id="12308" idx="1"/>
              </p:cNvCxnSpPr>
              <p:nvPr/>
            </p:nvCxnSpPr>
            <p:spPr bwMode="auto">
              <a:xfrm>
                <a:off x="857223" y="3500438"/>
                <a:ext cx="1214449" cy="1214456"/>
              </a:xfrm>
              <a:prstGeom prst="line">
                <a:avLst/>
              </a:prstGeom>
              <a:noFill/>
              <a:ln w="28575" algn="ctr">
                <a:solidFill>
                  <a:srgbClr val="660066"/>
                </a:solidFill>
                <a:round/>
                <a:headEnd/>
                <a:tailEnd/>
              </a:ln>
            </p:spPr>
          </p:cxnSp>
        </p:grpSp>
        <p:sp>
          <p:nvSpPr>
            <p:cNvPr id="13329" name="TextBox 38"/>
            <p:cNvSpPr txBox="1">
              <a:spLocks noChangeArrowheads="1"/>
            </p:cNvSpPr>
            <p:nvPr/>
          </p:nvSpPr>
          <p:spPr bwMode="auto">
            <a:xfrm>
              <a:off x="4845553" y="5339046"/>
              <a:ext cx="1233604" cy="535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000" i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3 см</a:t>
              </a:r>
              <a:endParaRPr lang="ru-RU" sz="2000" i="1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330" name="TextBox 61"/>
            <p:cNvSpPr txBox="1">
              <a:spLocks noChangeArrowheads="1"/>
            </p:cNvSpPr>
            <p:nvPr/>
          </p:nvSpPr>
          <p:spPr bwMode="auto">
            <a:xfrm>
              <a:off x="3714750" y="3714750"/>
              <a:ext cx="514001" cy="494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/>
                <a:t>М</a:t>
              </a:r>
            </a:p>
          </p:txBody>
        </p:sp>
        <p:sp>
          <p:nvSpPr>
            <p:cNvPr id="13331" name="TextBox 62"/>
            <p:cNvSpPr txBox="1">
              <a:spLocks noChangeArrowheads="1"/>
            </p:cNvSpPr>
            <p:nvPr/>
          </p:nvSpPr>
          <p:spPr bwMode="auto">
            <a:xfrm>
              <a:off x="4228751" y="5434592"/>
              <a:ext cx="514002" cy="494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/>
                <a:t>Р</a:t>
              </a:r>
            </a:p>
          </p:txBody>
        </p:sp>
        <p:sp>
          <p:nvSpPr>
            <p:cNvPr id="13332" name="TextBox 63"/>
            <p:cNvSpPr txBox="1">
              <a:spLocks noChangeArrowheads="1"/>
            </p:cNvSpPr>
            <p:nvPr/>
          </p:nvSpPr>
          <p:spPr bwMode="auto">
            <a:xfrm>
              <a:off x="7415562" y="5434592"/>
              <a:ext cx="514001" cy="494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/>
                <a:t>К</a:t>
              </a:r>
            </a:p>
          </p:txBody>
        </p:sp>
        <p:sp>
          <p:nvSpPr>
            <p:cNvPr id="13333" name="TextBox 64"/>
            <p:cNvSpPr txBox="1">
              <a:spLocks noChangeArrowheads="1"/>
            </p:cNvSpPr>
            <p:nvPr/>
          </p:nvSpPr>
          <p:spPr bwMode="auto">
            <a:xfrm>
              <a:off x="5667956" y="5434592"/>
              <a:ext cx="514002" cy="494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T</a:t>
              </a:r>
              <a:endParaRPr lang="ru-RU"/>
            </a:p>
          </p:txBody>
        </p:sp>
      </p:grpSp>
      <p:sp>
        <p:nvSpPr>
          <p:cNvPr id="48" name="TextBox 38"/>
          <p:cNvSpPr txBox="1">
            <a:spLocks noChangeArrowheads="1"/>
          </p:cNvSpPr>
          <p:nvPr/>
        </p:nvSpPr>
        <p:spPr bwMode="auto">
          <a:xfrm>
            <a:off x="6357950" y="5357826"/>
            <a:ext cx="12336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i="1" dirty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см</a:t>
            </a:r>
            <a:endParaRPr lang="ru-RU" sz="2000" i="1" baseline="30000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Прямоугольный треугольник 103"/>
          <p:cNvSpPr>
            <a:spLocks noChangeArrowheads="1"/>
          </p:cNvSpPr>
          <p:nvPr/>
        </p:nvSpPr>
        <p:spPr bwMode="auto">
          <a:xfrm rot="7946841">
            <a:off x="5672138" y="1704975"/>
            <a:ext cx="1847850" cy="2054225"/>
          </a:xfrm>
          <a:prstGeom prst="rtTriangle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3318" name="Группа 41"/>
          <p:cNvGrpSpPr>
            <a:grpSpLocks/>
          </p:cNvGrpSpPr>
          <p:nvPr/>
        </p:nvGrpSpPr>
        <p:grpSpPr bwMode="auto">
          <a:xfrm>
            <a:off x="5000625" y="1000125"/>
            <a:ext cx="3071813" cy="2655888"/>
            <a:chOff x="5000628" y="1000108"/>
            <a:chExt cx="3071812" cy="2655887"/>
          </a:xfrm>
        </p:grpSpPr>
        <p:cxnSp>
          <p:nvCxnSpPr>
            <p:cNvPr id="13319" name="Прямая соединительная линия 62"/>
            <p:cNvCxnSpPr>
              <a:cxnSpLocks noChangeShapeType="1"/>
            </p:cNvCxnSpPr>
            <p:nvPr/>
          </p:nvCxnSpPr>
          <p:spPr bwMode="auto">
            <a:xfrm rot="5400000">
              <a:off x="5770057" y="2017696"/>
              <a:ext cx="1368425" cy="25400"/>
            </a:xfrm>
            <a:prstGeom prst="line">
              <a:avLst/>
            </a:prstGeom>
            <a:noFill/>
            <a:ln w="19050" algn="ctr">
              <a:solidFill>
                <a:srgbClr val="660066"/>
              </a:solidFill>
              <a:round/>
              <a:headEnd/>
              <a:tailEnd/>
            </a:ln>
          </p:spPr>
        </p:cxnSp>
        <p:sp>
          <p:nvSpPr>
            <p:cNvPr id="13320" name="AutoShape 12"/>
            <p:cNvSpPr>
              <a:spLocks noChangeArrowheads="1"/>
            </p:cNvSpPr>
            <p:nvPr/>
          </p:nvSpPr>
          <p:spPr bwMode="auto">
            <a:xfrm rot="-4744576">
              <a:off x="6331746" y="1529539"/>
              <a:ext cx="46038" cy="158750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1" name="AutoShape 12"/>
            <p:cNvSpPr>
              <a:spLocks noChangeArrowheads="1"/>
            </p:cNvSpPr>
            <p:nvPr/>
          </p:nvSpPr>
          <p:spPr bwMode="auto">
            <a:xfrm rot="-7131245">
              <a:off x="6530978" y="1473182"/>
              <a:ext cx="44450" cy="180975"/>
            </a:xfrm>
            <a:prstGeom prst="moon">
              <a:avLst>
                <a:gd name="adj" fmla="val 50000"/>
              </a:avLst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2" name="TextBox 65"/>
            <p:cNvSpPr txBox="1">
              <a:spLocks noChangeArrowheads="1"/>
            </p:cNvSpPr>
            <p:nvPr/>
          </p:nvSpPr>
          <p:spPr bwMode="auto">
            <a:xfrm>
              <a:off x="5000628" y="2714608"/>
              <a:ext cx="357187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D</a:t>
              </a:r>
              <a:endParaRPr lang="ru-RU"/>
            </a:p>
          </p:txBody>
        </p:sp>
        <p:sp>
          <p:nvSpPr>
            <p:cNvPr id="13323" name="TextBox 66"/>
            <p:cNvSpPr txBox="1">
              <a:spLocks noChangeArrowheads="1"/>
            </p:cNvSpPr>
            <p:nvPr/>
          </p:nvSpPr>
          <p:spPr bwMode="auto">
            <a:xfrm>
              <a:off x="6357940" y="1000108"/>
              <a:ext cx="357188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H</a:t>
              </a:r>
              <a:endParaRPr lang="ru-RU"/>
            </a:p>
          </p:txBody>
        </p:sp>
        <p:sp>
          <p:nvSpPr>
            <p:cNvPr id="13324" name="TextBox 67"/>
            <p:cNvSpPr txBox="1">
              <a:spLocks noChangeArrowheads="1"/>
            </p:cNvSpPr>
            <p:nvPr/>
          </p:nvSpPr>
          <p:spPr bwMode="auto">
            <a:xfrm>
              <a:off x="6286503" y="2786045"/>
              <a:ext cx="357187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F</a:t>
              </a:r>
              <a:endParaRPr lang="ru-RU"/>
            </a:p>
          </p:txBody>
        </p:sp>
        <p:sp>
          <p:nvSpPr>
            <p:cNvPr id="13325" name="TextBox 68"/>
            <p:cNvSpPr txBox="1">
              <a:spLocks noChangeArrowheads="1"/>
            </p:cNvSpPr>
            <p:nvPr/>
          </p:nvSpPr>
          <p:spPr bwMode="auto">
            <a:xfrm>
              <a:off x="7715253" y="2786045"/>
              <a:ext cx="357187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R</a:t>
              </a:r>
              <a:endParaRPr lang="ru-RU"/>
            </a:p>
          </p:txBody>
        </p:sp>
        <p:sp>
          <p:nvSpPr>
            <p:cNvPr id="13326" name="TextBox 69"/>
            <p:cNvSpPr txBox="1">
              <a:spLocks noChangeArrowheads="1"/>
            </p:cNvSpPr>
            <p:nvPr/>
          </p:nvSpPr>
          <p:spPr bwMode="auto">
            <a:xfrm>
              <a:off x="6072190" y="3286108"/>
              <a:ext cx="142875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sym typeface="Symbol" pitchFamily="18" charset="2"/>
                </a:rPr>
                <a:t></a:t>
              </a:r>
              <a:r>
                <a:rPr lang="en-US">
                  <a:sym typeface="Symbol" pitchFamily="18" charset="2"/>
                </a:rPr>
                <a:t>H=90</a:t>
              </a:r>
              <a:r>
                <a:rPr lang="en-US" baseline="30000">
                  <a:sym typeface="Symbol" pitchFamily="18" charset="2"/>
                </a:rPr>
                <a:t>0</a:t>
              </a:r>
              <a:endParaRPr lang="ru-RU" baseline="30000"/>
            </a:p>
          </p:txBody>
        </p:sp>
      </p:grpSp>
      <p:sp>
        <p:nvSpPr>
          <p:cNvPr id="46" name="TextBox 34"/>
          <p:cNvSpPr txBox="1">
            <a:spLocks noChangeArrowheads="1"/>
          </p:cNvSpPr>
          <p:nvPr/>
        </p:nvSpPr>
        <p:spPr bwMode="auto">
          <a:xfrm>
            <a:off x="6000760" y="1714488"/>
            <a:ext cx="7417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dirty="0" smtClean="0">
                <a:ln>
                  <a:solidFill>
                    <a:schemeClr val="tx2">
                      <a:lumMod val="75000"/>
                    </a:schemeClr>
                  </a:solidFill>
                </a:ln>
              </a:rPr>
              <a:t>45</a:t>
            </a:r>
            <a:r>
              <a:rPr lang="ru-RU" sz="1600" baseline="30000" dirty="0" smtClean="0">
                <a:ln>
                  <a:solidFill>
                    <a:schemeClr val="tx2">
                      <a:lumMod val="75000"/>
                    </a:schemeClr>
                  </a:solidFill>
                </a:ln>
              </a:rPr>
              <a:t>0</a:t>
            </a:r>
            <a:endParaRPr lang="ru-RU" sz="1600" baseline="30000" dirty="0">
              <a:ln>
                <a:solidFill>
                  <a:schemeClr val="tx2">
                    <a:lumMod val="75000"/>
                  </a:schemeClr>
                </a:solidFill>
              </a:ln>
            </a:endParaRPr>
          </a:p>
        </p:txBody>
      </p:sp>
      <p:sp>
        <p:nvSpPr>
          <p:cNvPr id="47" name="TextBox 34"/>
          <p:cNvSpPr txBox="1">
            <a:spLocks noChangeArrowheads="1"/>
          </p:cNvSpPr>
          <p:nvPr/>
        </p:nvSpPr>
        <p:spPr bwMode="auto">
          <a:xfrm>
            <a:off x="6429388" y="1714488"/>
            <a:ext cx="7417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dirty="0" smtClean="0">
                <a:ln>
                  <a:solidFill>
                    <a:schemeClr val="tx2">
                      <a:lumMod val="75000"/>
                    </a:schemeClr>
                  </a:solidFill>
                </a:ln>
              </a:rPr>
              <a:t>45</a:t>
            </a:r>
            <a:r>
              <a:rPr lang="ru-RU" sz="1600" baseline="30000" dirty="0" smtClean="0">
                <a:ln>
                  <a:solidFill>
                    <a:schemeClr val="tx2">
                      <a:lumMod val="75000"/>
                    </a:schemeClr>
                  </a:solidFill>
                </a:ln>
              </a:rPr>
              <a:t>0</a:t>
            </a:r>
            <a:endParaRPr lang="ru-RU" sz="1600" baseline="30000" dirty="0">
              <a:ln>
                <a:solidFill>
                  <a:schemeClr val="tx2">
                    <a:lumMod val="75000"/>
                  </a:schemeClr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7" grpId="0"/>
      <p:bldP spid="43" grpId="0"/>
      <p:bldP spid="13328" grpId="0"/>
      <p:bldP spid="48" grpId="0"/>
      <p:bldP spid="46" grpId="0"/>
      <p:bldP spid="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4282" y="142852"/>
            <a:ext cx="7572428" cy="20313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u="sng" dirty="0" smtClean="0"/>
              <a:t>РТ 61. </a:t>
            </a:r>
            <a:r>
              <a:rPr lang="ru-RU" dirty="0" smtClean="0">
                <a:solidFill>
                  <a:srgbClr val="7030A0"/>
                </a:solidFill>
              </a:rPr>
              <a:t>Через точку О, не лежащую на прямой ВС, проведены прямые ОМ, ОК, ОА, пересекающие прямую ВС. Какой из отрезков ОМ, ОК, ОА является перпендикуляром, проведенным из точки О к прямой ВС, если: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а) ОМ</a:t>
            </a:r>
            <a:r>
              <a:rPr lang="ru-RU" dirty="0" smtClean="0">
                <a:solidFill>
                  <a:srgbClr val="7030A0"/>
                </a:solidFill>
                <a:sym typeface="Symbol"/>
              </a:rPr>
              <a:t>ВС и МВС;		б) КВС и ВКО</a:t>
            </a:r>
            <a:r>
              <a:rPr lang="ru-RU" dirty="0" smtClean="0">
                <a:solidFill>
                  <a:srgbClr val="7030A0"/>
                </a:solidFill>
                <a:latin typeface="Times New Roman"/>
                <a:cs typeface="Times New Roman"/>
                <a:sym typeface="Symbol"/>
              </a:rPr>
              <a:t>≠90</a:t>
            </a:r>
            <a:r>
              <a:rPr lang="ru-RU" baseline="30000" dirty="0" smtClean="0">
                <a:solidFill>
                  <a:srgbClr val="7030A0"/>
                </a:solidFill>
                <a:latin typeface="Times New Roman"/>
                <a:cs typeface="Times New Roman"/>
                <a:sym typeface="Symbol"/>
              </a:rPr>
              <a:t>0</a:t>
            </a:r>
            <a:r>
              <a:rPr lang="ru-RU" dirty="0" smtClean="0">
                <a:solidFill>
                  <a:srgbClr val="7030A0"/>
                </a:solidFill>
                <a:latin typeface="Times New Roman"/>
                <a:cs typeface="Times New Roman"/>
                <a:sym typeface="Symbol"/>
              </a:rPr>
              <a:t>;</a:t>
            </a:r>
          </a:p>
          <a:p>
            <a:r>
              <a:rPr lang="ru-RU" dirty="0" smtClean="0">
                <a:solidFill>
                  <a:srgbClr val="7030A0"/>
                </a:solidFill>
                <a:sym typeface="Symbol"/>
              </a:rPr>
              <a:t>в</a:t>
            </a:r>
            <a:r>
              <a:rPr lang="ru-RU" dirty="0">
                <a:solidFill>
                  <a:srgbClr val="7030A0"/>
                </a:solidFill>
                <a:sym typeface="Symbol"/>
              </a:rPr>
              <a:t>) </a:t>
            </a:r>
            <a:r>
              <a:rPr lang="ru-RU" dirty="0" smtClean="0">
                <a:solidFill>
                  <a:srgbClr val="7030A0"/>
                </a:solidFill>
                <a:sym typeface="Symbol"/>
              </a:rPr>
              <a:t>ОАВС и АВС?</a:t>
            </a:r>
          </a:p>
          <a:p>
            <a:r>
              <a:rPr lang="ru-RU" dirty="0" smtClean="0">
                <a:solidFill>
                  <a:srgbClr val="7030A0"/>
                </a:solidFill>
                <a:sym typeface="Symbol"/>
              </a:rPr>
              <a:t>Сделайте чертеж.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2357430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 smtClean="0"/>
              <a:t>Решение.</a:t>
            </a:r>
          </a:p>
          <a:p>
            <a:r>
              <a:rPr lang="ru-RU" dirty="0" smtClean="0"/>
              <a:t>а) По условию ОМ</a:t>
            </a:r>
            <a:r>
              <a:rPr lang="ru-RU" dirty="0" smtClean="0">
                <a:sym typeface="Symbol"/>
              </a:rPr>
              <a:t>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3286116" y="2500306"/>
            <a:ext cx="928694" cy="428628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6248" y="2571744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 М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4857752" y="2500306"/>
            <a:ext cx="428628" cy="428628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86380" y="2571744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ВС, поэтому отрезок ОМ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785786" y="3000372"/>
            <a:ext cx="1714512" cy="428628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43174" y="3071810"/>
            <a:ext cx="564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перпендикуляром, проведенным из токи О к 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85786" y="3559734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прямой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857356" y="3500438"/>
            <a:ext cx="571504" cy="428628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48" y="4143380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ym typeface="Symbol"/>
              </a:rPr>
              <a:t>б) КВС и ВКО</a:t>
            </a:r>
            <a:r>
              <a:rPr lang="ru-RU" dirty="0" smtClean="0">
                <a:latin typeface="Times New Roman"/>
                <a:cs typeface="Times New Roman"/>
                <a:sym typeface="Symbol"/>
              </a:rPr>
              <a:t>≠</a:t>
            </a:r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2928926" y="4071942"/>
            <a:ext cx="571504" cy="428628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71868" y="4143380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ym typeface="Symbol"/>
              </a:rPr>
              <a:t>, следовательно, отрезок ОК</a:t>
            </a:r>
            <a:endParaRPr lang="ru-RU" dirty="0" smtClean="0">
              <a:latin typeface="Times New Roman"/>
              <a:cs typeface="Times New Roman"/>
              <a:sym typeface="Symbol"/>
            </a:endParaRPr>
          </a:p>
        </p:txBody>
      </p:sp>
      <p:sp>
        <p:nvSpPr>
          <p:cNvPr id="17" name="Прямоугольник 16"/>
          <p:cNvSpPr/>
          <p:nvPr/>
        </p:nvSpPr>
        <p:spPr bwMode="auto">
          <a:xfrm>
            <a:off x="7000892" y="4071942"/>
            <a:ext cx="1714512" cy="428628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4348" y="4643446"/>
            <a:ext cx="4286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перпендикуляром, проведенным из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5000628" y="4572008"/>
            <a:ext cx="3929090" cy="428628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3108" y="5214950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ym typeface="Symbol"/>
              </a:rPr>
              <a:t>в) ОА</a:t>
            </a:r>
            <a:endParaRPr lang="ru-RU" dirty="0" smtClean="0">
              <a:latin typeface="Times New Roman"/>
              <a:cs typeface="Times New Roman"/>
              <a:sym typeface="Symbol"/>
            </a:endParaRPr>
          </a:p>
        </p:txBody>
      </p:sp>
      <p:sp>
        <p:nvSpPr>
          <p:cNvPr id="21" name="Прямоугольник 20"/>
          <p:cNvSpPr/>
          <p:nvPr/>
        </p:nvSpPr>
        <p:spPr bwMode="auto">
          <a:xfrm>
            <a:off x="3071802" y="5072074"/>
            <a:ext cx="571504" cy="428628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14744" y="514351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 bwMode="auto">
          <a:xfrm>
            <a:off x="4071934" y="5072074"/>
            <a:ext cx="785818" cy="428628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29190" y="5143512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, поэтому отрезок ОА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 bwMode="auto">
          <a:xfrm>
            <a:off x="1571604" y="5643578"/>
            <a:ext cx="7143800" cy="428628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14480" y="6274378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 Отрезок 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3643306" y="6215082"/>
            <a:ext cx="785818" cy="428628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7696200" cy="15113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u="sng" smtClean="0"/>
              <a:t>Задача 105</a:t>
            </a:r>
            <a:r>
              <a:rPr lang="ru-RU" sz="2400" u="sng" smtClean="0"/>
              <a:t>.</a:t>
            </a:r>
            <a:r>
              <a:rPr lang="ru-RU" sz="2400" smtClean="0"/>
              <a:t> Точки А и С по одну сторону от прямой </a:t>
            </a:r>
            <a:r>
              <a:rPr lang="ru-RU" sz="2400" smtClean="0">
                <a:solidFill>
                  <a:srgbClr val="E41ACC"/>
                </a:solidFill>
              </a:rPr>
              <a:t>а</a:t>
            </a:r>
            <a:r>
              <a:rPr lang="ru-RU" sz="2400" smtClean="0"/>
              <a:t>.</a:t>
            </a:r>
            <a:r>
              <a:rPr lang="ru-RU" sz="2400" smtClean="0">
                <a:solidFill>
                  <a:srgbClr val="E41ACC"/>
                </a:solidFill>
              </a:rPr>
              <a:t> </a:t>
            </a:r>
            <a:r>
              <a:rPr lang="ru-RU" sz="2400" smtClean="0"/>
              <a:t>Перпендикуляры</a:t>
            </a:r>
            <a:r>
              <a:rPr lang="ru-RU" sz="2400" smtClean="0">
                <a:solidFill>
                  <a:srgbClr val="E41ACC"/>
                </a:solidFill>
              </a:rPr>
              <a:t> АВ </a:t>
            </a:r>
            <a:r>
              <a:rPr lang="ru-RU" sz="2400" smtClean="0"/>
              <a:t>и </a:t>
            </a:r>
            <a:r>
              <a:rPr lang="en-US" sz="2400" smtClean="0">
                <a:solidFill>
                  <a:srgbClr val="E41ACC"/>
                </a:solidFill>
              </a:rPr>
              <a:t>CD</a:t>
            </a:r>
            <a:r>
              <a:rPr lang="ru-RU" sz="2400" smtClean="0"/>
              <a:t> к прямой </a:t>
            </a:r>
            <a:r>
              <a:rPr lang="ru-RU" sz="2400" smtClean="0">
                <a:solidFill>
                  <a:srgbClr val="E41ACC"/>
                </a:solidFill>
              </a:rPr>
              <a:t>а</a:t>
            </a:r>
            <a:r>
              <a:rPr lang="ru-RU" sz="2400" smtClean="0"/>
              <a:t> равны. а)Докажите, что </a:t>
            </a:r>
            <a:r>
              <a:rPr lang="ru-RU" sz="2400" smtClean="0">
                <a:latin typeface="Arial" charset="0"/>
                <a:cs typeface="Arial" charset="0"/>
              </a:rPr>
              <a:t>∆</a:t>
            </a:r>
            <a:r>
              <a:rPr lang="en-US" sz="2400" smtClean="0">
                <a:latin typeface="Arial" charset="0"/>
                <a:cs typeface="Arial" charset="0"/>
              </a:rPr>
              <a:t>ABD=</a:t>
            </a:r>
            <a:r>
              <a:rPr lang="ru-RU" sz="2400" smtClean="0">
                <a:latin typeface="Arial" charset="0"/>
                <a:cs typeface="Arial" charset="0"/>
              </a:rPr>
              <a:t>∆</a:t>
            </a:r>
            <a:r>
              <a:rPr lang="en-US" sz="2400" smtClean="0">
                <a:latin typeface="Arial" charset="0"/>
                <a:cs typeface="Arial" charset="0"/>
              </a:rPr>
              <a:t>CDB</a:t>
            </a:r>
            <a:r>
              <a:rPr lang="ru-RU" sz="2400" smtClean="0">
                <a:latin typeface="Arial" charset="0"/>
                <a:cs typeface="Arial" charset="0"/>
              </a:rPr>
              <a:t>; б) найдите </a:t>
            </a:r>
            <a:r>
              <a:rPr lang="ru-RU" sz="2400" smtClean="0">
                <a:latin typeface="Arial" charset="0"/>
                <a:cs typeface="Arial" charset="0"/>
                <a:sym typeface="Symbol" pitchFamily="18" charset="2"/>
              </a:rPr>
              <a:t>АВС, если </a:t>
            </a:r>
            <a:r>
              <a:rPr lang="en-US" sz="2400" smtClean="0">
                <a:latin typeface="Arial" charset="0"/>
                <a:cs typeface="Arial" charset="0"/>
                <a:sym typeface="Symbol" pitchFamily="18" charset="2"/>
              </a:rPr>
              <a:t>ADB=44</a:t>
            </a:r>
            <a:r>
              <a:rPr lang="en-US" sz="2400" baseline="30000" smtClean="0">
                <a:latin typeface="Arial" charset="0"/>
                <a:cs typeface="Arial" charset="0"/>
                <a:sym typeface="Symbol" pitchFamily="18" charset="2"/>
              </a:rPr>
              <a:t>0</a:t>
            </a:r>
            <a:r>
              <a:rPr lang="ru-RU" sz="2400" smtClean="0">
                <a:latin typeface="Arial" charset="0"/>
                <a:cs typeface="Arial" charset="0"/>
                <a:sym typeface="Symbol" pitchFamily="18" charset="2"/>
              </a:rPr>
              <a:t>.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323850" y="3284538"/>
            <a:ext cx="3959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1258888" y="2420938"/>
            <a:ext cx="0" cy="863600"/>
          </a:xfrm>
          <a:prstGeom prst="line">
            <a:avLst/>
          </a:prstGeom>
          <a:noFill/>
          <a:ln w="28575">
            <a:solidFill>
              <a:srgbClr val="3399FF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4343" name="WordArt 7"/>
          <p:cNvSpPr>
            <a:spLocks noChangeArrowheads="1" noChangeShapeType="1" noTextEdit="1"/>
          </p:cNvSpPr>
          <p:nvPr/>
        </p:nvSpPr>
        <p:spPr bwMode="auto">
          <a:xfrm>
            <a:off x="3492500" y="3068638"/>
            <a:ext cx="144463" cy="144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а</a:t>
            </a:r>
          </a:p>
        </p:txBody>
      </p:sp>
      <p:sp>
        <p:nvSpPr>
          <p:cNvPr id="14344" name="WordArt 8"/>
          <p:cNvSpPr>
            <a:spLocks noChangeArrowheads="1" noChangeShapeType="1" noTextEdit="1"/>
          </p:cNvSpPr>
          <p:nvPr/>
        </p:nvSpPr>
        <p:spPr bwMode="auto">
          <a:xfrm>
            <a:off x="1187450" y="3357563"/>
            <a:ext cx="169840" cy="28575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/>
                <a:cs typeface="Arial"/>
              </a:rPr>
              <a:t>В</a:t>
            </a:r>
          </a:p>
        </p:txBody>
      </p:sp>
      <p:sp>
        <p:nvSpPr>
          <p:cNvPr id="14346" name="WordArt 10"/>
          <p:cNvSpPr>
            <a:spLocks noChangeArrowheads="1" noChangeShapeType="1" noTextEdit="1"/>
          </p:cNvSpPr>
          <p:nvPr/>
        </p:nvSpPr>
        <p:spPr bwMode="auto">
          <a:xfrm>
            <a:off x="1187450" y="2000240"/>
            <a:ext cx="169840" cy="28575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/>
                <a:cs typeface="Arial"/>
              </a:rPr>
              <a:t>А</a:t>
            </a:r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>
            <a:off x="2698750" y="2420938"/>
            <a:ext cx="0" cy="863600"/>
          </a:xfrm>
          <a:prstGeom prst="line">
            <a:avLst/>
          </a:prstGeom>
          <a:noFill/>
          <a:ln w="28575">
            <a:solidFill>
              <a:srgbClr val="3399FF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4349" name="WordArt 13"/>
          <p:cNvSpPr>
            <a:spLocks noChangeArrowheads="1" noChangeShapeType="1" noTextEdit="1"/>
          </p:cNvSpPr>
          <p:nvPr/>
        </p:nvSpPr>
        <p:spPr bwMode="auto">
          <a:xfrm>
            <a:off x="2627313" y="2071678"/>
            <a:ext cx="158737" cy="27355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/>
                <a:cs typeface="Arial"/>
              </a:rPr>
              <a:t>С</a:t>
            </a:r>
          </a:p>
        </p:txBody>
      </p:sp>
      <p:sp>
        <p:nvSpPr>
          <p:cNvPr id="14350" name="WordArt 14"/>
          <p:cNvSpPr>
            <a:spLocks noChangeArrowheads="1" noChangeShapeType="1" noTextEdit="1"/>
          </p:cNvSpPr>
          <p:nvPr/>
        </p:nvSpPr>
        <p:spPr bwMode="auto">
          <a:xfrm>
            <a:off x="2627313" y="3357563"/>
            <a:ext cx="158737" cy="28575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/>
                <a:cs typeface="Arial"/>
              </a:rPr>
              <a:t>D</a:t>
            </a:r>
            <a:endParaRPr lang="ru-RU" sz="3600" b="0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008000"/>
              </a:solidFill>
              <a:latin typeface="Arial"/>
              <a:cs typeface="Arial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258888" y="3141663"/>
            <a:ext cx="144462" cy="142875"/>
            <a:chOff x="2018" y="2205"/>
            <a:chExt cx="182" cy="136"/>
          </a:xfrm>
        </p:grpSpPr>
        <p:sp>
          <p:nvSpPr>
            <p:cNvPr id="4" name="Line 15"/>
            <p:cNvSpPr>
              <a:spLocks noChangeShapeType="1"/>
            </p:cNvSpPr>
            <p:nvPr/>
          </p:nvSpPr>
          <p:spPr bwMode="auto">
            <a:xfrm>
              <a:off x="2018" y="2205"/>
              <a:ext cx="182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Line 16"/>
            <p:cNvSpPr>
              <a:spLocks noChangeShapeType="1"/>
            </p:cNvSpPr>
            <p:nvPr/>
          </p:nvSpPr>
          <p:spPr bwMode="auto">
            <a:xfrm>
              <a:off x="2200" y="2205"/>
              <a:ext cx="0" cy="136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 rot="5400000" flipH="1">
            <a:off x="2699544" y="3140869"/>
            <a:ext cx="144463" cy="142875"/>
            <a:chOff x="2018" y="2205"/>
            <a:chExt cx="182" cy="136"/>
          </a:xfrm>
        </p:grpSpPr>
        <p:sp>
          <p:nvSpPr>
            <p:cNvPr id="6" name="Line 19"/>
            <p:cNvSpPr>
              <a:spLocks noChangeShapeType="1"/>
            </p:cNvSpPr>
            <p:nvPr/>
          </p:nvSpPr>
          <p:spPr bwMode="auto">
            <a:xfrm>
              <a:off x="2018" y="2205"/>
              <a:ext cx="182" cy="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Line 20"/>
            <p:cNvSpPr>
              <a:spLocks noChangeShapeType="1"/>
            </p:cNvSpPr>
            <p:nvPr/>
          </p:nvSpPr>
          <p:spPr bwMode="auto">
            <a:xfrm>
              <a:off x="2200" y="2205"/>
              <a:ext cx="0" cy="136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1258888" y="2420938"/>
            <a:ext cx="1441450" cy="863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 flipH="1">
            <a:off x="1258888" y="2420938"/>
            <a:ext cx="1441450" cy="8636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3255990" y="3500438"/>
            <a:ext cx="2376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folHlink"/>
                </a:solidFill>
              </a:rPr>
              <a:t>Доказательство:</a:t>
            </a:r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4284663" y="1643050"/>
            <a:ext cx="10795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>
                <a:solidFill>
                  <a:schemeClr val="folHlink"/>
                </a:solidFill>
              </a:rPr>
              <a:t>Дано:</a:t>
            </a:r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4140200" y="2362187"/>
            <a:ext cx="13668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>
                <a:solidFill>
                  <a:schemeClr val="folHlink"/>
                </a:solidFill>
              </a:rPr>
              <a:t>Доказать:</a:t>
            </a:r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5292725" y="1643050"/>
            <a:ext cx="3240088" cy="130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>
                <a:sym typeface="Symbol" pitchFamily="18" charset="2"/>
              </a:rPr>
              <a:t>А </a:t>
            </a:r>
            <a:r>
              <a:rPr lang="ru-RU" b="0" i="1">
                <a:sym typeface="Symbol" pitchFamily="18" charset="2"/>
              </a:rPr>
              <a:t>а, </a:t>
            </a:r>
            <a:r>
              <a:rPr lang="ru-RU">
                <a:sym typeface="Symbol" pitchFamily="18" charset="2"/>
              </a:rPr>
              <a:t>С</a:t>
            </a:r>
            <a:r>
              <a:rPr lang="ru-RU" b="0">
                <a:sym typeface="Symbol" pitchFamily="18" charset="2"/>
              </a:rPr>
              <a:t> </a:t>
            </a:r>
            <a:r>
              <a:rPr lang="ru-RU">
                <a:sym typeface="Symbol" pitchFamily="18" charset="2"/>
              </a:rPr>
              <a:t></a:t>
            </a:r>
            <a:r>
              <a:rPr lang="ru-RU" b="0" i="1">
                <a:sym typeface="Symbol" pitchFamily="18" charset="2"/>
              </a:rPr>
              <a:t>а, </a:t>
            </a:r>
            <a:r>
              <a:rPr lang="ru-RU">
                <a:sym typeface="Symbol" pitchFamily="18" charset="2"/>
              </a:rPr>
              <a:t>АВ</a:t>
            </a:r>
            <a:r>
              <a:rPr lang="ru-RU" b="0" baseline="-25000"/>
              <a:t> </a:t>
            </a:r>
            <a:r>
              <a:rPr lang="ru-RU">
                <a:solidFill>
                  <a:srgbClr val="FF0000"/>
                </a:solidFill>
                <a:sym typeface="Symbol" pitchFamily="18" charset="2"/>
              </a:rPr>
              <a:t> </a:t>
            </a:r>
            <a:r>
              <a:rPr lang="ru-RU" b="0" i="1">
                <a:sym typeface="Symbol" pitchFamily="18" charset="2"/>
              </a:rPr>
              <a:t>а</a:t>
            </a:r>
            <a:r>
              <a:rPr lang="ru-RU">
                <a:sym typeface="Symbol" pitchFamily="18" charset="2"/>
              </a:rPr>
              <a:t>, С</a:t>
            </a:r>
            <a:r>
              <a:rPr lang="en-US">
                <a:sym typeface="Symbol" pitchFamily="18" charset="2"/>
              </a:rPr>
              <a:t>D</a:t>
            </a:r>
            <a:r>
              <a:rPr lang="ru-RU" b="0"/>
              <a:t> </a:t>
            </a:r>
            <a:r>
              <a:rPr lang="ru-RU">
                <a:solidFill>
                  <a:srgbClr val="FF0000"/>
                </a:solidFill>
                <a:sym typeface="Symbol" pitchFamily="18" charset="2"/>
              </a:rPr>
              <a:t></a:t>
            </a:r>
            <a:r>
              <a:rPr lang="ru-RU" b="0" i="1">
                <a:sym typeface="Symbol" pitchFamily="18" charset="2"/>
              </a:rPr>
              <a:t>а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b="0" i="1">
                <a:sym typeface="Symbol" pitchFamily="18" charset="2"/>
              </a:rPr>
              <a:t>АВ=</a:t>
            </a:r>
            <a:r>
              <a:rPr lang="en-US" b="0" i="1">
                <a:sym typeface="Symbol" pitchFamily="18" charset="2"/>
              </a:rPr>
              <a:t>CD</a:t>
            </a:r>
            <a:r>
              <a:rPr lang="ru-RU" b="0" i="1">
                <a:sym typeface="Symbol" pitchFamily="18" charset="2"/>
              </a:rPr>
              <a:t>; б) </a:t>
            </a:r>
            <a:r>
              <a:rPr lang="ru-RU">
                <a:sym typeface="Symbol" pitchFamily="18" charset="2"/>
              </a:rPr>
              <a:t>А</a:t>
            </a:r>
            <a:r>
              <a:rPr lang="en-US">
                <a:sym typeface="Symbol" pitchFamily="18" charset="2"/>
              </a:rPr>
              <a:t>D</a:t>
            </a:r>
            <a:r>
              <a:rPr lang="ru-RU">
                <a:sym typeface="Symbol" pitchFamily="18" charset="2"/>
              </a:rPr>
              <a:t>В</a:t>
            </a:r>
            <a:r>
              <a:rPr lang="ru-RU" b="0"/>
              <a:t>=</a:t>
            </a:r>
            <a:r>
              <a:rPr lang="ru-RU">
                <a:sym typeface="Symbol" pitchFamily="18" charset="2"/>
              </a:rPr>
              <a:t>44</a:t>
            </a:r>
            <a:r>
              <a:rPr lang="ru-RU" baseline="30000">
                <a:sym typeface="Symbol" pitchFamily="18" charset="2"/>
              </a:rPr>
              <a:t>0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endParaRPr lang="ru-RU" b="0" i="1"/>
          </a:p>
          <a:p>
            <a:pPr>
              <a:spcBef>
                <a:spcPct val="50000"/>
              </a:spcBef>
            </a:pPr>
            <a:endParaRPr lang="ru-RU" b="0" i="1" baseline="-25000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5435600" y="2362187"/>
            <a:ext cx="2089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/>
              <a:t>∆</a:t>
            </a:r>
            <a:r>
              <a:rPr lang="en-US" b="0"/>
              <a:t>ABD=</a:t>
            </a:r>
            <a:r>
              <a:rPr lang="ru-RU" b="0"/>
              <a:t>∆</a:t>
            </a:r>
            <a:r>
              <a:rPr lang="en-US" b="0"/>
              <a:t>CDB</a:t>
            </a:r>
            <a:endParaRPr lang="ru-RU" b="0"/>
          </a:p>
        </p:txBody>
      </p:sp>
      <p:sp>
        <p:nvSpPr>
          <p:cNvPr id="14365" name="Line 29"/>
          <p:cNvSpPr>
            <a:spLocks noChangeShapeType="1"/>
          </p:cNvSpPr>
          <p:nvPr/>
        </p:nvSpPr>
        <p:spPr bwMode="auto">
          <a:xfrm>
            <a:off x="1258888" y="3284538"/>
            <a:ext cx="1368425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6" name="Line 30"/>
          <p:cNvSpPr>
            <a:spLocks noChangeShapeType="1"/>
          </p:cNvSpPr>
          <p:nvPr/>
        </p:nvSpPr>
        <p:spPr bwMode="auto">
          <a:xfrm>
            <a:off x="1258888" y="2420938"/>
            <a:ext cx="0" cy="863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4367" name="Line 31"/>
          <p:cNvSpPr>
            <a:spLocks noChangeShapeType="1"/>
          </p:cNvSpPr>
          <p:nvPr/>
        </p:nvSpPr>
        <p:spPr bwMode="auto">
          <a:xfrm>
            <a:off x="2700338" y="2420938"/>
            <a:ext cx="0" cy="863600"/>
          </a:xfrm>
          <a:prstGeom prst="line">
            <a:avLst/>
          </a:prstGeom>
          <a:noFill/>
          <a:ln w="28575">
            <a:solidFill>
              <a:srgbClr val="6600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4368" name="Line 32"/>
          <p:cNvSpPr>
            <a:spLocks noChangeShapeType="1"/>
          </p:cNvSpPr>
          <p:nvPr/>
        </p:nvSpPr>
        <p:spPr bwMode="auto">
          <a:xfrm>
            <a:off x="1331913" y="3284538"/>
            <a:ext cx="1368425" cy="0"/>
          </a:xfrm>
          <a:prstGeom prst="line">
            <a:avLst/>
          </a:prstGeom>
          <a:noFill/>
          <a:ln w="28575">
            <a:solidFill>
              <a:srgbClr val="66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1470053" y="4005263"/>
            <a:ext cx="30241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/>
              <a:t>1. </a:t>
            </a:r>
            <a:r>
              <a:rPr lang="ru-RU"/>
              <a:t>АВ=</a:t>
            </a:r>
            <a:r>
              <a:rPr lang="en-US"/>
              <a:t>CD</a:t>
            </a:r>
            <a:r>
              <a:rPr lang="ru-RU"/>
              <a:t> (по условию)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1470053" y="4500563"/>
            <a:ext cx="30241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/>
              <a:t>2. </a:t>
            </a:r>
            <a:r>
              <a:rPr lang="en-US"/>
              <a:t>BD-</a:t>
            </a:r>
            <a:r>
              <a:rPr lang="ru-RU"/>
              <a:t>общая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1470053" y="4941888"/>
            <a:ext cx="3857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>
                <a:sym typeface="Symbol" pitchFamily="18" charset="2"/>
              </a:rPr>
              <a:t>3</a:t>
            </a:r>
            <a:r>
              <a:rPr lang="ru-RU">
                <a:sym typeface="Symbol" pitchFamily="18" charset="2"/>
              </a:rPr>
              <a:t>. А</a:t>
            </a:r>
            <a:r>
              <a:rPr lang="en-US">
                <a:sym typeface="Symbol" pitchFamily="18" charset="2"/>
              </a:rPr>
              <a:t>BD</a:t>
            </a:r>
            <a:r>
              <a:rPr lang="ru-RU" b="0"/>
              <a:t>=</a:t>
            </a:r>
            <a:r>
              <a:rPr lang="ru-RU">
                <a:sym typeface="Symbol" pitchFamily="18" charset="2"/>
              </a:rPr>
              <a:t>С</a:t>
            </a:r>
            <a:r>
              <a:rPr lang="en-US">
                <a:sym typeface="Symbol" pitchFamily="18" charset="2"/>
              </a:rPr>
              <a:t>DB (</a:t>
            </a:r>
            <a:r>
              <a:rPr lang="ru-RU">
                <a:sym typeface="Symbol" pitchFamily="18" charset="2"/>
              </a:rPr>
              <a:t>АВ</a:t>
            </a:r>
            <a:r>
              <a:rPr lang="ru-RU" b="0"/>
              <a:t> </a:t>
            </a:r>
            <a:r>
              <a:rPr lang="ru-RU">
                <a:solidFill>
                  <a:srgbClr val="FF0000"/>
                </a:solidFill>
                <a:sym typeface="Symbol" pitchFamily="18" charset="2"/>
              </a:rPr>
              <a:t> </a:t>
            </a:r>
            <a:r>
              <a:rPr lang="ru-RU" b="0" i="1">
                <a:sym typeface="Symbol" pitchFamily="18" charset="2"/>
              </a:rPr>
              <a:t>а</a:t>
            </a:r>
            <a:r>
              <a:rPr lang="ru-RU">
                <a:sym typeface="Symbol" pitchFamily="18" charset="2"/>
              </a:rPr>
              <a:t>, С</a:t>
            </a:r>
            <a:r>
              <a:rPr lang="en-US">
                <a:sym typeface="Symbol" pitchFamily="18" charset="2"/>
              </a:rPr>
              <a:t>D</a:t>
            </a:r>
            <a:r>
              <a:rPr lang="ru-RU" b="0"/>
              <a:t> </a:t>
            </a:r>
            <a:r>
              <a:rPr lang="ru-RU">
                <a:solidFill>
                  <a:srgbClr val="FF0000"/>
                </a:solidFill>
                <a:sym typeface="Symbol" pitchFamily="18" charset="2"/>
              </a:rPr>
              <a:t></a:t>
            </a:r>
            <a:r>
              <a:rPr lang="ru-RU" b="0" i="1">
                <a:sym typeface="Symbol" pitchFamily="18" charset="2"/>
              </a:rPr>
              <a:t>а</a:t>
            </a:r>
            <a:r>
              <a:rPr lang="en-US" b="0" i="1">
                <a:sym typeface="Symbol" pitchFamily="18" charset="2"/>
              </a:rPr>
              <a:t>)</a:t>
            </a:r>
            <a:endParaRPr lang="ru-RU" b="0" baseline="-25000"/>
          </a:p>
        </p:txBody>
      </p:sp>
      <p:sp>
        <p:nvSpPr>
          <p:cNvPr id="14372" name="Line 36"/>
          <p:cNvSpPr>
            <a:spLocks noChangeShapeType="1"/>
          </p:cNvSpPr>
          <p:nvPr/>
        </p:nvSpPr>
        <p:spPr bwMode="auto">
          <a:xfrm>
            <a:off x="5403878" y="3862388"/>
            <a:ext cx="0" cy="143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5476903" y="3933825"/>
            <a:ext cx="3095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/>
              <a:t>∆</a:t>
            </a:r>
            <a:r>
              <a:rPr lang="en-US" b="0"/>
              <a:t>ABD=</a:t>
            </a:r>
            <a:r>
              <a:rPr lang="ru-RU" b="0"/>
              <a:t>∆</a:t>
            </a:r>
            <a:r>
              <a:rPr lang="en-US" b="0"/>
              <a:t>CDB (I</a:t>
            </a:r>
            <a:r>
              <a:rPr lang="ru-RU" b="0"/>
              <a:t> признак)</a:t>
            </a:r>
          </a:p>
        </p:txBody>
      </p:sp>
      <p:sp>
        <p:nvSpPr>
          <p:cNvPr id="14374" name="AutoShape 38"/>
          <p:cNvSpPr>
            <a:spLocks noChangeArrowheads="1"/>
          </p:cNvSpPr>
          <p:nvPr/>
        </p:nvSpPr>
        <p:spPr bwMode="auto">
          <a:xfrm>
            <a:off x="6556403" y="4294188"/>
            <a:ext cx="144462" cy="287337"/>
          </a:xfrm>
          <a:prstGeom prst="downArrow">
            <a:avLst>
              <a:gd name="adj1" fmla="val 50000"/>
              <a:gd name="adj2" fmla="val 497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5548340" y="4725988"/>
            <a:ext cx="2305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ym typeface="Symbol" pitchFamily="18" charset="2"/>
              </a:rPr>
              <a:t>А</a:t>
            </a:r>
            <a:r>
              <a:rPr lang="en-US">
                <a:sym typeface="Symbol" pitchFamily="18" charset="2"/>
              </a:rPr>
              <a:t>D</a:t>
            </a:r>
            <a:r>
              <a:rPr lang="ru-RU">
                <a:sym typeface="Symbol" pitchFamily="18" charset="2"/>
              </a:rPr>
              <a:t>В</a:t>
            </a:r>
            <a:r>
              <a:rPr lang="ru-RU" b="0"/>
              <a:t>=</a:t>
            </a:r>
            <a:r>
              <a:rPr lang="ru-RU">
                <a:sym typeface="Symbol" pitchFamily="18" charset="2"/>
              </a:rPr>
              <a:t>СВ</a:t>
            </a:r>
            <a:r>
              <a:rPr lang="en-US">
                <a:sym typeface="Symbol" pitchFamily="18" charset="2"/>
              </a:rPr>
              <a:t>D</a:t>
            </a:r>
            <a:r>
              <a:rPr lang="ru-RU">
                <a:sym typeface="Symbol" pitchFamily="18" charset="2"/>
              </a:rPr>
              <a:t>=44</a:t>
            </a:r>
            <a:r>
              <a:rPr lang="ru-RU" baseline="30000">
                <a:sym typeface="Symbol" pitchFamily="18" charset="2"/>
              </a:rPr>
              <a:t>0</a:t>
            </a:r>
            <a:endParaRPr lang="ru-RU">
              <a:sym typeface="Symbol" pitchFamily="18" charset="2"/>
            </a:endParaRPr>
          </a:p>
        </p:txBody>
      </p:sp>
      <p:sp>
        <p:nvSpPr>
          <p:cNvPr id="14377" name="Text Box 41"/>
          <p:cNvSpPr txBox="1">
            <a:spLocks noChangeArrowheads="1"/>
          </p:cNvSpPr>
          <p:nvPr/>
        </p:nvSpPr>
        <p:spPr bwMode="auto">
          <a:xfrm>
            <a:off x="1876453" y="5446713"/>
            <a:ext cx="4032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ym typeface="Symbol" pitchFamily="18" charset="2"/>
              </a:rPr>
              <a:t>б) А</a:t>
            </a:r>
            <a:r>
              <a:rPr lang="en-US">
                <a:sym typeface="Symbol" pitchFamily="18" charset="2"/>
              </a:rPr>
              <a:t>B</a:t>
            </a:r>
            <a:r>
              <a:rPr lang="ru-RU">
                <a:sym typeface="Symbol" pitchFamily="18" charset="2"/>
              </a:rPr>
              <a:t>С</a:t>
            </a:r>
            <a:r>
              <a:rPr lang="ru-RU" b="0"/>
              <a:t>=90</a:t>
            </a:r>
            <a:r>
              <a:rPr lang="ru-RU" b="0" baseline="30000"/>
              <a:t>0</a:t>
            </a:r>
            <a:r>
              <a:rPr lang="ru-RU" b="0"/>
              <a:t> -</a:t>
            </a:r>
            <a:r>
              <a:rPr lang="ru-RU">
                <a:sym typeface="Symbol" pitchFamily="18" charset="2"/>
              </a:rPr>
              <a:t>СВ</a:t>
            </a:r>
            <a:r>
              <a:rPr lang="en-US">
                <a:sym typeface="Symbol" pitchFamily="18" charset="2"/>
              </a:rPr>
              <a:t>D</a:t>
            </a:r>
            <a:r>
              <a:rPr lang="ru-RU">
                <a:sym typeface="Symbol" pitchFamily="18" charset="2"/>
              </a:rPr>
              <a:t>=90</a:t>
            </a:r>
            <a:r>
              <a:rPr lang="ru-RU" baseline="30000">
                <a:sym typeface="Symbol" pitchFamily="18" charset="2"/>
              </a:rPr>
              <a:t>0</a:t>
            </a:r>
            <a:r>
              <a:rPr lang="ru-RU">
                <a:sym typeface="Symbol" pitchFamily="18" charset="2"/>
              </a:rPr>
              <a:t>-44</a:t>
            </a:r>
            <a:r>
              <a:rPr lang="ru-RU" baseline="30000">
                <a:sym typeface="Symbol" pitchFamily="18" charset="2"/>
              </a:rPr>
              <a:t>0</a:t>
            </a:r>
            <a:r>
              <a:rPr lang="ru-RU">
                <a:sym typeface="Symbol" pitchFamily="18" charset="2"/>
              </a:rPr>
              <a:t>=46</a:t>
            </a:r>
            <a:r>
              <a:rPr lang="ru-RU" baseline="30000">
                <a:sym typeface="Symbol" pitchFamily="18" charset="2"/>
              </a:rPr>
              <a:t>0</a:t>
            </a:r>
          </a:p>
        </p:txBody>
      </p:sp>
      <p:sp>
        <p:nvSpPr>
          <p:cNvPr id="14378" name="Text Box 42"/>
          <p:cNvSpPr txBox="1">
            <a:spLocks noChangeArrowheads="1"/>
          </p:cNvSpPr>
          <p:nvPr/>
        </p:nvSpPr>
        <p:spPr bwMode="auto">
          <a:xfrm>
            <a:off x="4419600" y="2795575"/>
            <a:ext cx="136683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>
                <a:solidFill>
                  <a:schemeClr val="folHlink"/>
                </a:solidFill>
              </a:rPr>
              <a:t>б) Найти:</a:t>
            </a:r>
          </a:p>
        </p:txBody>
      </p:sp>
      <p:sp>
        <p:nvSpPr>
          <p:cNvPr id="14379" name="Text Box 43"/>
          <p:cNvSpPr txBox="1">
            <a:spLocks noChangeArrowheads="1"/>
          </p:cNvSpPr>
          <p:nvPr/>
        </p:nvSpPr>
        <p:spPr bwMode="auto">
          <a:xfrm>
            <a:off x="5572125" y="2868600"/>
            <a:ext cx="1800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ym typeface="Symbol" pitchFamily="18" charset="2"/>
              </a:rPr>
              <a:t>АВС</a:t>
            </a:r>
            <a:endParaRPr lang="ru-RU" b="0"/>
          </a:p>
        </p:txBody>
      </p:sp>
      <p:sp>
        <p:nvSpPr>
          <p:cNvPr id="14380" name="Text Box 44"/>
          <p:cNvSpPr txBox="1">
            <a:spLocks noChangeArrowheads="1"/>
          </p:cNvSpPr>
          <p:nvPr/>
        </p:nvSpPr>
        <p:spPr bwMode="auto">
          <a:xfrm>
            <a:off x="2163790" y="5949950"/>
            <a:ext cx="42497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/>
              <a:t>Ответ: </a:t>
            </a:r>
            <a:r>
              <a:rPr lang="ru-RU">
                <a:sym typeface="Symbol" pitchFamily="18" charset="2"/>
              </a:rPr>
              <a:t>АВС</a:t>
            </a:r>
            <a:r>
              <a:rPr lang="ru-RU" b="0"/>
              <a:t>=46</a:t>
            </a:r>
            <a:r>
              <a:rPr lang="ru-RU" b="0" baseline="30000"/>
              <a:t>0</a:t>
            </a:r>
          </a:p>
        </p:txBody>
      </p:sp>
      <p:cxnSp>
        <p:nvCxnSpPr>
          <p:cNvPr id="45" name="Прямая соединительная линия 91"/>
          <p:cNvCxnSpPr>
            <a:cxnSpLocks noChangeShapeType="1"/>
          </p:cNvCxnSpPr>
          <p:nvPr/>
        </p:nvCxnSpPr>
        <p:spPr bwMode="auto">
          <a:xfrm rot="10800000">
            <a:off x="1179513" y="2857500"/>
            <a:ext cx="142875" cy="23813"/>
          </a:xfrm>
          <a:prstGeom prst="line">
            <a:avLst/>
          </a:prstGeom>
          <a:noFill/>
          <a:ln w="28575" algn="ctr">
            <a:solidFill>
              <a:srgbClr val="FF6600"/>
            </a:solidFill>
            <a:round/>
            <a:headEnd/>
            <a:tailEnd/>
          </a:ln>
        </p:spPr>
      </p:cxnSp>
      <p:cxnSp>
        <p:nvCxnSpPr>
          <p:cNvPr id="54" name="Прямая соединительная линия 91"/>
          <p:cNvCxnSpPr>
            <a:cxnSpLocks noChangeShapeType="1"/>
          </p:cNvCxnSpPr>
          <p:nvPr/>
        </p:nvCxnSpPr>
        <p:spPr bwMode="auto">
          <a:xfrm rot="10800000">
            <a:off x="2643188" y="2786063"/>
            <a:ext cx="142875" cy="23812"/>
          </a:xfrm>
          <a:prstGeom prst="line">
            <a:avLst/>
          </a:prstGeom>
          <a:noFill/>
          <a:ln w="28575" algn="ctr">
            <a:solidFill>
              <a:srgbClr val="FF6600"/>
            </a:solidFill>
            <a:round/>
            <a:headEnd/>
            <a:tailEnd/>
          </a:ln>
        </p:spPr>
      </p:cxnSp>
      <p:sp>
        <p:nvSpPr>
          <p:cNvPr id="58" name="Полилиния 57"/>
          <p:cNvSpPr/>
          <p:nvPr/>
        </p:nvSpPr>
        <p:spPr bwMode="auto">
          <a:xfrm>
            <a:off x="1785938" y="3214688"/>
            <a:ext cx="390525" cy="142875"/>
          </a:xfrm>
          <a:custGeom>
            <a:avLst/>
            <a:gdLst>
              <a:gd name="connsiteX0" fmla="*/ 0 w 390144"/>
              <a:gd name="connsiteY0" fmla="*/ 73152 h 73152"/>
              <a:gd name="connsiteX1" fmla="*/ 134112 w 390144"/>
              <a:gd name="connsiteY1" fmla="*/ 0 h 73152"/>
              <a:gd name="connsiteX2" fmla="*/ 243840 w 390144"/>
              <a:gd name="connsiteY2" fmla="*/ 73152 h 73152"/>
              <a:gd name="connsiteX3" fmla="*/ 390144 w 390144"/>
              <a:gd name="connsiteY3" fmla="*/ 0 h 73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144" h="73152">
                <a:moveTo>
                  <a:pt x="0" y="73152"/>
                </a:moveTo>
                <a:cubicBezTo>
                  <a:pt x="46736" y="36576"/>
                  <a:pt x="93472" y="0"/>
                  <a:pt x="134112" y="0"/>
                </a:cubicBezTo>
                <a:cubicBezTo>
                  <a:pt x="174752" y="0"/>
                  <a:pt x="201168" y="73152"/>
                  <a:pt x="243840" y="73152"/>
                </a:cubicBezTo>
                <a:cubicBezTo>
                  <a:pt x="286512" y="73152"/>
                  <a:pt x="338328" y="36576"/>
                  <a:pt x="390144" y="0"/>
                </a:cubicBezTo>
              </a:path>
            </a:pathLst>
          </a:custGeom>
          <a:noFill/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348" name="Oval 12"/>
          <p:cNvSpPr>
            <a:spLocks noChangeArrowheads="1"/>
          </p:cNvSpPr>
          <p:nvPr/>
        </p:nvSpPr>
        <p:spPr bwMode="auto">
          <a:xfrm flipH="1">
            <a:off x="2655888" y="2397125"/>
            <a:ext cx="73025" cy="71438"/>
          </a:xfrm>
          <a:prstGeom prst="ellipse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14345" name="Oval 9"/>
          <p:cNvSpPr>
            <a:spLocks noChangeArrowheads="1"/>
          </p:cNvSpPr>
          <p:nvPr/>
        </p:nvSpPr>
        <p:spPr bwMode="auto">
          <a:xfrm flipH="1">
            <a:off x="1212850" y="2393950"/>
            <a:ext cx="73025" cy="71438"/>
          </a:xfrm>
          <a:prstGeom prst="ellipse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500"/>
                            </p:stCondLst>
                            <p:childTnLst>
                              <p:par>
                                <p:cTn id="7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9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5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4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6" dur="30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7" dur="30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8" dur="30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59" dur="30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1" dur="30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2" dur="30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3" dur="30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64" dur="30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7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8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9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28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9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92" dur="3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93" dur="900" fill="hold">
                                          <p:stCondLst>
                                            <p:cond delay="210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500"/>
                            </p:stCondLst>
                            <p:childTnLst>
                              <p:par>
                                <p:cTn id="21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14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14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14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14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4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800" decel="100000"/>
                                        <p:tgtEl>
                                          <p:spTgt spid="143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9" dur="800" decel="100000" fill="hold"/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800" decel="100000" fill="hold"/>
                                        <p:tgtEl>
                                          <p:spTgt spid="14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800" decel="100000" fill="hold"/>
                                        <p:tgtEl>
                                          <p:spTgt spid="14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000"/>
                            </p:stCondLst>
                            <p:childTnLst>
                              <p:par>
                                <p:cTn id="24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14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  <p:bldP spid="14341" grpId="0" animBg="1"/>
      <p:bldP spid="14343" grpId="0" animBg="1"/>
      <p:bldP spid="14344" grpId="0" animBg="1"/>
      <p:bldP spid="14346" grpId="0" animBg="1"/>
      <p:bldP spid="14347" grpId="0" animBg="1"/>
      <p:bldP spid="14349" grpId="0" animBg="1"/>
      <p:bldP spid="14350" grpId="0" animBg="1"/>
      <p:bldP spid="14357" grpId="0" animBg="1"/>
      <p:bldP spid="14358" grpId="0" animBg="1"/>
      <p:bldP spid="14359" grpId="0"/>
      <p:bldP spid="14360" grpId="0"/>
      <p:bldP spid="14361" grpId="0"/>
      <p:bldP spid="14363" grpId="0"/>
      <p:bldP spid="14364" grpId="0"/>
      <p:bldP spid="14365" grpId="0" animBg="1"/>
      <p:bldP spid="14366" grpId="0" animBg="1"/>
      <p:bldP spid="14366" grpId="1" animBg="1"/>
      <p:bldP spid="14367" grpId="0" animBg="1"/>
      <p:bldP spid="14367" grpId="1" animBg="1"/>
      <p:bldP spid="14368" grpId="0" animBg="1"/>
      <p:bldP spid="14368" grpId="1" animBg="1"/>
      <p:bldP spid="14369" grpId="0"/>
      <p:bldP spid="14370" grpId="0"/>
      <p:bldP spid="14371" grpId="0"/>
      <p:bldP spid="14372" grpId="0" animBg="1"/>
      <p:bldP spid="14373" grpId="0"/>
      <p:bldP spid="14374" grpId="0" animBg="1"/>
      <p:bldP spid="14376" grpId="0"/>
      <p:bldP spid="14377" grpId="0"/>
      <p:bldP spid="14378" grpId="0"/>
      <p:bldP spid="14379" grpId="0"/>
      <p:bldP spid="14380" grpId="0"/>
      <p:bldP spid="58" grpId="0" animBg="1"/>
      <p:bldP spid="14348" grpId="0" animBg="1"/>
      <p:bldP spid="1434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6870700" cy="857232"/>
          </a:xfrm>
        </p:spPr>
        <p:txBody>
          <a:bodyPr/>
          <a:lstStyle/>
          <a:p>
            <a:r>
              <a:rPr lang="ru-RU" sz="4000" dirty="0" smtClean="0">
                <a:solidFill>
                  <a:srgbClr val="FF0000"/>
                </a:solidFill>
              </a:rPr>
              <a:t>Вопросы для повторения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857232"/>
            <a:ext cx="7696200" cy="5072098"/>
          </a:xfrm>
        </p:spPr>
        <p:txBody>
          <a:bodyPr/>
          <a:lstStyle/>
          <a:p>
            <a:r>
              <a:rPr lang="ru-RU" sz="2400" dirty="0" smtClean="0"/>
              <a:t>Какой отрезок называется перпендикуляром, проведенным из данной точки к данной прямой?</a:t>
            </a:r>
          </a:p>
          <a:p>
            <a:r>
              <a:rPr lang="ru-RU" sz="2400" dirty="0" smtClean="0"/>
              <a:t>Какой отрезок называется медианой треугольника? Сколько медиан имеет треугольник?</a:t>
            </a:r>
          </a:p>
          <a:p>
            <a:r>
              <a:rPr lang="ru-RU" sz="2400" dirty="0" smtClean="0"/>
              <a:t>Какой отрезок называется биссектрисой треугольника? Сколько биссектрис имеет треугольник?</a:t>
            </a:r>
          </a:p>
          <a:p>
            <a:r>
              <a:rPr lang="ru-RU" sz="2400" dirty="0" smtClean="0"/>
              <a:t>Какой отрезок называется высотой треугольника? Сколько высот имеет треугольник?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8203" r="8593"/>
          <a:stretch>
            <a:fillRect/>
          </a:stretch>
        </p:blipFill>
        <p:spPr bwMode="auto">
          <a:xfrm>
            <a:off x="0" y="-10708"/>
            <a:ext cx="9144000" cy="6868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1285852" y="1285860"/>
            <a:ext cx="67169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Домашнее задание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28662" y="2603368"/>
            <a:ext cx="685796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п.16, 17</a:t>
            </a:r>
          </a:p>
          <a:p>
            <a:pPr algn="ctr"/>
            <a:r>
              <a:rPr lang="ru-RU" sz="5400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№100, 106, РТ62</a:t>
            </a:r>
            <a:r>
              <a:rPr lang="ru-RU" sz="54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ru-RU" sz="54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684213"/>
          </a:xfrm>
        </p:spPr>
        <p:txBody>
          <a:bodyPr/>
          <a:lstStyle/>
          <a:p>
            <a:pPr algn="l" eaLnBrk="1" hangingPunct="1"/>
            <a:r>
              <a:rPr lang="ru-RU" sz="4000" b="1" u="sng" smtClean="0">
                <a:solidFill>
                  <a:srgbClr val="FF0000"/>
                </a:solidFill>
              </a:rPr>
              <a:t>Устно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11638" y="1052513"/>
            <a:ext cx="3881437" cy="3657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000" b="1" smtClean="0">
                <a:solidFill>
                  <a:schemeClr val="folHlink"/>
                </a:solidFill>
              </a:rPr>
              <a:t>Дано:</a:t>
            </a:r>
          </a:p>
        </p:txBody>
      </p:sp>
      <p:grpSp>
        <p:nvGrpSpPr>
          <p:cNvPr id="4100" name="Group 27"/>
          <p:cNvGrpSpPr>
            <a:grpSpLocks/>
          </p:cNvGrpSpPr>
          <p:nvPr/>
        </p:nvGrpSpPr>
        <p:grpSpPr bwMode="auto">
          <a:xfrm>
            <a:off x="971550" y="1268413"/>
            <a:ext cx="2774950" cy="2138362"/>
            <a:chOff x="612" y="799"/>
            <a:chExt cx="1748" cy="1347"/>
          </a:xfrm>
        </p:grpSpPr>
        <p:sp>
          <p:nvSpPr>
            <p:cNvPr id="4104" name="Line 8"/>
            <p:cNvSpPr>
              <a:spLocks noChangeShapeType="1"/>
            </p:cNvSpPr>
            <p:nvPr/>
          </p:nvSpPr>
          <p:spPr bwMode="auto">
            <a:xfrm>
              <a:off x="745" y="935"/>
              <a:ext cx="1615" cy="10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5" name="Line 9"/>
            <p:cNvSpPr>
              <a:spLocks noChangeShapeType="1"/>
            </p:cNvSpPr>
            <p:nvPr/>
          </p:nvSpPr>
          <p:spPr bwMode="auto">
            <a:xfrm flipV="1">
              <a:off x="612" y="1019"/>
              <a:ext cx="1723" cy="8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6" name="Line 11"/>
            <p:cNvSpPr>
              <a:spLocks noChangeShapeType="1"/>
            </p:cNvSpPr>
            <p:nvPr/>
          </p:nvSpPr>
          <p:spPr bwMode="auto">
            <a:xfrm>
              <a:off x="1495" y="1420"/>
              <a:ext cx="0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7" name="Line 12"/>
            <p:cNvSpPr>
              <a:spLocks noChangeShapeType="1"/>
            </p:cNvSpPr>
            <p:nvPr/>
          </p:nvSpPr>
          <p:spPr bwMode="auto">
            <a:xfrm>
              <a:off x="657" y="1420"/>
              <a:ext cx="8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8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776" y="799"/>
              <a:ext cx="91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tx2"/>
                  </a:solidFill>
                  <a:latin typeface="Arial"/>
                  <a:cs typeface="Arial"/>
                </a:rPr>
                <a:t>А</a:t>
              </a:r>
            </a:p>
          </p:txBody>
        </p:sp>
        <p:sp>
          <p:nvSpPr>
            <p:cNvPr id="4109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2182" y="1933"/>
              <a:ext cx="91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tx2"/>
                  </a:solidFill>
                  <a:latin typeface="Arial"/>
                  <a:cs typeface="Arial"/>
                </a:rPr>
                <a:t>В</a:t>
              </a:r>
            </a:p>
          </p:txBody>
        </p:sp>
        <p:sp>
          <p:nvSpPr>
            <p:cNvPr id="4110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958" y="1933"/>
              <a:ext cx="91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tx2"/>
                  </a:solidFill>
                  <a:latin typeface="Arial"/>
                  <a:cs typeface="Arial"/>
                </a:rPr>
                <a:t>С</a:t>
              </a:r>
            </a:p>
          </p:txBody>
        </p:sp>
        <p:sp>
          <p:nvSpPr>
            <p:cNvPr id="4111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2046" y="890"/>
              <a:ext cx="91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tx2"/>
                  </a:solidFill>
                  <a:latin typeface="Arial"/>
                  <a:cs typeface="Arial"/>
                </a:rPr>
                <a:t>D</a:t>
              </a:r>
              <a:endPara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"/>
                <a:cs typeface="Arial"/>
              </a:endParaRPr>
            </a:p>
          </p:txBody>
        </p:sp>
        <p:sp>
          <p:nvSpPr>
            <p:cNvPr id="4112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1547" y="1979"/>
              <a:ext cx="91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tx2"/>
                  </a:solidFill>
                  <a:latin typeface="Arial"/>
                  <a:cs typeface="Arial"/>
                </a:rPr>
                <a:t>M</a:t>
              </a:r>
              <a:endPara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"/>
                <a:cs typeface="Arial"/>
              </a:endParaRPr>
            </a:p>
          </p:txBody>
        </p:sp>
        <p:sp>
          <p:nvSpPr>
            <p:cNvPr id="4113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731" y="1253"/>
              <a:ext cx="91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tx2"/>
                  </a:solidFill>
                  <a:latin typeface="Arial"/>
                  <a:cs typeface="Arial"/>
                </a:rPr>
                <a:t>N</a:t>
              </a:r>
              <a:endPara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"/>
                <a:cs typeface="Arial"/>
              </a:endParaRPr>
            </a:p>
          </p:txBody>
        </p:sp>
        <p:sp>
          <p:nvSpPr>
            <p:cNvPr id="4114" name="WordArt 21"/>
            <p:cNvSpPr>
              <a:spLocks noChangeArrowheads="1" noChangeShapeType="1" noTextEdit="1"/>
            </p:cNvSpPr>
            <p:nvPr/>
          </p:nvSpPr>
          <p:spPr bwMode="auto">
            <a:xfrm>
              <a:off x="1457" y="1208"/>
              <a:ext cx="91" cy="1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chemeClr val="tx2"/>
                  </a:solidFill>
                  <a:latin typeface="Arial"/>
                  <a:cs typeface="Arial"/>
                </a:rPr>
                <a:t>О</a:t>
              </a:r>
            </a:p>
          </p:txBody>
        </p:sp>
      </p:grpSp>
      <p:pic>
        <p:nvPicPr>
          <p:cNvPr id="4101" name="Picture 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6825" y="1006475"/>
            <a:ext cx="15113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Text Box 24"/>
          <p:cNvSpPr txBox="1">
            <a:spLocks noChangeArrowheads="1"/>
          </p:cNvSpPr>
          <p:nvPr/>
        </p:nvSpPr>
        <p:spPr bwMode="auto">
          <a:xfrm>
            <a:off x="4932363" y="1412875"/>
            <a:ext cx="3024187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/>
              <a:t>ОМ – биссектриса </a:t>
            </a:r>
            <a:r>
              <a:rPr lang="ru-RU" b="0">
                <a:sym typeface="Symbol" pitchFamily="18" charset="2"/>
              </a:rPr>
              <a:t>СОВ</a:t>
            </a:r>
          </a:p>
          <a:p>
            <a:pPr>
              <a:spcBef>
                <a:spcPct val="50000"/>
              </a:spcBef>
            </a:pPr>
            <a:r>
              <a:rPr lang="en-US" b="0">
                <a:sym typeface="Symbol" pitchFamily="18" charset="2"/>
              </a:rPr>
              <a:t>ON</a:t>
            </a:r>
            <a:r>
              <a:rPr lang="ru-RU" b="0">
                <a:sym typeface="Symbol" pitchFamily="18" charset="2"/>
              </a:rPr>
              <a:t> – биссектриса АОС</a:t>
            </a:r>
          </a:p>
        </p:txBody>
      </p:sp>
      <p:sp>
        <p:nvSpPr>
          <p:cNvPr id="4103" name="Text Box 26"/>
          <p:cNvSpPr txBox="1">
            <a:spLocks noChangeArrowheads="1"/>
          </p:cNvSpPr>
          <p:nvPr/>
        </p:nvSpPr>
        <p:spPr bwMode="auto">
          <a:xfrm>
            <a:off x="4211638" y="2205038"/>
            <a:ext cx="424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folHlink"/>
                </a:solidFill>
              </a:rPr>
              <a:t>Найти:</a:t>
            </a:r>
            <a:r>
              <a:rPr lang="ru-RU" b="0"/>
              <a:t> угол между биссектрисами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2"/>
          <p:cNvGrpSpPr>
            <a:grpSpLocks/>
          </p:cNvGrpSpPr>
          <p:nvPr/>
        </p:nvGrpSpPr>
        <p:grpSpPr bwMode="auto">
          <a:xfrm>
            <a:off x="285750" y="1071563"/>
            <a:ext cx="4572000" cy="1536700"/>
            <a:chOff x="428596" y="1071546"/>
            <a:chExt cx="4572032" cy="1536774"/>
          </a:xfrm>
        </p:grpSpPr>
        <p:cxnSp>
          <p:nvCxnSpPr>
            <p:cNvPr id="5138" name="Прямая соединительная линия 4"/>
            <p:cNvCxnSpPr>
              <a:cxnSpLocks noChangeShapeType="1"/>
            </p:cNvCxnSpPr>
            <p:nvPr/>
          </p:nvCxnSpPr>
          <p:spPr bwMode="auto">
            <a:xfrm flipV="1">
              <a:off x="785786" y="1428736"/>
              <a:ext cx="4143404" cy="114300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5139" name="Овал 6"/>
            <p:cNvSpPr>
              <a:spLocks noChangeArrowheads="1"/>
            </p:cNvSpPr>
            <p:nvPr/>
          </p:nvSpPr>
          <p:spPr bwMode="auto">
            <a:xfrm>
              <a:off x="738732" y="2536882"/>
              <a:ext cx="71438" cy="714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0" name="Овал 7"/>
            <p:cNvSpPr>
              <a:spLocks noChangeArrowheads="1"/>
            </p:cNvSpPr>
            <p:nvPr/>
          </p:nvSpPr>
          <p:spPr bwMode="auto">
            <a:xfrm>
              <a:off x="4857752" y="1406066"/>
              <a:ext cx="71438" cy="714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1" name="Овал 8"/>
            <p:cNvSpPr>
              <a:spLocks noChangeArrowheads="1"/>
            </p:cNvSpPr>
            <p:nvPr/>
          </p:nvSpPr>
          <p:spPr bwMode="auto">
            <a:xfrm>
              <a:off x="3357554" y="1820788"/>
              <a:ext cx="71438" cy="714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2" name="TextBox 9"/>
            <p:cNvSpPr txBox="1">
              <a:spLocks noChangeArrowheads="1"/>
            </p:cNvSpPr>
            <p:nvPr/>
          </p:nvSpPr>
          <p:spPr bwMode="auto">
            <a:xfrm>
              <a:off x="428596" y="2214554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660066"/>
                  </a:solidFill>
                </a:rPr>
                <a:t>А</a:t>
              </a:r>
            </a:p>
          </p:txBody>
        </p:sp>
        <p:sp>
          <p:nvSpPr>
            <p:cNvPr id="5143" name="TextBox 10"/>
            <p:cNvSpPr txBox="1">
              <a:spLocks noChangeArrowheads="1"/>
            </p:cNvSpPr>
            <p:nvPr/>
          </p:nvSpPr>
          <p:spPr bwMode="auto">
            <a:xfrm>
              <a:off x="3071802" y="1500174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660066"/>
                  </a:solidFill>
                </a:rPr>
                <a:t>В</a:t>
              </a:r>
            </a:p>
          </p:txBody>
        </p:sp>
        <p:sp>
          <p:nvSpPr>
            <p:cNvPr id="5144" name="TextBox 11"/>
            <p:cNvSpPr txBox="1">
              <a:spLocks noChangeArrowheads="1"/>
            </p:cNvSpPr>
            <p:nvPr/>
          </p:nvSpPr>
          <p:spPr bwMode="auto">
            <a:xfrm>
              <a:off x="4643438" y="1071546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660066"/>
                  </a:solidFill>
                </a:rPr>
                <a:t>С</a:t>
              </a:r>
            </a:p>
          </p:txBody>
        </p:sp>
      </p:grp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786438" y="1000125"/>
            <a:ext cx="22145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Дано: АВ:ВС=4:3</a:t>
            </a:r>
          </a:p>
          <a:p>
            <a:r>
              <a:rPr lang="ru-RU"/>
              <a:t>	АС=21см</a:t>
            </a:r>
          </a:p>
          <a:p>
            <a:r>
              <a:rPr lang="ru-RU"/>
              <a:t>Найти: АВ,ВС</a:t>
            </a:r>
          </a:p>
        </p:txBody>
      </p:sp>
      <p:grpSp>
        <p:nvGrpSpPr>
          <p:cNvPr id="3" name="Группа 30"/>
          <p:cNvGrpSpPr>
            <a:grpSpLocks/>
          </p:cNvGrpSpPr>
          <p:nvPr/>
        </p:nvGrpSpPr>
        <p:grpSpPr bwMode="auto">
          <a:xfrm>
            <a:off x="285750" y="1214438"/>
            <a:ext cx="4572000" cy="1536700"/>
            <a:chOff x="571472" y="3000372"/>
            <a:chExt cx="4572032" cy="1536774"/>
          </a:xfrm>
        </p:grpSpPr>
        <p:cxnSp>
          <p:nvCxnSpPr>
            <p:cNvPr id="5127" name="Прямая соединительная линия 15"/>
            <p:cNvCxnSpPr>
              <a:cxnSpLocks noChangeShapeType="1"/>
            </p:cNvCxnSpPr>
            <p:nvPr/>
          </p:nvCxnSpPr>
          <p:spPr bwMode="auto">
            <a:xfrm flipV="1">
              <a:off x="928662" y="3357562"/>
              <a:ext cx="4143404" cy="114300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5128" name="Овал 16"/>
            <p:cNvSpPr>
              <a:spLocks noChangeArrowheads="1"/>
            </p:cNvSpPr>
            <p:nvPr/>
          </p:nvSpPr>
          <p:spPr bwMode="auto">
            <a:xfrm>
              <a:off x="881608" y="4465708"/>
              <a:ext cx="71438" cy="714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9" name="Овал 17"/>
            <p:cNvSpPr>
              <a:spLocks noChangeArrowheads="1"/>
            </p:cNvSpPr>
            <p:nvPr/>
          </p:nvSpPr>
          <p:spPr bwMode="auto">
            <a:xfrm>
              <a:off x="5000628" y="3334892"/>
              <a:ext cx="71438" cy="714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0" name="Овал 18"/>
            <p:cNvSpPr>
              <a:spLocks noChangeArrowheads="1"/>
            </p:cNvSpPr>
            <p:nvPr/>
          </p:nvSpPr>
          <p:spPr bwMode="auto">
            <a:xfrm>
              <a:off x="3000364" y="3869820"/>
              <a:ext cx="71438" cy="714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1" name="TextBox 19"/>
            <p:cNvSpPr txBox="1">
              <a:spLocks noChangeArrowheads="1"/>
            </p:cNvSpPr>
            <p:nvPr/>
          </p:nvSpPr>
          <p:spPr bwMode="auto">
            <a:xfrm>
              <a:off x="571472" y="4143380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660066"/>
                  </a:solidFill>
                </a:rPr>
                <a:t>А</a:t>
              </a:r>
            </a:p>
          </p:txBody>
        </p:sp>
        <p:sp>
          <p:nvSpPr>
            <p:cNvPr id="5132" name="TextBox 20"/>
            <p:cNvSpPr txBox="1">
              <a:spLocks noChangeArrowheads="1"/>
            </p:cNvSpPr>
            <p:nvPr/>
          </p:nvSpPr>
          <p:spPr bwMode="auto">
            <a:xfrm>
              <a:off x="2786050" y="3500438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660066"/>
                  </a:solidFill>
                </a:rPr>
                <a:t>М</a:t>
              </a:r>
            </a:p>
          </p:txBody>
        </p:sp>
        <p:sp>
          <p:nvSpPr>
            <p:cNvPr id="5133" name="TextBox 21"/>
            <p:cNvSpPr txBox="1">
              <a:spLocks noChangeArrowheads="1"/>
            </p:cNvSpPr>
            <p:nvPr/>
          </p:nvSpPr>
          <p:spPr bwMode="auto">
            <a:xfrm>
              <a:off x="4786314" y="3000372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660066"/>
                  </a:solidFill>
                </a:rPr>
                <a:t>В</a:t>
              </a:r>
            </a:p>
          </p:txBody>
        </p:sp>
        <p:sp>
          <p:nvSpPr>
            <p:cNvPr id="5134" name="Овал 5"/>
            <p:cNvSpPr>
              <a:spLocks noChangeArrowheads="1"/>
            </p:cNvSpPr>
            <p:nvPr/>
          </p:nvSpPr>
          <p:spPr bwMode="auto">
            <a:xfrm>
              <a:off x="4000496" y="3596260"/>
              <a:ext cx="71438" cy="71438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5" name="TextBox 22"/>
            <p:cNvSpPr txBox="1">
              <a:spLocks noChangeArrowheads="1"/>
            </p:cNvSpPr>
            <p:nvPr/>
          </p:nvSpPr>
          <p:spPr bwMode="auto">
            <a:xfrm>
              <a:off x="3857620" y="3214686"/>
              <a:ext cx="35719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solidFill>
                    <a:srgbClr val="660066"/>
                  </a:solidFill>
                </a:rPr>
                <a:t>К</a:t>
              </a:r>
            </a:p>
          </p:txBody>
        </p:sp>
        <p:cxnSp>
          <p:nvCxnSpPr>
            <p:cNvPr id="5136" name="Прямая соединительная линия 28"/>
            <p:cNvCxnSpPr>
              <a:cxnSpLocks noChangeShapeType="1"/>
            </p:cNvCxnSpPr>
            <p:nvPr/>
          </p:nvCxnSpPr>
          <p:spPr bwMode="auto">
            <a:xfrm rot="5400000">
              <a:off x="3572662" y="3738342"/>
              <a:ext cx="142082" cy="794"/>
            </a:xfrm>
            <a:prstGeom prst="line">
              <a:avLst/>
            </a:prstGeom>
            <a:noFill/>
            <a:ln w="38100" algn="ctr">
              <a:solidFill>
                <a:srgbClr val="990000"/>
              </a:solidFill>
              <a:round/>
              <a:headEnd/>
              <a:tailEnd/>
            </a:ln>
          </p:spPr>
        </p:cxnSp>
        <p:cxnSp>
          <p:nvCxnSpPr>
            <p:cNvPr id="5137" name="Прямая соединительная линия 29"/>
            <p:cNvCxnSpPr>
              <a:cxnSpLocks noChangeShapeType="1"/>
            </p:cNvCxnSpPr>
            <p:nvPr/>
          </p:nvCxnSpPr>
          <p:spPr bwMode="auto">
            <a:xfrm rot="5400000">
              <a:off x="4429918" y="3499644"/>
              <a:ext cx="142082" cy="794"/>
            </a:xfrm>
            <a:prstGeom prst="line">
              <a:avLst/>
            </a:prstGeom>
            <a:noFill/>
            <a:ln w="38100" algn="ctr">
              <a:solidFill>
                <a:srgbClr val="990000"/>
              </a:solidFill>
              <a:round/>
              <a:headEnd/>
              <a:tailEnd/>
            </a:ln>
          </p:spPr>
        </p:cxnSp>
      </p:grp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143500" y="1000125"/>
            <a:ext cx="31432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Дано: М – середина АВ</a:t>
            </a:r>
          </a:p>
          <a:p>
            <a:r>
              <a:rPr lang="ru-RU"/>
              <a:t>	АВ=20см</a:t>
            </a:r>
          </a:p>
          <a:p>
            <a:r>
              <a:rPr lang="ru-RU"/>
              <a:t>Найти: АК</a:t>
            </a:r>
          </a:p>
        </p:txBody>
      </p:sp>
      <p:sp>
        <p:nvSpPr>
          <p:cNvPr id="5126" name="Заголовок 33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776288"/>
          </a:xfrm>
        </p:spPr>
        <p:txBody>
          <a:bodyPr/>
          <a:lstStyle/>
          <a:p>
            <a:pPr algn="l"/>
            <a:r>
              <a:rPr lang="ru-RU" b="1" u="sng" smtClean="0">
                <a:solidFill>
                  <a:srgbClr val="FF0000"/>
                </a:solidFill>
              </a:rPr>
              <a:t>Устно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6870700" cy="627063"/>
          </a:xfrm>
        </p:spPr>
        <p:txBody>
          <a:bodyPr/>
          <a:lstStyle/>
          <a:p>
            <a:pPr eaLnBrk="1" hangingPunct="1"/>
            <a:r>
              <a:rPr lang="ru-RU" sz="3200" b="1" i="1" u="sng" smtClean="0">
                <a:solidFill>
                  <a:schemeClr val="folHlink"/>
                </a:solidFill>
              </a:rPr>
              <a:t>Перпендикуляр к прямой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280400" cy="13684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dirty="0" smtClean="0"/>
              <a:t>Отрезок АН называется </a:t>
            </a:r>
            <a:r>
              <a:rPr lang="ru-RU" sz="2400" dirty="0" smtClean="0">
                <a:solidFill>
                  <a:schemeClr val="hlink"/>
                </a:solidFill>
              </a:rPr>
              <a:t>перпендикуляром</a:t>
            </a:r>
            <a:r>
              <a:rPr lang="ru-RU" sz="2400" dirty="0" smtClean="0"/>
              <a:t>, проведенным из точки </a:t>
            </a:r>
            <a:r>
              <a:rPr lang="ru-RU" sz="2400" dirty="0" smtClean="0">
                <a:solidFill>
                  <a:schemeClr val="tx2"/>
                </a:solidFill>
              </a:rPr>
              <a:t>А</a:t>
            </a:r>
            <a:r>
              <a:rPr lang="ru-RU" sz="2400" dirty="0" smtClean="0"/>
              <a:t> к прямой </a:t>
            </a:r>
            <a:r>
              <a:rPr lang="ru-RU" sz="2400" b="1" dirty="0" smtClean="0">
                <a:solidFill>
                  <a:schemeClr val="tx2"/>
                </a:solidFill>
              </a:rPr>
              <a:t>а</a:t>
            </a:r>
            <a:r>
              <a:rPr lang="ru-RU" sz="2400" b="1" dirty="0" smtClean="0"/>
              <a:t>, </a:t>
            </a:r>
            <a:r>
              <a:rPr lang="ru-RU" sz="2400" dirty="0" smtClean="0"/>
              <a:t>если прямые </a:t>
            </a:r>
            <a:r>
              <a:rPr lang="ru-RU" sz="2400" dirty="0" smtClean="0">
                <a:solidFill>
                  <a:schemeClr val="tx2"/>
                </a:solidFill>
              </a:rPr>
              <a:t>АН</a:t>
            </a:r>
            <a:r>
              <a:rPr lang="ru-RU" sz="2400" dirty="0" smtClean="0"/>
              <a:t> и </a:t>
            </a:r>
            <a:r>
              <a:rPr lang="ru-RU" sz="2400" b="1" dirty="0" smtClean="0">
                <a:solidFill>
                  <a:schemeClr val="tx2"/>
                </a:solidFill>
              </a:rPr>
              <a:t>а</a:t>
            </a:r>
            <a:r>
              <a:rPr lang="ru-RU" sz="2400" dirty="0" smtClean="0"/>
              <a:t> перпендикулярны. Н – </a:t>
            </a:r>
            <a:r>
              <a:rPr lang="ru-RU" sz="2400" dirty="0" smtClean="0">
                <a:solidFill>
                  <a:schemeClr val="hlink"/>
                </a:solidFill>
              </a:rPr>
              <a:t>основание</a:t>
            </a:r>
            <a:r>
              <a:rPr lang="ru-RU" sz="2400" dirty="0" smtClean="0"/>
              <a:t> перпендикуляра.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2268538" y="3716338"/>
            <a:ext cx="3959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4067175" y="2636838"/>
            <a:ext cx="0" cy="1655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4067175" y="2852738"/>
            <a:ext cx="0" cy="863600"/>
          </a:xfrm>
          <a:prstGeom prst="line">
            <a:avLst/>
          </a:prstGeom>
          <a:noFill/>
          <a:ln w="28575">
            <a:solidFill>
              <a:srgbClr val="3399FF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 rot="5400000">
            <a:off x="4067175" y="3500438"/>
            <a:ext cx="215900" cy="2159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4104" name="WordArt 8"/>
          <p:cNvSpPr>
            <a:spLocks noChangeArrowheads="1" noChangeShapeType="1" noTextEdit="1"/>
          </p:cNvSpPr>
          <p:nvPr/>
        </p:nvSpPr>
        <p:spPr bwMode="auto">
          <a:xfrm>
            <a:off x="6011863" y="3500438"/>
            <a:ext cx="144462" cy="144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а</a:t>
            </a:r>
          </a:p>
        </p:txBody>
      </p:sp>
      <p:sp>
        <p:nvSpPr>
          <p:cNvPr id="4105" name="WordArt 9"/>
          <p:cNvSpPr>
            <a:spLocks noChangeArrowheads="1" noChangeShapeType="1" noTextEdit="1"/>
          </p:cNvSpPr>
          <p:nvPr/>
        </p:nvSpPr>
        <p:spPr bwMode="auto">
          <a:xfrm>
            <a:off x="4140200" y="2708275"/>
            <a:ext cx="144463" cy="187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А</a:t>
            </a:r>
          </a:p>
        </p:txBody>
      </p:sp>
      <p:sp>
        <p:nvSpPr>
          <p:cNvPr id="4106" name="WordArt 10"/>
          <p:cNvSpPr>
            <a:spLocks noChangeArrowheads="1" noChangeShapeType="1" noTextEdit="1"/>
          </p:cNvSpPr>
          <p:nvPr/>
        </p:nvSpPr>
        <p:spPr bwMode="auto">
          <a:xfrm>
            <a:off x="4140200" y="3789363"/>
            <a:ext cx="144463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Н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1258888" y="4508500"/>
            <a:ext cx="7056437" cy="1187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/>
              <a:t>Теорема. Из точки, не лежащей на прямой, можно провести перпендикуляр к этой прямой, и притом только один.</a:t>
            </a:r>
          </a:p>
        </p:txBody>
      </p:sp>
      <p:sp>
        <p:nvSpPr>
          <p:cNvPr id="4108" name="Oval 12"/>
          <p:cNvSpPr>
            <a:spLocks noChangeArrowheads="1"/>
          </p:cNvSpPr>
          <p:nvPr/>
        </p:nvSpPr>
        <p:spPr bwMode="auto">
          <a:xfrm flipH="1">
            <a:off x="4038600" y="2708275"/>
            <a:ext cx="73025" cy="71438"/>
          </a:xfrm>
          <a:prstGeom prst="ellipse">
            <a:avLst/>
          </a:prstGeom>
          <a:solidFill>
            <a:schemeClr val="tx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6000760" y="2357430"/>
            <a:ext cx="15605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0" dirty="0" smtClean="0"/>
              <a:t>1) АН </a:t>
            </a:r>
            <a:r>
              <a:rPr lang="ru-RU" sz="2000" dirty="0">
                <a:solidFill>
                  <a:srgbClr val="E41ACC"/>
                </a:solidFill>
                <a:sym typeface="Symbol" pitchFamily="18" charset="2"/>
              </a:rPr>
              <a:t></a:t>
            </a:r>
            <a:r>
              <a:rPr lang="ru-RU" sz="2000" b="0" dirty="0">
                <a:sym typeface="Symbol" pitchFamily="18" charset="2"/>
              </a:rPr>
              <a:t> а</a:t>
            </a:r>
          </a:p>
        </p:txBody>
      </p:sp>
      <p:grpSp>
        <p:nvGrpSpPr>
          <p:cNvPr id="2" name="Группа 16"/>
          <p:cNvGrpSpPr>
            <a:grpSpLocks/>
          </p:cNvGrpSpPr>
          <p:nvPr/>
        </p:nvGrpSpPr>
        <p:grpSpPr bwMode="auto">
          <a:xfrm>
            <a:off x="2916238" y="2182813"/>
            <a:ext cx="1079500" cy="1490662"/>
            <a:chOff x="2916238" y="2182813"/>
            <a:chExt cx="1079500" cy="1490662"/>
          </a:xfrm>
        </p:grpSpPr>
        <p:sp>
          <p:nvSpPr>
            <p:cNvPr id="6159" name="AutoShape 13"/>
            <p:cNvSpPr>
              <a:spLocks noChangeArrowheads="1"/>
            </p:cNvSpPr>
            <p:nvPr/>
          </p:nvSpPr>
          <p:spPr bwMode="auto">
            <a:xfrm flipH="1">
              <a:off x="2916238" y="2182813"/>
              <a:ext cx="1079500" cy="1490662"/>
            </a:xfrm>
            <a:prstGeom prst="rtTriangle">
              <a:avLst/>
            </a:prstGeom>
            <a:noFill/>
            <a:ln w="76200" cmpd="tri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0" name="AutoShape 13"/>
            <p:cNvSpPr>
              <a:spLocks noChangeArrowheads="1"/>
            </p:cNvSpPr>
            <p:nvPr/>
          </p:nvSpPr>
          <p:spPr bwMode="auto">
            <a:xfrm flipH="1">
              <a:off x="3261732" y="2714620"/>
              <a:ext cx="571504" cy="785818"/>
            </a:xfrm>
            <a:prstGeom prst="rtTriangle">
              <a:avLst/>
            </a:prstGeom>
            <a:noFill/>
            <a:ln w="76200" cmpd="tri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6072198" y="2857496"/>
            <a:ext cx="19288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0" dirty="0" smtClean="0"/>
              <a:t>2) </a:t>
            </a:r>
            <a:r>
              <a:rPr lang="ru-RU" sz="2000" b="0" dirty="0" err="1" smtClean="0"/>
              <a:t>А</a:t>
            </a:r>
            <a:r>
              <a:rPr lang="ru-RU" sz="2000" b="0" dirty="0" err="1" smtClean="0">
                <a:sym typeface="Symbol"/>
              </a:rPr>
              <a:t>а</a:t>
            </a:r>
            <a:r>
              <a:rPr lang="ru-RU" sz="2000" b="0" dirty="0" smtClean="0">
                <a:sym typeface="Symbol"/>
              </a:rPr>
              <a:t>, </a:t>
            </a:r>
            <a:r>
              <a:rPr lang="ru-RU" sz="2000" b="0" dirty="0" err="1" smtClean="0"/>
              <a:t>Н</a:t>
            </a:r>
            <a:r>
              <a:rPr lang="ru-RU" sz="2000" b="0" dirty="0" err="1" smtClean="0">
                <a:sym typeface="Symbol"/>
              </a:rPr>
              <a:t></a:t>
            </a:r>
            <a:r>
              <a:rPr lang="ru-RU" sz="2000" b="0" dirty="0" err="1" smtClean="0">
                <a:sym typeface="Symbol" pitchFamily="18" charset="2"/>
              </a:rPr>
              <a:t>а</a:t>
            </a:r>
            <a:endParaRPr lang="ru-RU" sz="2000" b="0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3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1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99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100" grpId="0" animBg="1"/>
      <p:bldP spid="4101" grpId="0" animBg="1"/>
      <p:bldP spid="4102" grpId="0" animBg="1"/>
      <p:bldP spid="4102" grpId="1" animBg="1"/>
      <p:bldP spid="4103" grpId="0" animBg="1"/>
      <p:bldP spid="4104" grpId="0" animBg="1"/>
      <p:bldP spid="4105" grpId="0" animBg="1"/>
      <p:bldP spid="4106" grpId="0" animBg="1"/>
      <p:bldP spid="4107" grpId="0"/>
      <p:bldP spid="4108" grpId="0" animBg="1"/>
      <p:bldP spid="4108" grpId="1" animBg="1"/>
      <p:bldP spid="4110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28675"/>
          </a:xfrm>
        </p:spPr>
        <p:txBody>
          <a:bodyPr/>
          <a:lstStyle/>
          <a:p>
            <a:pPr algn="l" eaLnBrk="1" hangingPunct="1"/>
            <a:r>
              <a:rPr lang="ru-RU" b="1" i="1" u="sng" smtClean="0">
                <a:solidFill>
                  <a:srgbClr val="3399FF"/>
                </a:solidFill>
              </a:rPr>
              <a:t>Медиана</a:t>
            </a:r>
            <a:r>
              <a:rPr lang="ru-RU" u="sng" smtClean="0">
                <a:solidFill>
                  <a:srgbClr val="3399FF"/>
                </a:solidFill>
              </a:rPr>
              <a:t> </a:t>
            </a:r>
            <a:r>
              <a:rPr lang="ru-RU" b="1" i="1" u="sng" smtClean="0">
                <a:solidFill>
                  <a:srgbClr val="3399FF"/>
                </a:solidFill>
              </a:rPr>
              <a:t>треугольника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7986712" cy="10795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Отрезок, соединяющий вершину треугольника с серединой противоположной стороны называется </a:t>
            </a:r>
            <a:r>
              <a:rPr lang="ru-RU" sz="2400" b="1" smtClean="0">
                <a:solidFill>
                  <a:schemeClr val="tx2"/>
                </a:solidFill>
              </a:rPr>
              <a:t>медианой треугольника</a:t>
            </a:r>
            <a:r>
              <a:rPr lang="ru-RU" sz="2400" smtClean="0"/>
              <a:t> </a:t>
            </a: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 rot="-716946">
            <a:off x="903288" y="2660650"/>
            <a:ext cx="3743325" cy="1871663"/>
          </a:xfrm>
          <a:prstGeom prst="triangle">
            <a:avLst>
              <a:gd name="adj" fmla="val 31667"/>
            </a:avLst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1909763" y="2851150"/>
            <a:ext cx="935037" cy="165735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flipH="1" flipV="1">
            <a:off x="1476375" y="3860800"/>
            <a:ext cx="3298825" cy="258763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 flipV="1">
            <a:off x="1117600" y="3427413"/>
            <a:ext cx="2159000" cy="1484312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2125663" y="45799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3349625" y="43354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701925" y="3068638"/>
            <a:ext cx="71438" cy="287337"/>
            <a:chOff x="2699" y="1979"/>
            <a:chExt cx="45" cy="181"/>
          </a:xfrm>
        </p:grpSpPr>
        <p:sp>
          <p:nvSpPr>
            <p:cNvPr id="7220" name="Line 11"/>
            <p:cNvSpPr>
              <a:spLocks noChangeShapeType="1"/>
            </p:cNvSpPr>
            <p:nvPr/>
          </p:nvSpPr>
          <p:spPr bwMode="auto">
            <a:xfrm>
              <a:off x="2699" y="1979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7221" name="Line 12"/>
            <p:cNvSpPr>
              <a:spLocks noChangeShapeType="1"/>
            </p:cNvSpPr>
            <p:nvPr/>
          </p:nvSpPr>
          <p:spPr bwMode="auto">
            <a:xfrm>
              <a:off x="2744" y="2024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3781425" y="3529013"/>
            <a:ext cx="71438" cy="287337"/>
            <a:chOff x="2699" y="1979"/>
            <a:chExt cx="45" cy="181"/>
          </a:xfrm>
        </p:grpSpPr>
        <p:sp>
          <p:nvSpPr>
            <p:cNvPr id="7218" name="Line 14"/>
            <p:cNvSpPr>
              <a:spLocks noChangeShapeType="1"/>
            </p:cNvSpPr>
            <p:nvPr/>
          </p:nvSpPr>
          <p:spPr bwMode="auto">
            <a:xfrm>
              <a:off x="2699" y="1979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7219" name="Line 15"/>
            <p:cNvSpPr>
              <a:spLocks noChangeShapeType="1"/>
            </p:cNvSpPr>
            <p:nvPr/>
          </p:nvSpPr>
          <p:spPr bwMode="auto">
            <a:xfrm>
              <a:off x="2744" y="2024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1620838" y="3225800"/>
            <a:ext cx="215900" cy="274638"/>
            <a:chOff x="2018" y="2078"/>
            <a:chExt cx="136" cy="173"/>
          </a:xfrm>
        </p:grpSpPr>
        <p:sp>
          <p:nvSpPr>
            <p:cNvPr id="7215" name="Line 17"/>
            <p:cNvSpPr>
              <a:spLocks noChangeShapeType="1"/>
            </p:cNvSpPr>
            <p:nvPr/>
          </p:nvSpPr>
          <p:spPr bwMode="auto">
            <a:xfrm>
              <a:off x="2018" y="2078"/>
              <a:ext cx="136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7216" name="Line 18"/>
            <p:cNvSpPr>
              <a:spLocks noChangeShapeType="1"/>
            </p:cNvSpPr>
            <p:nvPr/>
          </p:nvSpPr>
          <p:spPr bwMode="auto">
            <a:xfrm>
              <a:off x="2018" y="2115"/>
              <a:ext cx="136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7217" name="Line 19"/>
            <p:cNvSpPr>
              <a:spLocks noChangeShapeType="1"/>
            </p:cNvSpPr>
            <p:nvPr/>
          </p:nvSpPr>
          <p:spPr bwMode="auto">
            <a:xfrm>
              <a:off x="2018" y="2160"/>
              <a:ext cx="136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1260475" y="4148138"/>
            <a:ext cx="215900" cy="274637"/>
            <a:chOff x="2018" y="2078"/>
            <a:chExt cx="136" cy="173"/>
          </a:xfrm>
        </p:grpSpPr>
        <p:sp>
          <p:nvSpPr>
            <p:cNvPr id="7212" name="Line 21"/>
            <p:cNvSpPr>
              <a:spLocks noChangeShapeType="1"/>
            </p:cNvSpPr>
            <p:nvPr/>
          </p:nvSpPr>
          <p:spPr bwMode="auto">
            <a:xfrm>
              <a:off x="2018" y="2078"/>
              <a:ext cx="136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7213" name="Line 22"/>
            <p:cNvSpPr>
              <a:spLocks noChangeShapeType="1"/>
            </p:cNvSpPr>
            <p:nvPr/>
          </p:nvSpPr>
          <p:spPr bwMode="auto">
            <a:xfrm>
              <a:off x="2018" y="2115"/>
              <a:ext cx="136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  <p:sp>
          <p:nvSpPr>
            <p:cNvPr id="7214" name="Line 23"/>
            <p:cNvSpPr>
              <a:spLocks noChangeShapeType="1"/>
            </p:cNvSpPr>
            <p:nvPr/>
          </p:nvSpPr>
          <p:spPr bwMode="auto">
            <a:xfrm>
              <a:off x="2018" y="2160"/>
              <a:ext cx="136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ru-RU"/>
            </a:p>
          </p:txBody>
        </p:sp>
      </p:grpSp>
      <p:sp>
        <p:nvSpPr>
          <p:cNvPr id="7182" name="WordArt 24"/>
          <p:cNvSpPr>
            <a:spLocks noChangeArrowheads="1" noChangeShapeType="1" noTextEdit="1"/>
          </p:cNvSpPr>
          <p:nvPr/>
        </p:nvSpPr>
        <p:spPr bwMode="auto">
          <a:xfrm>
            <a:off x="4860925" y="4076700"/>
            <a:ext cx="215900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/>
                <a:cs typeface="Arial"/>
              </a:rPr>
              <a:t>В</a:t>
            </a:r>
          </a:p>
        </p:txBody>
      </p:sp>
      <p:sp>
        <p:nvSpPr>
          <p:cNvPr id="7183" name="WordArt 25"/>
          <p:cNvSpPr>
            <a:spLocks noChangeArrowheads="1" noChangeShapeType="1" noTextEdit="1"/>
          </p:cNvSpPr>
          <p:nvPr/>
        </p:nvSpPr>
        <p:spPr bwMode="auto">
          <a:xfrm>
            <a:off x="827088" y="4868863"/>
            <a:ext cx="21907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/>
                <a:cs typeface="Arial"/>
              </a:rPr>
              <a:t>А</a:t>
            </a:r>
          </a:p>
        </p:txBody>
      </p:sp>
      <p:sp>
        <p:nvSpPr>
          <p:cNvPr id="7184" name="WordArt 26"/>
          <p:cNvSpPr>
            <a:spLocks noChangeArrowheads="1" noChangeShapeType="1" noTextEdit="1"/>
          </p:cNvSpPr>
          <p:nvPr/>
        </p:nvSpPr>
        <p:spPr bwMode="auto">
          <a:xfrm>
            <a:off x="1909763" y="2420938"/>
            <a:ext cx="214312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/>
                <a:cs typeface="Arial"/>
              </a:rPr>
              <a:t>С</a:t>
            </a:r>
          </a:p>
        </p:txBody>
      </p: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2917825" y="4651375"/>
            <a:ext cx="273050" cy="277813"/>
            <a:chOff x="2835" y="2976"/>
            <a:chExt cx="172" cy="175"/>
          </a:xfrm>
        </p:grpSpPr>
        <p:sp>
          <p:nvSpPr>
            <p:cNvPr id="7210" name="WordArt 28"/>
            <p:cNvSpPr>
              <a:spLocks noChangeArrowheads="1" noChangeShapeType="1" noTextEdit="1"/>
            </p:cNvSpPr>
            <p:nvPr/>
          </p:nvSpPr>
          <p:spPr bwMode="auto">
            <a:xfrm>
              <a:off x="2835" y="2976"/>
              <a:ext cx="91" cy="13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М</a:t>
              </a:r>
            </a:p>
          </p:txBody>
        </p:sp>
        <p:sp>
          <p:nvSpPr>
            <p:cNvPr id="7211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2971" y="3067"/>
              <a:ext cx="36" cy="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800" kern="1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1</a:t>
              </a:r>
            </a:p>
          </p:txBody>
        </p:sp>
      </p:grpSp>
      <p:grpSp>
        <p:nvGrpSpPr>
          <p:cNvPr id="7" name="Group 30"/>
          <p:cNvGrpSpPr>
            <a:grpSpLocks/>
          </p:cNvGrpSpPr>
          <p:nvPr/>
        </p:nvGrpSpPr>
        <p:grpSpPr bwMode="auto">
          <a:xfrm>
            <a:off x="3276600" y="3211513"/>
            <a:ext cx="273050" cy="277812"/>
            <a:chOff x="2835" y="2976"/>
            <a:chExt cx="172" cy="175"/>
          </a:xfrm>
        </p:grpSpPr>
        <p:sp>
          <p:nvSpPr>
            <p:cNvPr id="7208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2835" y="2976"/>
              <a:ext cx="91" cy="13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М</a:t>
              </a:r>
            </a:p>
          </p:txBody>
        </p:sp>
        <p:sp>
          <p:nvSpPr>
            <p:cNvPr id="7209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2971" y="3067"/>
              <a:ext cx="36" cy="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800" kern="1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2</a:t>
              </a:r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1117600" y="3571875"/>
            <a:ext cx="273050" cy="277813"/>
            <a:chOff x="2835" y="2976"/>
            <a:chExt cx="172" cy="175"/>
          </a:xfrm>
        </p:grpSpPr>
        <p:sp>
          <p:nvSpPr>
            <p:cNvPr id="7206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2835" y="2976"/>
              <a:ext cx="91" cy="13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М</a:t>
              </a:r>
            </a:p>
          </p:txBody>
        </p:sp>
        <p:sp>
          <p:nvSpPr>
            <p:cNvPr id="7207" name="WordArt 35"/>
            <p:cNvSpPr>
              <a:spLocks noChangeArrowheads="1" noChangeShapeType="1" noTextEdit="1"/>
            </p:cNvSpPr>
            <p:nvPr/>
          </p:nvSpPr>
          <p:spPr bwMode="auto">
            <a:xfrm>
              <a:off x="2971" y="3067"/>
              <a:ext cx="36" cy="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800" kern="1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3</a:t>
              </a:r>
            </a:p>
          </p:txBody>
        </p:sp>
      </p:grpSp>
      <p:sp>
        <p:nvSpPr>
          <p:cNvPr id="5156" name="Oval 36"/>
          <p:cNvSpPr>
            <a:spLocks noChangeArrowheads="1"/>
          </p:cNvSpPr>
          <p:nvPr/>
        </p:nvSpPr>
        <p:spPr bwMode="auto">
          <a:xfrm>
            <a:off x="1044575" y="4795838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57" name="Oval 37"/>
          <p:cNvSpPr>
            <a:spLocks noChangeArrowheads="1"/>
          </p:cNvSpPr>
          <p:nvPr/>
        </p:nvSpPr>
        <p:spPr bwMode="auto">
          <a:xfrm>
            <a:off x="1836738" y="2779713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58" name="Oval 38"/>
          <p:cNvSpPr>
            <a:spLocks noChangeArrowheads="1"/>
          </p:cNvSpPr>
          <p:nvPr/>
        </p:nvSpPr>
        <p:spPr bwMode="auto">
          <a:xfrm>
            <a:off x="4645025" y="4017963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59" name="Oval 39"/>
          <p:cNvSpPr>
            <a:spLocks noChangeArrowheads="1"/>
          </p:cNvSpPr>
          <p:nvPr/>
        </p:nvSpPr>
        <p:spPr bwMode="auto">
          <a:xfrm>
            <a:off x="2844800" y="4508500"/>
            <a:ext cx="71438" cy="7302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60" name="Oval 40"/>
          <p:cNvSpPr>
            <a:spLocks noChangeArrowheads="1"/>
          </p:cNvSpPr>
          <p:nvPr/>
        </p:nvSpPr>
        <p:spPr bwMode="auto">
          <a:xfrm>
            <a:off x="3219450" y="3384550"/>
            <a:ext cx="71438" cy="7302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61" name="Oval 41"/>
          <p:cNvSpPr>
            <a:spLocks noChangeArrowheads="1"/>
          </p:cNvSpPr>
          <p:nvPr/>
        </p:nvSpPr>
        <p:spPr bwMode="auto">
          <a:xfrm>
            <a:off x="1476375" y="3816350"/>
            <a:ext cx="71438" cy="7302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62" name="Oval 42"/>
          <p:cNvSpPr>
            <a:spLocks noChangeArrowheads="1"/>
          </p:cNvSpPr>
          <p:nvPr/>
        </p:nvSpPr>
        <p:spPr bwMode="auto">
          <a:xfrm flipV="1">
            <a:off x="2439988" y="3860800"/>
            <a:ext cx="141287" cy="1412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63" name="Text Box 43"/>
          <p:cNvSpPr txBox="1">
            <a:spLocks noChangeArrowheads="1"/>
          </p:cNvSpPr>
          <p:nvPr/>
        </p:nvSpPr>
        <p:spPr bwMode="auto">
          <a:xfrm>
            <a:off x="4211638" y="2781300"/>
            <a:ext cx="1873250" cy="3762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 dirty="0"/>
              <a:t>СМ</a:t>
            </a:r>
            <a:r>
              <a:rPr lang="ru-RU" b="0" baseline="-25000" dirty="0"/>
              <a:t>1</a:t>
            </a:r>
            <a:r>
              <a:rPr lang="ru-RU" b="0" dirty="0"/>
              <a:t> - медиана</a:t>
            </a:r>
          </a:p>
        </p:txBody>
      </p:sp>
      <p:sp>
        <p:nvSpPr>
          <p:cNvPr id="5165" name="AutoShape 45"/>
          <p:cNvSpPr>
            <a:spLocks noChangeArrowheads="1"/>
          </p:cNvSpPr>
          <p:nvPr/>
        </p:nvSpPr>
        <p:spPr bwMode="auto">
          <a:xfrm>
            <a:off x="6127750" y="2852738"/>
            <a:ext cx="431800" cy="215900"/>
          </a:xfrm>
          <a:prstGeom prst="leftRight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6588125" y="2781300"/>
            <a:ext cx="1512888" cy="3762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/>
              <a:t>АМ</a:t>
            </a:r>
            <a:r>
              <a:rPr lang="ru-RU" b="0" baseline="-25000"/>
              <a:t>1</a:t>
            </a:r>
            <a:r>
              <a:rPr lang="ru-RU" b="0"/>
              <a:t>=ВМ</a:t>
            </a:r>
            <a:r>
              <a:rPr lang="ru-RU" b="0" baseline="-25000"/>
              <a:t>1</a:t>
            </a:r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4140200" y="4581525"/>
            <a:ext cx="1873250" cy="3762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/>
              <a:t>ВМ</a:t>
            </a:r>
            <a:r>
              <a:rPr lang="ru-RU" b="0" baseline="-25000"/>
              <a:t>3</a:t>
            </a:r>
            <a:r>
              <a:rPr lang="ru-RU" b="0"/>
              <a:t> - медиана</a:t>
            </a:r>
          </a:p>
        </p:txBody>
      </p:sp>
      <p:sp>
        <p:nvSpPr>
          <p:cNvPr id="5168" name="AutoShape 48"/>
          <p:cNvSpPr>
            <a:spLocks noChangeArrowheads="1"/>
          </p:cNvSpPr>
          <p:nvPr/>
        </p:nvSpPr>
        <p:spPr bwMode="auto">
          <a:xfrm>
            <a:off x="6056313" y="4652963"/>
            <a:ext cx="431800" cy="215900"/>
          </a:xfrm>
          <a:prstGeom prst="leftRight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6516688" y="4581525"/>
            <a:ext cx="1512887" cy="3762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/>
              <a:t>АМ</a:t>
            </a:r>
            <a:r>
              <a:rPr lang="ru-RU" b="0" baseline="-25000"/>
              <a:t>3</a:t>
            </a:r>
            <a:r>
              <a:rPr lang="ru-RU" b="0"/>
              <a:t>=СМ</a:t>
            </a:r>
            <a:r>
              <a:rPr lang="ru-RU" b="0" baseline="-25000"/>
              <a:t>3</a:t>
            </a:r>
          </a:p>
        </p:txBody>
      </p:sp>
      <p:sp>
        <p:nvSpPr>
          <p:cNvPr id="5170" name="Text Box 50"/>
          <p:cNvSpPr txBox="1">
            <a:spLocks noChangeArrowheads="1"/>
          </p:cNvSpPr>
          <p:nvPr/>
        </p:nvSpPr>
        <p:spPr bwMode="auto">
          <a:xfrm>
            <a:off x="4786313" y="3500438"/>
            <a:ext cx="1873250" cy="376237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/>
              <a:t>АМ</a:t>
            </a:r>
            <a:r>
              <a:rPr lang="ru-RU" b="0" baseline="-25000"/>
              <a:t>2</a:t>
            </a:r>
            <a:r>
              <a:rPr lang="ru-RU" b="0"/>
              <a:t> - медиана</a:t>
            </a:r>
          </a:p>
        </p:txBody>
      </p:sp>
      <p:sp>
        <p:nvSpPr>
          <p:cNvPr id="5171" name="AutoShape 51"/>
          <p:cNvSpPr>
            <a:spLocks noChangeArrowheads="1"/>
          </p:cNvSpPr>
          <p:nvPr/>
        </p:nvSpPr>
        <p:spPr bwMode="auto">
          <a:xfrm>
            <a:off x="6702425" y="3571875"/>
            <a:ext cx="431800" cy="215900"/>
          </a:xfrm>
          <a:prstGeom prst="leftRight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7162800" y="3500438"/>
            <a:ext cx="1512888" cy="376237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/>
              <a:t>ВМ</a:t>
            </a:r>
            <a:r>
              <a:rPr lang="ru-RU" b="0" baseline="-25000"/>
              <a:t>2</a:t>
            </a:r>
            <a:r>
              <a:rPr lang="ru-RU" b="0"/>
              <a:t>=СМ</a:t>
            </a:r>
            <a:r>
              <a:rPr lang="ru-RU" b="0" baseline="-25000"/>
              <a:t>2</a:t>
            </a:r>
          </a:p>
        </p:txBody>
      </p:sp>
      <p:sp>
        <p:nvSpPr>
          <p:cNvPr id="5173" name="Text Box 53"/>
          <p:cNvSpPr txBox="1">
            <a:spLocks noChangeArrowheads="1"/>
          </p:cNvSpPr>
          <p:nvPr/>
        </p:nvSpPr>
        <p:spPr bwMode="auto">
          <a:xfrm>
            <a:off x="1979613" y="5300663"/>
            <a:ext cx="5864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0">
                <a:latin typeface="Arial" charset="0"/>
              </a:rPr>
              <a:t>Любой треугольник имеет три медианы.</a:t>
            </a:r>
          </a:p>
        </p:txBody>
      </p: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1258888" y="5949950"/>
            <a:ext cx="88249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0">
                <a:latin typeface="Arial" charset="0"/>
              </a:rPr>
              <a:t>В любом треугольнике медианы пересекаются в одной точке.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000"/>
                            </p:stCondLst>
                            <p:childTnLst>
                              <p:par>
                                <p:cTn id="51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30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500"/>
                            </p:stCondLst>
                            <p:childTnLst>
                              <p:par>
                                <p:cTn id="9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500"/>
                            </p:stCondLst>
                            <p:childTnLst>
                              <p:par>
                                <p:cTn id="10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500"/>
                            </p:stCondLst>
                            <p:childTnLst>
                              <p:par>
                                <p:cTn id="1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3000"/>
                            </p:stCondLst>
                            <p:childTnLst>
                              <p:par>
                                <p:cTn id="15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5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30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125" grpId="0" animBg="1"/>
      <p:bldP spid="5126" grpId="0" animBg="1"/>
      <p:bldP spid="5127" grpId="0" animBg="1"/>
      <p:bldP spid="5128" grpId="0" animBg="1"/>
      <p:bldP spid="5129" grpId="0" animBg="1"/>
      <p:bldP spid="5156" grpId="0" animBg="1"/>
      <p:bldP spid="5157" grpId="0" animBg="1"/>
      <p:bldP spid="5158" grpId="0" animBg="1"/>
      <p:bldP spid="5159" grpId="0" animBg="1"/>
      <p:bldP spid="5160" grpId="0" animBg="1"/>
      <p:bldP spid="5161" grpId="0" animBg="1"/>
      <p:bldP spid="5162" grpId="0" animBg="1"/>
      <p:bldP spid="5163" grpId="0" animBg="1"/>
      <p:bldP spid="5165" grpId="0" animBg="1"/>
      <p:bldP spid="5166" grpId="0" animBg="1"/>
      <p:bldP spid="5167" grpId="0" animBg="1"/>
      <p:bldP spid="5168" grpId="0" animBg="1"/>
      <p:bldP spid="5169" grpId="0" animBg="1"/>
      <p:bldP spid="5170" grpId="0" animBg="1"/>
      <p:bldP spid="5171" grpId="0" animBg="1"/>
      <p:bldP spid="5172" grpId="0" animBg="1"/>
      <p:bldP spid="5173" grpId="0"/>
      <p:bldP spid="51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52400"/>
            <a:ext cx="7377112" cy="755650"/>
          </a:xfrm>
        </p:spPr>
        <p:txBody>
          <a:bodyPr/>
          <a:lstStyle/>
          <a:p>
            <a:pPr eaLnBrk="1" hangingPunct="1"/>
            <a:r>
              <a:rPr lang="ru-RU" sz="3600" b="1" i="1" u="sng" smtClean="0">
                <a:solidFill>
                  <a:srgbClr val="3399FF"/>
                </a:solidFill>
              </a:rPr>
              <a:t>Биссектриса</a:t>
            </a:r>
            <a:r>
              <a:rPr lang="ru-RU" b="1" i="1" u="sng" smtClean="0">
                <a:solidFill>
                  <a:srgbClr val="3399FF"/>
                </a:solidFill>
              </a:rPr>
              <a:t> </a:t>
            </a:r>
            <a:r>
              <a:rPr lang="ru-RU" sz="3600" b="1" i="1" u="sng" smtClean="0">
                <a:solidFill>
                  <a:srgbClr val="3399FF"/>
                </a:solidFill>
              </a:rPr>
              <a:t>треугольника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7696200" cy="1223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Отрезок биссектрисы угла треугольника, соединяющий вершину треугольника с точкой противоположной стороны, называется </a:t>
            </a:r>
            <a:r>
              <a:rPr lang="ru-RU" sz="2400" b="1" smtClean="0">
                <a:solidFill>
                  <a:srgbClr val="FF0000"/>
                </a:solidFill>
              </a:rPr>
              <a:t>биссектрисой треугольника</a:t>
            </a:r>
          </a:p>
        </p:txBody>
      </p:sp>
      <p:sp>
        <p:nvSpPr>
          <p:cNvPr id="8196" name="AutoShape 36"/>
          <p:cNvSpPr>
            <a:spLocks noChangeArrowheads="1"/>
          </p:cNvSpPr>
          <p:nvPr/>
        </p:nvSpPr>
        <p:spPr bwMode="auto">
          <a:xfrm rot="-716946">
            <a:off x="1046163" y="2660650"/>
            <a:ext cx="3743325" cy="1871663"/>
          </a:xfrm>
          <a:prstGeom prst="triangle">
            <a:avLst>
              <a:gd name="adj" fmla="val 31667"/>
            </a:avLst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11301" name="Line 37"/>
          <p:cNvSpPr>
            <a:spLocks noChangeShapeType="1"/>
          </p:cNvSpPr>
          <p:nvPr/>
        </p:nvSpPr>
        <p:spPr bwMode="auto">
          <a:xfrm>
            <a:off x="2051050" y="2852738"/>
            <a:ext cx="936625" cy="1655762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H="1" flipV="1">
            <a:off x="1619250" y="3789363"/>
            <a:ext cx="3298825" cy="3302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 flipV="1">
            <a:off x="1260475" y="3357563"/>
            <a:ext cx="2087563" cy="1554162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8200" name="WordArt 56"/>
          <p:cNvSpPr>
            <a:spLocks noChangeArrowheads="1" noChangeShapeType="1" noTextEdit="1"/>
          </p:cNvSpPr>
          <p:nvPr/>
        </p:nvSpPr>
        <p:spPr bwMode="auto">
          <a:xfrm>
            <a:off x="5003800" y="4076700"/>
            <a:ext cx="185738" cy="2174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Arial"/>
                <a:cs typeface="Arial"/>
              </a:rPr>
              <a:t>В</a:t>
            </a:r>
          </a:p>
        </p:txBody>
      </p:sp>
      <p:sp>
        <p:nvSpPr>
          <p:cNvPr id="8201" name="WordArt 57"/>
          <p:cNvSpPr>
            <a:spLocks noChangeArrowheads="1" noChangeShapeType="1" noTextEdit="1"/>
          </p:cNvSpPr>
          <p:nvPr/>
        </p:nvSpPr>
        <p:spPr bwMode="auto">
          <a:xfrm>
            <a:off x="1044575" y="4868863"/>
            <a:ext cx="144463" cy="2174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Arial"/>
                <a:cs typeface="Arial"/>
              </a:rPr>
              <a:t>А</a:t>
            </a:r>
          </a:p>
        </p:txBody>
      </p:sp>
      <p:sp>
        <p:nvSpPr>
          <p:cNvPr id="8202" name="WordArt 58"/>
          <p:cNvSpPr>
            <a:spLocks noChangeArrowheads="1" noChangeShapeType="1" noTextEdit="1"/>
          </p:cNvSpPr>
          <p:nvPr/>
        </p:nvSpPr>
        <p:spPr bwMode="auto">
          <a:xfrm>
            <a:off x="2052638" y="2420938"/>
            <a:ext cx="215900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Arial"/>
                <a:cs typeface="Arial"/>
              </a:rPr>
              <a:t>С</a:t>
            </a:r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3132138" y="4581525"/>
            <a:ext cx="273050" cy="277813"/>
            <a:chOff x="2835" y="2976"/>
            <a:chExt cx="172" cy="175"/>
          </a:xfrm>
        </p:grpSpPr>
        <p:sp>
          <p:nvSpPr>
            <p:cNvPr id="8260" name="WordArt 60"/>
            <p:cNvSpPr>
              <a:spLocks noChangeArrowheads="1" noChangeShapeType="1" noTextEdit="1"/>
            </p:cNvSpPr>
            <p:nvPr/>
          </p:nvSpPr>
          <p:spPr bwMode="auto">
            <a:xfrm>
              <a:off x="2835" y="2976"/>
              <a:ext cx="91" cy="13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С</a:t>
              </a:r>
            </a:p>
          </p:txBody>
        </p:sp>
        <p:sp>
          <p:nvSpPr>
            <p:cNvPr id="8261" name="WordArt 61"/>
            <p:cNvSpPr>
              <a:spLocks noChangeArrowheads="1" noChangeShapeType="1" noTextEdit="1"/>
            </p:cNvSpPr>
            <p:nvPr/>
          </p:nvSpPr>
          <p:spPr bwMode="auto">
            <a:xfrm>
              <a:off x="2971" y="3067"/>
              <a:ext cx="36" cy="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1</a:t>
              </a:r>
            </a:p>
          </p:txBody>
        </p:sp>
      </p:grpSp>
      <p:grpSp>
        <p:nvGrpSpPr>
          <p:cNvPr id="3" name="Group 62"/>
          <p:cNvGrpSpPr>
            <a:grpSpLocks/>
          </p:cNvGrpSpPr>
          <p:nvPr/>
        </p:nvGrpSpPr>
        <p:grpSpPr bwMode="auto">
          <a:xfrm>
            <a:off x="3419475" y="3211513"/>
            <a:ext cx="273050" cy="277812"/>
            <a:chOff x="2835" y="2976"/>
            <a:chExt cx="172" cy="175"/>
          </a:xfrm>
        </p:grpSpPr>
        <p:sp>
          <p:nvSpPr>
            <p:cNvPr id="8258" name="WordArt 63"/>
            <p:cNvSpPr>
              <a:spLocks noChangeArrowheads="1" noChangeShapeType="1" noTextEdit="1"/>
            </p:cNvSpPr>
            <p:nvPr/>
          </p:nvSpPr>
          <p:spPr bwMode="auto">
            <a:xfrm>
              <a:off x="2835" y="2976"/>
              <a:ext cx="91" cy="13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А</a:t>
              </a:r>
            </a:p>
          </p:txBody>
        </p:sp>
        <p:sp>
          <p:nvSpPr>
            <p:cNvPr id="8259" name="WordArt 64"/>
            <p:cNvSpPr>
              <a:spLocks noChangeArrowheads="1" noChangeShapeType="1" noTextEdit="1"/>
            </p:cNvSpPr>
            <p:nvPr/>
          </p:nvSpPr>
          <p:spPr bwMode="auto">
            <a:xfrm>
              <a:off x="2971" y="3067"/>
              <a:ext cx="36" cy="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1</a:t>
              </a:r>
            </a:p>
          </p:txBody>
        </p:sp>
      </p:grpSp>
      <p:grpSp>
        <p:nvGrpSpPr>
          <p:cNvPr id="4" name="Group 65"/>
          <p:cNvGrpSpPr>
            <a:grpSpLocks/>
          </p:cNvGrpSpPr>
          <p:nvPr/>
        </p:nvGrpSpPr>
        <p:grpSpPr bwMode="auto">
          <a:xfrm>
            <a:off x="1260475" y="3571875"/>
            <a:ext cx="273050" cy="277813"/>
            <a:chOff x="2835" y="2976"/>
            <a:chExt cx="172" cy="175"/>
          </a:xfrm>
        </p:grpSpPr>
        <p:sp>
          <p:nvSpPr>
            <p:cNvPr id="8256" name="WordArt 66"/>
            <p:cNvSpPr>
              <a:spLocks noChangeArrowheads="1" noChangeShapeType="1" noTextEdit="1"/>
            </p:cNvSpPr>
            <p:nvPr/>
          </p:nvSpPr>
          <p:spPr bwMode="auto">
            <a:xfrm>
              <a:off x="2835" y="2976"/>
              <a:ext cx="91" cy="13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В</a:t>
              </a:r>
            </a:p>
          </p:txBody>
        </p:sp>
        <p:sp>
          <p:nvSpPr>
            <p:cNvPr id="8257" name="WordArt 67"/>
            <p:cNvSpPr>
              <a:spLocks noChangeArrowheads="1" noChangeShapeType="1" noTextEdit="1"/>
            </p:cNvSpPr>
            <p:nvPr/>
          </p:nvSpPr>
          <p:spPr bwMode="auto">
            <a:xfrm>
              <a:off x="2971" y="3067"/>
              <a:ext cx="36" cy="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1</a:t>
              </a:r>
            </a:p>
          </p:txBody>
        </p:sp>
      </p:grpSp>
      <p:sp>
        <p:nvSpPr>
          <p:cNvPr id="11332" name="Oval 68"/>
          <p:cNvSpPr>
            <a:spLocks noChangeArrowheads="1"/>
          </p:cNvSpPr>
          <p:nvPr/>
        </p:nvSpPr>
        <p:spPr bwMode="auto">
          <a:xfrm>
            <a:off x="1187450" y="4795838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333" name="Oval 69"/>
          <p:cNvSpPr>
            <a:spLocks noChangeArrowheads="1"/>
          </p:cNvSpPr>
          <p:nvPr/>
        </p:nvSpPr>
        <p:spPr bwMode="auto">
          <a:xfrm>
            <a:off x="1979613" y="2779713"/>
            <a:ext cx="142875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334" name="Oval 70"/>
          <p:cNvSpPr>
            <a:spLocks noChangeArrowheads="1"/>
          </p:cNvSpPr>
          <p:nvPr/>
        </p:nvSpPr>
        <p:spPr bwMode="auto">
          <a:xfrm>
            <a:off x="4787900" y="4017963"/>
            <a:ext cx="184150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335" name="Oval 71"/>
          <p:cNvSpPr>
            <a:spLocks noChangeArrowheads="1"/>
          </p:cNvSpPr>
          <p:nvPr/>
        </p:nvSpPr>
        <p:spPr bwMode="auto">
          <a:xfrm>
            <a:off x="2987675" y="4508500"/>
            <a:ext cx="71438" cy="730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336" name="Oval 72"/>
          <p:cNvSpPr>
            <a:spLocks noChangeArrowheads="1"/>
          </p:cNvSpPr>
          <p:nvPr/>
        </p:nvSpPr>
        <p:spPr bwMode="auto">
          <a:xfrm>
            <a:off x="3276600" y="3357563"/>
            <a:ext cx="71438" cy="730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337" name="Oval 73"/>
          <p:cNvSpPr>
            <a:spLocks noChangeArrowheads="1"/>
          </p:cNvSpPr>
          <p:nvPr/>
        </p:nvSpPr>
        <p:spPr bwMode="auto">
          <a:xfrm>
            <a:off x="1635125" y="3744913"/>
            <a:ext cx="71438" cy="730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338" name="Oval 74"/>
          <p:cNvSpPr>
            <a:spLocks noChangeArrowheads="1"/>
          </p:cNvSpPr>
          <p:nvPr/>
        </p:nvSpPr>
        <p:spPr bwMode="auto">
          <a:xfrm flipV="1">
            <a:off x="2584450" y="3860800"/>
            <a:ext cx="71438" cy="714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 b="0">
              <a:solidFill>
                <a:srgbClr val="FF0000"/>
              </a:solidFill>
            </a:endParaRPr>
          </a:p>
        </p:txBody>
      </p:sp>
      <p:sp>
        <p:nvSpPr>
          <p:cNvPr id="11339" name="Arc 75"/>
          <p:cNvSpPr>
            <a:spLocks/>
          </p:cNvSpPr>
          <p:nvPr/>
        </p:nvSpPr>
        <p:spPr bwMode="auto">
          <a:xfrm rot="20028246" flipH="1">
            <a:off x="4067175" y="3716338"/>
            <a:ext cx="577850" cy="217487"/>
          </a:xfrm>
          <a:custGeom>
            <a:avLst/>
            <a:gdLst>
              <a:gd name="T0" fmla="*/ 2147483647 w 21600"/>
              <a:gd name="T1" fmla="*/ 0 h 15432"/>
              <a:gd name="T2" fmla="*/ 2147483647 w 21600"/>
              <a:gd name="T3" fmla="*/ 2147483647 h 15432"/>
              <a:gd name="T4" fmla="*/ 0 w 21600"/>
              <a:gd name="T5" fmla="*/ 2147483647 h 15432"/>
              <a:gd name="T6" fmla="*/ 0 60000 65536"/>
              <a:gd name="T7" fmla="*/ 0 60000 65536"/>
              <a:gd name="T8" fmla="*/ 0 60000 65536"/>
              <a:gd name="T9" fmla="*/ 0 w 21600"/>
              <a:gd name="T10" fmla="*/ 0 h 15432"/>
              <a:gd name="T11" fmla="*/ 21600 w 21600"/>
              <a:gd name="T12" fmla="*/ 15432 h 154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5432" fill="none" extrusionOk="0">
                <a:moveTo>
                  <a:pt x="15113" y="-1"/>
                </a:moveTo>
                <a:cubicBezTo>
                  <a:pt x="19261" y="4062"/>
                  <a:pt x="21600" y="9625"/>
                  <a:pt x="21600" y="15432"/>
                </a:cubicBezTo>
              </a:path>
              <a:path w="21600" h="15432" stroke="0" extrusionOk="0">
                <a:moveTo>
                  <a:pt x="15113" y="-1"/>
                </a:moveTo>
                <a:cubicBezTo>
                  <a:pt x="19261" y="4062"/>
                  <a:pt x="21600" y="9625"/>
                  <a:pt x="21600" y="15432"/>
                </a:cubicBezTo>
                <a:lnTo>
                  <a:pt x="0" y="1543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340" name="Arc 76"/>
          <p:cNvSpPr>
            <a:spLocks/>
          </p:cNvSpPr>
          <p:nvPr/>
        </p:nvSpPr>
        <p:spPr bwMode="auto">
          <a:xfrm rot="19527613" flipH="1">
            <a:off x="4144963" y="3954463"/>
            <a:ext cx="500062" cy="215900"/>
          </a:xfrm>
          <a:custGeom>
            <a:avLst/>
            <a:gdLst>
              <a:gd name="T0" fmla="*/ 2147483647 w 21600"/>
              <a:gd name="T1" fmla="*/ 0 h 16195"/>
              <a:gd name="T2" fmla="*/ 2147483647 w 21600"/>
              <a:gd name="T3" fmla="*/ 2147483647 h 16195"/>
              <a:gd name="T4" fmla="*/ 0 w 21600"/>
              <a:gd name="T5" fmla="*/ 2147483647 h 16195"/>
              <a:gd name="T6" fmla="*/ 0 60000 65536"/>
              <a:gd name="T7" fmla="*/ 0 60000 65536"/>
              <a:gd name="T8" fmla="*/ 0 60000 65536"/>
              <a:gd name="T9" fmla="*/ 0 w 21600"/>
              <a:gd name="T10" fmla="*/ 0 h 16195"/>
              <a:gd name="T11" fmla="*/ 21600 w 21600"/>
              <a:gd name="T12" fmla="*/ 16195 h 161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6195" fill="none" extrusionOk="0">
                <a:moveTo>
                  <a:pt x="15113" y="-1"/>
                </a:moveTo>
                <a:cubicBezTo>
                  <a:pt x="19261" y="4062"/>
                  <a:pt x="21600" y="9625"/>
                  <a:pt x="21600" y="15432"/>
                </a:cubicBezTo>
                <a:cubicBezTo>
                  <a:pt x="21600" y="15686"/>
                  <a:pt x="21595" y="15940"/>
                  <a:pt x="21586" y="16194"/>
                </a:cubicBezTo>
              </a:path>
              <a:path w="21600" h="16195" stroke="0" extrusionOk="0">
                <a:moveTo>
                  <a:pt x="15113" y="-1"/>
                </a:moveTo>
                <a:cubicBezTo>
                  <a:pt x="19261" y="4062"/>
                  <a:pt x="21600" y="9625"/>
                  <a:pt x="21600" y="15432"/>
                </a:cubicBezTo>
                <a:cubicBezTo>
                  <a:pt x="21600" y="15686"/>
                  <a:pt x="21595" y="15940"/>
                  <a:pt x="21586" y="16194"/>
                </a:cubicBezTo>
                <a:lnTo>
                  <a:pt x="0" y="15432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" name="Group 79"/>
          <p:cNvGrpSpPr>
            <a:grpSpLocks/>
          </p:cNvGrpSpPr>
          <p:nvPr/>
        </p:nvGrpSpPr>
        <p:grpSpPr bwMode="auto">
          <a:xfrm>
            <a:off x="1835150" y="2997200"/>
            <a:ext cx="650875" cy="288925"/>
            <a:chOff x="1156" y="1888"/>
            <a:chExt cx="410" cy="182"/>
          </a:xfrm>
        </p:grpSpPr>
        <p:sp>
          <p:nvSpPr>
            <p:cNvPr id="8254" name="Arc 77"/>
            <p:cNvSpPr>
              <a:spLocks/>
            </p:cNvSpPr>
            <p:nvPr/>
          </p:nvSpPr>
          <p:spPr bwMode="auto">
            <a:xfrm rot="10397414" flipH="1">
              <a:off x="1156" y="1888"/>
              <a:ext cx="364" cy="137"/>
            </a:xfrm>
            <a:custGeom>
              <a:avLst/>
              <a:gdLst>
                <a:gd name="T0" fmla="*/ 0 w 21600"/>
                <a:gd name="T1" fmla="*/ 0 h 15432"/>
                <a:gd name="T2" fmla="*/ 0 w 21600"/>
                <a:gd name="T3" fmla="*/ 0 h 15432"/>
                <a:gd name="T4" fmla="*/ 0 w 21600"/>
                <a:gd name="T5" fmla="*/ 0 h 15432"/>
                <a:gd name="T6" fmla="*/ 0 60000 65536"/>
                <a:gd name="T7" fmla="*/ 0 60000 65536"/>
                <a:gd name="T8" fmla="*/ 0 60000 65536"/>
                <a:gd name="T9" fmla="*/ 0 w 21600"/>
                <a:gd name="T10" fmla="*/ 0 h 15432"/>
                <a:gd name="T11" fmla="*/ 21600 w 21600"/>
                <a:gd name="T12" fmla="*/ 15432 h 15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5432" fill="none" extrusionOk="0">
                  <a:moveTo>
                    <a:pt x="15113" y="-1"/>
                  </a:moveTo>
                  <a:cubicBezTo>
                    <a:pt x="19261" y="4062"/>
                    <a:pt x="21600" y="9625"/>
                    <a:pt x="21600" y="15432"/>
                  </a:cubicBezTo>
                </a:path>
                <a:path w="21600" h="15432" stroke="0" extrusionOk="0">
                  <a:moveTo>
                    <a:pt x="15113" y="-1"/>
                  </a:moveTo>
                  <a:cubicBezTo>
                    <a:pt x="19261" y="4062"/>
                    <a:pt x="21600" y="9625"/>
                    <a:pt x="21600" y="15432"/>
                  </a:cubicBezTo>
                  <a:lnTo>
                    <a:pt x="0" y="15432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55" name="Arc 78"/>
            <p:cNvSpPr>
              <a:spLocks/>
            </p:cNvSpPr>
            <p:nvPr/>
          </p:nvSpPr>
          <p:spPr bwMode="auto">
            <a:xfrm rot="10397414" flipH="1">
              <a:off x="1202" y="1933"/>
              <a:ext cx="364" cy="137"/>
            </a:xfrm>
            <a:custGeom>
              <a:avLst/>
              <a:gdLst>
                <a:gd name="T0" fmla="*/ 0 w 21600"/>
                <a:gd name="T1" fmla="*/ 0 h 15432"/>
                <a:gd name="T2" fmla="*/ 0 w 21600"/>
                <a:gd name="T3" fmla="*/ 0 h 15432"/>
                <a:gd name="T4" fmla="*/ 0 w 21600"/>
                <a:gd name="T5" fmla="*/ 0 h 15432"/>
                <a:gd name="T6" fmla="*/ 0 60000 65536"/>
                <a:gd name="T7" fmla="*/ 0 60000 65536"/>
                <a:gd name="T8" fmla="*/ 0 60000 65536"/>
                <a:gd name="T9" fmla="*/ 0 w 21600"/>
                <a:gd name="T10" fmla="*/ 0 h 15432"/>
                <a:gd name="T11" fmla="*/ 21600 w 21600"/>
                <a:gd name="T12" fmla="*/ 15432 h 15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5432" fill="none" extrusionOk="0">
                  <a:moveTo>
                    <a:pt x="15113" y="-1"/>
                  </a:moveTo>
                  <a:cubicBezTo>
                    <a:pt x="19261" y="4062"/>
                    <a:pt x="21600" y="9625"/>
                    <a:pt x="21600" y="15432"/>
                  </a:cubicBezTo>
                </a:path>
                <a:path w="21600" h="15432" stroke="0" extrusionOk="0">
                  <a:moveTo>
                    <a:pt x="15113" y="-1"/>
                  </a:moveTo>
                  <a:cubicBezTo>
                    <a:pt x="19261" y="4062"/>
                    <a:pt x="21600" y="9625"/>
                    <a:pt x="21600" y="15432"/>
                  </a:cubicBezTo>
                  <a:lnTo>
                    <a:pt x="0" y="15432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" name="Group 80"/>
          <p:cNvGrpSpPr>
            <a:grpSpLocks/>
          </p:cNvGrpSpPr>
          <p:nvPr/>
        </p:nvGrpSpPr>
        <p:grpSpPr bwMode="auto">
          <a:xfrm rot="3723173">
            <a:off x="1666875" y="2867025"/>
            <a:ext cx="579438" cy="217488"/>
            <a:chOff x="1156" y="1888"/>
            <a:chExt cx="410" cy="182"/>
          </a:xfrm>
        </p:grpSpPr>
        <p:sp>
          <p:nvSpPr>
            <p:cNvPr id="8252" name="Arc 81"/>
            <p:cNvSpPr>
              <a:spLocks/>
            </p:cNvSpPr>
            <p:nvPr/>
          </p:nvSpPr>
          <p:spPr bwMode="auto">
            <a:xfrm rot="10397414" flipH="1">
              <a:off x="1156" y="1888"/>
              <a:ext cx="364" cy="137"/>
            </a:xfrm>
            <a:custGeom>
              <a:avLst/>
              <a:gdLst>
                <a:gd name="T0" fmla="*/ 0 w 21600"/>
                <a:gd name="T1" fmla="*/ 0 h 15432"/>
                <a:gd name="T2" fmla="*/ 0 w 21600"/>
                <a:gd name="T3" fmla="*/ 0 h 15432"/>
                <a:gd name="T4" fmla="*/ 0 w 21600"/>
                <a:gd name="T5" fmla="*/ 0 h 15432"/>
                <a:gd name="T6" fmla="*/ 0 60000 65536"/>
                <a:gd name="T7" fmla="*/ 0 60000 65536"/>
                <a:gd name="T8" fmla="*/ 0 60000 65536"/>
                <a:gd name="T9" fmla="*/ 0 w 21600"/>
                <a:gd name="T10" fmla="*/ 0 h 15432"/>
                <a:gd name="T11" fmla="*/ 21600 w 21600"/>
                <a:gd name="T12" fmla="*/ 15432 h 15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5432" fill="none" extrusionOk="0">
                  <a:moveTo>
                    <a:pt x="15113" y="-1"/>
                  </a:moveTo>
                  <a:cubicBezTo>
                    <a:pt x="19261" y="4062"/>
                    <a:pt x="21600" y="9625"/>
                    <a:pt x="21600" y="15432"/>
                  </a:cubicBezTo>
                </a:path>
                <a:path w="21600" h="15432" stroke="0" extrusionOk="0">
                  <a:moveTo>
                    <a:pt x="15113" y="-1"/>
                  </a:moveTo>
                  <a:cubicBezTo>
                    <a:pt x="19261" y="4062"/>
                    <a:pt x="21600" y="9625"/>
                    <a:pt x="21600" y="15432"/>
                  </a:cubicBezTo>
                  <a:lnTo>
                    <a:pt x="0" y="15432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53" name="Arc 82"/>
            <p:cNvSpPr>
              <a:spLocks/>
            </p:cNvSpPr>
            <p:nvPr/>
          </p:nvSpPr>
          <p:spPr bwMode="auto">
            <a:xfrm rot="10397414" flipH="1">
              <a:off x="1202" y="1933"/>
              <a:ext cx="364" cy="137"/>
            </a:xfrm>
            <a:custGeom>
              <a:avLst/>
              <a:gdLst>
                <a:gd name="T0" fmla="*/ 0 w 21600"/>
                <a:gd name="T1" fmla="*/ 0 h 15432"/>
                <a:gd name="T2" fmla="*/ 0 w 21600"/>
                <a:gd name="T3" fmla="*/ 0 h 15432"/>
                <a:gd name="T4" fmla="*/ 0 w 21600"/>
                <a:gd name="T5" fmla="*/ 0 h 15432"/>
                <a:gd name="T6" fmla="*/ 0 60000 65536"/>
                <a:gd name="T7" fmla="*/ 0 60000 65536"/>
                <a:gd name="T8" fmla="*/ 0 60000 65536"/>
                <a:gd name="T9" fmla="*/ 0 w 21600"/>
                <a:gd name="T10" fmla="*/ 0 h 15432"/>
                <a:gd name="T11" fmla="*/ 21600 w 21600"/>
                <a:gd name="T12" fmla="*/ 15432 h 15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5432" fill="none" extrusionOk="0">
                  <a:moveTo>
                    <a:pt x="15113" y="-1"/>
                  </a:moveTo>
                  <a:cubicBezTo>
                    <a:pt x="19261" y="4062"/>
                    <a:pt x="21600" y="9625"/>
                    <a:pt x="21600" y="15432"/>
                  </a:cubicBezTo>
                </a:path>
                <a:path w="21600" h="15432" stroke="0" extrusionOk="0">
                  <a:moveTo>
                    <a:pt x="15113" y="-1"/>
                  </a:moveTo>
                  <a:cubicBezTo>
                    <a:pt x="19261" y="4062"/>
                    <a:pt x="21600" y="9625"/>
                    <a:pt x="21600" y="15432"/>
                  </a:cubicBezTo>
                  <a:lnTo>
                    <a:pt x="0" y="15432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" name="Group 90"/>
          <p:cNvGrpSpPr>
            <a:grpSpLocks/>
          </p:cNvGrpSpPr>
          <p:nvPr/>
        </p:nvGrpSpPr>
        <p:grpSpPr bwMode="auto">
          <a:xfrm>
            <a:off x="1476375" y="4508500"/>
            <a:ext cx="331788" cy="649288"/>
            <a:chOff x="930" y="2840"/>
            <a:chExt cx="209" cy="409"/>
          </a:xfrm>
        </p:grpSpPr>
        <p:sp>
          <p:nvSpPr>
            <p:cNvPr id="8249" name="Arc 83"/>
            <p:cNvSpPr>
              <a:spLocks/>
            </p:cNvSpPr>
            <p:nvPr/>
          </p:nvSpPr>
          <p:spPr bwMode="auto">
            <a:xfrm rot="7378114" flipH="1">
              <a:off x="834" y="3027"/>
              <a:ext cx="317" cy="125"/>
            </a:xfrm>
            <a:custGeom>
              <a:avLst/>
              <a:gdLst>
                <a:gd name="T0" fmla="*/ 0 w 21600"/>
                <a:gd name="T1" fmla="*/ 0 h 14179"/>
                <a:gd name="T2" fmla="*/ 0 w 21600"/>
                <a:gd name="T3" fmla="*/ 0 h 14179"/>
                <a:gd name="T4" fmla="*/ 0 w 21600"/>
                <a:gd name="T5" fmla="*/ 0 h 14179"/>
                <a:gd name="T6" fmla="*/ 0 60000 65536"/>
                <a:gd name="T7" fmla="*/ 0 60000 65536"/>
                <a:gd name="T8" fmla="*/ 0 60000 65536"/>
                <a:gd name="T9" fmla="*/ 0 w 21600"/>
                <a:gd name="T10" fmla="*/ 0 h 14179"/>
                <a:gd name="T11" fmla="*/ 21600 w 21600"/>
                <a:gd name="T12" fmla="*/ 14179 h 1417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4179" fill="none" extrusionOk="0">
                  <a:moveTo>
                    <a:pt x="16294" y="-1"/>
                  </a:moveTo>
                  <a:cubicBezTo>
                    <a:pt x="19715" y="3931"/>
                    <a:pt x="21600" y="8967"/>
                    <a:pt x="21600" y="14179"/>
                  </a:cubicBezTo>
                </a:path>
                <a:path w="21600" h="14179" stroke="0" extrusionOk="0">
                  <a:moveTo>
                    <a:pt x="16294" y="-1"/>
                  </a:moveTo>
                  <a:cubicBezTo>
                    <a:pt x="19715" y="3931"/>
                    <a:pt x="21600" y="8967"/>
                    <a:pt x="21600" y="14179"/>
                  </a:cubicBezTo>
                  <a:lnTo>
                    <a:pt x="0" y="14179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50" name="Arc 84"/>
            <p:cNvSpPr>
              <a:spLocks/>
            </p:cNvSpPr>
            <p:nvPr/>
          </p:nvSpPr>
          <p:spPr bwMode="auto">
            <a:xfrm rot="7332986" flipH="1">
              <a:off x="861" y="2999"/>
              <a:ext cx="364" cy="136"/>
            </a:xfrm>
            <a:custGeom>
              <a:avLst/>
              <a:gdLst>
                <a:gd name="T0" fmla="*/ 0 w 21600"/>
                <a:gd name="T1" fmla="*/ 0 h 15138"/>
                <a:gd name="T2" fmla="*/ 0 w 21600"/>
                <a:gd name="T3" fmla="*/ 0 h 15138"/>
                <a:gd name="T4" fmla="*/ 0 w 21600"/>
                <a:gd name="T5" fmla="*/ 0 h 15138"/>
                <a:gd name="T6" fmla="*/ 0 60000 65536"/>
                <a:gd name="T7" fmla="*/ 0 60000 65536"/>
                <a:gd name="T8" fmla="*/ 0 60000 65536"/>
                <a:gd name="T9" fmla="*/ 0 w 21600"/>
                <a:gd name="T10" fmla="*/ 0 h 15138"/>
                <a:gd name="T11" fmla="*/ 21600 w 21600"/>
                <a:gd name="T12" fmla="*/ 15138 h 1513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5138" fill="none" extrusionOk="0">
                  <a:moveTo>
                    <a:pt x="15407" y="0"/>
                  </a:moveTo>
                  <a:cubicBezTo>
                    <a:pt x="19376" y="4039"/>
                    <a:pt x="21600" y="9475"/>
                    <a:pt x="21600" y="15138"/>
                  </a:cubicBezTo>
                </a:path>
                <a:path w="21600" h="15138" stroke="0" extrusionOk="0">
                  <a:moveTo>
                    <a:pt x="15407" y="0"/>
                  </a:moveTo>
                  <a:cubicBezTo>
                    <a:pt x="19376" y="4039"/>
                    <a:pt x="21600" y="9475"/>
                    <a:pt x="21600" y="15138"/>
                  </a:cubicBezTo>
                  <a:lnTo>
                    <a:pt x="0" y="15138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51" name="Arc 85"/>
            <p:cNvSpPr>
              <a:spLocks/>
            </p:cNvSpPr>
            <p:nvPr/>
          </p:nvSpPr>
          <p:spPr bwMode="auto">
            <a:xfrm rot="7895966" flipH="1">
              <a:off x="875" y="2940"/>
              <a:ext cx="364" cy="164"/>
            </a:xfrm>
            <a:custGeom>
              <a:avLst/>
              <a:gdLst>
                <a:gd name="T0" fmla="*/ 0 w 21600"/>
                <a:gd name="T1" fmla="*/ 0 h 13147"/>
                <a:gd name="T2" fmla="*/ 0 w 21600"/>
                <a:gd name="T3" fmla="*/ 0 h 13147"/>
                <a:gd name="T4" fmla="*/ 0 w 21600"/>
                <a:gd name="T5" fmla="*/ 0 h 13147"/>
                <a:gd name="T6" fmla="*/ 0 60000 65536"/>
                <a:gd name="T7" fmla="*/ 0 60000 65536"/>
                <a:gd name="T8" fmla="*/ 0 60000 65536"/>
                <a:gd name="T9" fmla="*/ 0 w 21600"/>
                <a:gd name="T10" fmla="*/ 0 h 13147"/>
                <a:gd name="T11" fmla="*/ 21600 w 21600"/>
                <a:gd name="T12" fmla="*/ 13147 h 131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3147" fill="none" extrusionOk="0">
                  <a:moveTo>
                    <a:pt x="17138" y="-1"/>
                  </a:moveTo>
                  <a:cubicBezTo>
                    <a:pt x="20031" y="3771"/>
                    <a:pt x="21600" y="8393"/>
                    <a:pt x="21600" y="13147"/>
                  </a:cubicBezTo>
                </a:path>
                <a:path w="21600" h="13147" stroke="0" extrusionOk="0">
                  <a:moveTo>
                    <a:pt x="17138" y="-1"/>
                  </a:moveTo>
                  <a:cubicBezTo>
                    <a:pt x="20031" y="3771"/>
                    <a:pt x="21600" y="8393"/>
                    <a:pt x="21600" y="13147"/>
                  </a:cubicBezTo>
                  <a:lnTo>
                    <a:pt x="0" y="13147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8" name="Group 95"/>
          <p:cNvGrpSpPr>
            <a:grpSpLocks/>
          </p:cNvGrpSpPr>
          <p:nvPr/>
        </p:nvGrpSpPr>
        <p:grpSpPr bwMode="auto">
          <a:xfrm>
            <a:off x="1271588" y="4435475"/>
            <a:ext cx="420687" cy="736600"/>
            <a:chOff x="801" y="2794"/>
            <a:chExt cx="265" cy="464"/>
          </a:xfrm>
        </p:grpSpPr>
        <p:sp>
          <p:nvSpPr>
            <p:cNvPr id="8246" name="Arc 92"/>
            <p:cNvSpPr>
              <a:spLocks/>
            </p:cNvSpPr>
            <p:nvPr/>
          </p:nvSpPr>
          <p:spPr bwMode="auto">
            <a:xfrm rot="6349462" flipH="1">
              <a:off x="738" y="2921"/>
              <a:ext cx="316" cy="158"/>
            </a:xfrm>
            <a:custGeom>
              <a:avLst/>
              <a:gdLst>
                <a:gd name="T0" fmla="*/ 0 w 21545"/>
                <a:gd name="T1" fmla="*/ 0 h 12333"/>
                <a:gd name="T2" fmla="*/ 0 w 21545"/>
                <a:gd name="T3" fmla="*/ 0 h 12333"/>
                <a:gd name="T4" fmla="*/ 0 w 21545"/>
                <a:gd name="T5" fmla="*/ 0 h 12333"/>
                <a:gd name="T6" fmla="*/ 0 60000 65536"/>
                <a:gd name="T7" fmla="*/ 0 60000 65536"/>
                <a:gd name="T8" fmla="*/ 0 60000 65536"/>
                <a:gd name="T9" fmla="*/ 0 w 21545"/>
                <a:gd name="T10" fmla="*/ 0 h 12333"/>
                <a:gd name="T11" fmla="*/ 21545 w 21545"/>
                <a:gd name="T12" fmla="*/ 12333 h 1233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45" h="12333" fill="none" extrusionOk="0">
                  <a:moveTo>
                    <a:pt x="17732" y="0"/>
                  </a:moveTo>
                  <a:cubicBezTo>
                    <a:pt x="19950" y="3188"/>
                    <a:pt x="21267" y="6915"/>
                    <a:pt x="21544" y="10789"/>
                  </a:cubicBezTo>
                </a:path>
                <a:path w="21545" h="12333" stroke="0" extrusionOk="0">
                  <a:moveTo>
                    <a:pt x="17732" y="0"/>
                  </a:moveTo>
                  <a:cubicBezTo>
                    <a:pt x="19950" y="3188"/>
                    <a:pt x="21267" y="6915"/>
                    <a:pt x="21544" y="10789"/>
                  </a:cubicBezTo>
                  <a:lnTo>
                    <a:pt x="0" y="12333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47" name="Arc 93"/>
            <p:cNvSpPr>
              <a:spLocks/>
            </p:cNvSpPr>
            <p:nvPr/>
          </p:nvSpPr>
          <p:spPr bwMode="auto">
            <a:xfrm rot="4980650" flipH="1">
              <a:off x="816" y="2908"/>
              <a:ext cx="364" cy="136"/>
            </a:xfrm>
            <a:custGeom>
              <a:avLst/>
              <a:gdLst>
                <a:gd name="T0" fmla="*/ 0 w 21600"/>
                <a:gd name="T1" fmla="*/ 0 h 15138"/>
                <a:gd name="T2" fmla="*/ 0 w 21600"/>
                <a:gd name="T3" fmla="*/ 0 h 15138"/>
                <a:gd name="T4" fmla="*/ 0 w 21600"/>
                <a:gd name="T5" fmla="*/ 0 h 15138"/>
                <a:gd name="T6" fmla="*/ 0 60000 65536"/>
                <a:gd name="T7" fmla="*/ 0 60000 65536"/>
                <a:gd name="T8" fmla="*/ 0 60000 65536"/>
                <a:gd name="T9" fmla="*/ 0 w 21600"/>
                <a:gd name="T10" fmla="*/ 0 h 15138"/>
                <a:gd name="T11" fmla="*/ 21600 w 21600"/>
                <a:gd name="T12" fmla="*/ 15138 h 1513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5138" fill="none" extrusionOk="0">
                  <a:moveTo>
                    <a:pt x="15407" y="0"/>
                  </a:moveTo>
                  <a:cubicBezTo>
                    <a:pt x="19376" y="4039"/>
                    <a:pt x="21600" y="9475"/>
                    <a:pt x="21600" y="15138"/>
                  </a:cubicBezTo>
                </a:path>
                <a:path w="21600" h="15138" stroke="0" extrusionOk="0">
                  <a:moveTo>
                    <a:pt x="15407" y="0"/>
                  </a:moveTo>
                  <a:cubicBezTo>
                    <a:pt x="19376" y="4039"/>
                    <a:pt x="21600" y="9475"/>
                    <a:pt x="21600" y="15138"/>
                  </a:cubicBezTo>
                  <a:lnTo>
                    <a:pt x="0" y="15138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48" name="Arc 94"/>
            <p:cNvSpPr>
              <a:spLocks/>
            </p:cNvSpPr>
            <p:nvPr/>
          </p:nvSpPr>
          <p:spPr bwMode="auto">
            <a:xfrm rot="5543628" flipH="1">
              <a:off x="710" y="3000"/>
              <a:ext cx="349" cy="167"/>
            </a:xfrm>
            <a:custGeom>
              <a:avLst/>
              <a:gdLst>
                <a:gd name="T0" fmla="*/ 0 w 20706"/>
                <a:gd name="T1" fmla="*/ 0 h 13316"/>
                <a:gd name="T2" fmla="*/ 0 w 20706"/>
                <a:gd name="T3" fmla="*/ 0 h 13316"/>
                <a:gd name="T4" fmla="*/ 0 w 20706"/>
                <a:gd name="T5" fmla="*/ 0 h 13316"/>
                <a:gd name="T6" fmla="*/ 0 60000 65536"/>
                <a:gd name="T7" fmla="*/ 0 60000 65536"/>
                <a:gd name="T8" fmla="*/ 0 60000 65536"/>
                <a:gd name="T9" fmla="*/ 0 w 20706"/>
                <a:gd name="T10" fmla="*/ 0 h 13316"/>
                <a:gd name="T11" fmla="*/ 20706 w 20706"/>
                <a:gd name="T12" fmla="*/ 13316 h 133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06" h="13316" fill="none" extrusionOk="0">
                  <a:moveTo>
                    <a:pt x="17007" y="-1"/>
                  </a:moveTo>
                  <a:cubicBezTo>
                    <a:pt x="18679" y="2135"/>
                    <a:pt x="19934" y="4566"/>
                    <a:pt x="20706" y="7166"/>
                  </a:cubicBezTo>
                </a:path>
                <a:path w="20706" h="13316" stroke="0" extrusionOk="0">
                  <a:moveTo>
                    <a:pt x="17007" y="-1"/>
                  </a:moveTo>
                  <a:cubicBezTo>
                    <a:pt x="18679" y="2135"/>
                    <a:pt x="19934" y="4566"/>
                    <a:pt x="20706" y="7166"/>
                  </a:cubicBezTo>
                  <a:lnTo>
                    <a:pt x="0" y="13316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1360" name="Text Box 96"/>
          <p:cNvSpPr txBox="1">
            <a:spLocks noChangeArrowheads="1"/>
          </p:cNvSpPr>
          <p:nvPr/>
        </p:nvSpPr>
        <p:spPr bwMode="auto">
          <a:xfrm>
            <a:off x="3563938" y="2781300"/>
            <a:ext cx="2520950" cy="3762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/>
              <a:t>ВВ</a:t>
            </a:r>
            <a:r>
              <a:rPr lang="ru-RU" b="0" baseline="-25000"/>
              <a:t>1</a:t>
            </a:r>
            <a:r>
              <a:rPr lang="ru-RU" b="0"/>
              <a:t> - биссектриса</a:t>
            </a:r>
          </a:p>
        </p:txBody>
      </p:sp>
      <p:sp>
        <p:nvSpPr>
          <p:cNvPr id="11361" name="AutoShape 97"/>
          <p:cNvSpPr>
            <a:spLocks noChangeArrowheads="1"/>
          </p:cNvSpPr>
          <p:nvPr/>
        </p:nvSpPr>
        <p:spPr bwMode="auto">
          <a:xfrm>
            <a:off x="6127750" y="2852738"/>
            <a:ext cx="431800" cy="215900"/>
          </a:xfrm>
          <a:prstGeom prst="leftRight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362" name="Text Box 98"/>
          <p:cNvSpPr txBox="1">
            <a:spLocks noChangeArrowheads="1"/>
          </p:cNvSpPr>
          <p:nvPr/>
        </p:nvSpPr>
        <p:spPr bwMode="auto">
          <a:xfrm>
            <a:off x="6588125" y="2781300"/>
            <a:ext cx="1871663" cy="3762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ym typeface="Symbol" pitchFamily="18" charset="2"/>
              </a:rPr>
              <a:t>СВВ</a:t>
            </a:r>
            <a:r>
              <a:rPr lang="ru-RU" b="0" baseline="-25000"/>
              <a:t>1</a:t>
            </a:r>
            <a:r>
              <a:rPr lang="ru-RU" b="0"/>
              <a:t>=</a:t>
            </a:r>
            <a:r>
              <a:rPr lang="ru-RU">
                <a:sym typeface="Symbol" pitchFamily="18" charset="2"/>
              </a:rPr>
              <a:t>АВ</a:t>
            </a:r>
            <a:r>
              <a:rPr lang="ru-RU" b="0"/>
              <a:t>В</a:t>
            </a:r>
            <a:r>
              <a:rPr lang="ru-RU" b="0" baseline="-25000"/>
              <a:t>1</a:t>
            </a:r>
          </a:p>
        </p:txBody>
      </p:sp>
      <p:sp>
        <p:nvSpPr>
          <p:cNvPr id="11366" name="Arc 102"/>
          <p:cNvSpPr>
            <a:spLocks/>
          </p:cNvSpPr>
          <p:nvPr/>
        </p:nvSpPr>
        <p:spPr bwMode="auto">
          <a:xfrm rot="20028246" flipH="1">
            <a:off x="4067175" y="3716338"/>
            <a:ext cx="577850" cy="217487"/>
          </a:xfrm>
          <a:custGeom>
            <a:avLst/>
            <a:gdLst>
              <a:gd name="T0" fmla="*/ 2147483647 w 21600"/>
              <a:gd name="T1" fmla="*/ 0 h 15432"/>
              <a:gd name="T2" fmla="*/ 2147483647 w 21600"/>
              <a:gd name="T3" fmla="*/ 2147483647 h 15432"/>
              <a:gd name="T4" fmla="*/ 0 w 21600"/>
              <a:gd name="T5" fmla="*/ 2147483647 h 15432"/>
              <a:gd name="T6" fmla="*/ 0 60000 65536"/>
              <a:gd name="T7" fmla="*/ 0 60000 65536"/>
              <a:gd name="T8" fmla="*/ 0 60000 65536"/>
              <a:gd name="T9" fmla="*/ 0 w 21600"/>
              <a:gd name="T10" fmla="*/ 0 h 15432"/>
              <a:gd name="T11" fmla="*/ 21600 w 21600"/>
              <a:gd name="T12" fmla="*/ 15432 h 154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5432" fill="none" extrusionOk="0">
                <a:moveTo>
                  <a:pt x="15113" y="-1"/>
                </a:moveTo>
                <a:cubicBezTo>
                  <a:pt x="19261" y="4062"/>
                  <a:pt x="21600" y="9625"/>
                  <a:pt x="21600" y="15432"/>
                </a:cubicBezTo>
              </a:path>
              <a:path w="21600" h="15432" stroke="0" extrusionOk="0">
                <a:moveTo>
                  <a:pt x="15113" y="-1"/>
                </a:moveTo>
                <a:cubicBezTo>
                  <a:pt x="19261" y="4062"/>
                  <a:pt x="21600" y="9625"/>
                  <a:pt x="21600" y="15432"/>
                </a:cubicBezTo>
                <a:lnTo>
                  <a:pt x="0" y="15432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b="0"/>
          </a:p>
        </p:txBody>
      </p:sp>
      <p:sp>
        <p:nvSpPr>
          <p:cNvPr id="11367" name="Arc 103"/>
          <p:cNvSpPr>
            <a:spLocks/>
          </p:cNvSpPr>
          <p:nvPr/>
        </p:nvSpPr>
        <p:spPr bwMode="auto">
          <a:xfrm rot="19527613" flipH="1">
            <a:off x="4140200" y="3933825"/>
            <a:ext cx="500063" cy="215900"/>
          </a:xfrm>
          <a:custGeom>
            <a:avLst/>
            <a:gdLst>
              <a:gd name="T0" fmla="*/ 2147483647 w 21600"/>
              <a:gd name="T1" fmla="*/ 0 h 16195"/>
              <a:gd name="T2" fmla="*/ 2147483647 w 21600"/>
              <a:gd name="T3" fmla="*/ 2147483647 h 16195"/>
              <a:gd name="T4" fmla="*/ 0 w 21600"/>
              <a:gd name="T5" fmla="*/ 2147483647 h 16195"/>
              <a:gd name="T6" fmla="*/ 0 60000 65536"/>
              <a:gd name="T7" fmla="*/ 0 60000 65536"/>
              <a:gd name="T8" fmla="*/ 0 60000 65536"/>
              <a:gd name="T9" fmla="*/ 0 w 21600"/>
              <a:gd name="T10" fmla="*/ 0 h 16195"/>
              <a:gd name="T11" fmla="*/ 21600 w 21600"/>
              <a:gd name="T12" fmla="*/ 16195 h 161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6195" fill="none" extrusionOk="0">
                <a:moveTo>
                  <a:pt x="15113" y="-1"/>
                </a:moveTo>
                <a:cubicBezTo>
                  <a:pt x="19261" y="4062"/>
                  <a:pt x="21600" y="9625"/>
                  <a:pt x="21600" y="15432"/>
                </a:cubicBezTo>
                <a:cubicBezTo>
                  <a:pt x="21600" y="15686"/>
                  <a:pt x="21595" y="15940"/>
                  <a:pt x="21586" y="16194"/>
                </a:cubicBezTo>
              </a:path>
              <a:path w="21600" h="16195" stroke="0" extrusionOk="0">
                <a:moveTo>
                  <a:pt x="15113" y="-1"/>
                </a:moveTo>
                <a:cubicBezTo>
                  <a:pt x="19261" y="4062"/>
                  <a:pt x="21600" y="9625"/>
                  <a:pt x="21600" y="15432"/>
                </a:cubicBezTo>
                <a:cubicBezTo>
                  <a:pt x="21600" y="15686"/>
                  <a:pt x="21595" y="15940"/>
                  <a:pt x="21586" y="16194"/>
                </a:cubicBezTo>
                <a:lnTo>
                  <a:pt x="0" y="15432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368" name="Text Box 104"/>
          <p:cNvSpPr txBox="1">
            <a:spLocks noChangeArrowheads="1"/>
          </p:cNvSpPr>
          <p:nvPr/>
        </p:nvSpPr>
        <p:spPr bwMode="auto">
          <a:xfrm>
            <a:off x="3635375" y="4652963"/>
            <a:ext cx="2376488" cy="376237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/>
              <a:t>СС</a:t>
            </a:r>
            <a:r>
              <a:rPr lang="ru-RU" b="0" baseline="-25000"/>
              <a:t>1</a:t>
            </a:r>
            <a:r>
              <a:rPr lang="ru-RU" b="0"/>
              <a:t> - биссектриса</a:t>
            </a:r>
          </a:p>
        </p:txBody>
      </p:sp>
      <p:sp>
        <p:nvSpPr>
          <p:cNvPr id="11369" name="AutoShape 105"/>
          <p:cNvSpPr>
            <a:spLocks noChangeArrowheads="1"/>
          </p:cNvSpPr>
          <p:nvPr/>
        </p:nvSpPr>
        <p:spPr bwMode="auto">
          <a:xfrm>
            <a:off x="6032500" y="4724400"/>
            <a:ext cx="555625" cy="215900"/>
          </a:xfrm>
          <a:prstGeom prst="leftRightArrow">
            <a:avLst>
              <a:gd name="adj1" fmla="val 50000"/>
              <a:gd name="adj2" fmla="val 514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370" name="Text Box 106"/>
          <p:cNvSpPr txBox="1">
            <a:spLocks noChangeArrowheads="1"/>
          </p:cNvSpPr>
          <p:nvPr/>
        </p:nvSpPr>
        <p:spPr bwMode="auto">
          <a:xfrm>
            <a:off x="6588125" y="4652963"/>
            <a:ext cx="1800225" cy="376237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ym typeface="Symbol" pitchFamily="18" charset="2"/>
              </a:rPr>
              <a:t>АСС</a:t>
            </a:r>
            <a:r>
              <a:rPr lang="ru-RU" b="0" baseline="-25000"/>
              <a:t>1</a:t>
            </a:r>
            <a:r>
              <a:rPr lang="ru-RU" b="0"/>
              <a:t>=</a:t>
            </a:r>
            <a:r>
              <a:rPr lang="ru-RU">
                <a:sym typeface="Symbol" pitchFamily="18" charset="2"/>
              </a:rPr>
              <a:t>ВСС</a:t>
            </a:r>
            <a:r>
              <a:rPr lang="ru-RU" b="0" baseline="-25000"/>
              <a:t>1</a:t>
            </a:r>
          </a:p>
        </p:txBody>
      </p:sp>
      <p:grpSp>
        <p:nvGrpSpPr>
          <p:cNvPr id="9" name="Group 107"/>
          <p:cNvGrpSpPr>
            <a:grpSpLocks/>
          </p:cNvGrpSpPr>
          <p:nvPr/>
        </p:nvGrpSpPr>
        <p:grpSpPr bwMode="auto">
          <a:xfrm>
            <a:off x="1835150" y="2997200"/>
            <a:ext cx="650875" cy="288925"/>
            <a:chOff x="1156" y="1888"/>
            <a:chExt cx="410" cy="182"/>
          </a:xfrm>
        </p:grpSpPr>
        <p:sp>
          <p:nvSpPr>
            <p:cNvPr id="8244" name="Arc 108"/>
            <p:cNvSpPr>
              <a:spLocks/>
            </p:cNvSpPr>
            <p:nvPr/>
          </p:nvSpPr>
          <p:spPr bwMode="auto">
            <a:xfrm rot="10397414" flipH="1">
              <a:off x="1156" y="1888"/>
              <a:ext cx="364" cy="137"/>
            </a:xfrm>
            <a:custGeom>
              <a:avLst/>
              <a:gdLst>
                <a:gd name="T0" fmla="*/ 0 w 21600"/>
                <a:gd name="T1" fmla="*/ 0 h 15432"/>
                <a:gd name="T2" fmla="*/ 0 w 21600"/>
                <a:gd name="T3" fmla="*/ 0 h 15432"/>
                <a:gd name="T4" fmla="*/ 0 w 21600"/>
                <a:gd name="T5" fmla="*/ 0 h 15432"/>
                <a:gd name="T6" fmla="*/ 0 60000 65536"/>
                <a:gd name="T7" fmla="*/ 0 60000 65536"/>
                <a:gd name="T8" fmla="*/ 0 60000 65536"/>
                <a:gd name="T9" fmla="*/ 0 w 21600"/>
                <a:gd name="T10" fmla="*/ 0 h 15432"/>
                <a:gd name="T11" fmla="*/ 21600 w 21600"/>
                <a:gd name="T12" fmla="*/ 15432 h 15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5432" fill="none" extrusionOk="0">
                  <a:moveTo>
                    <a:pt x="15113" y="-1"/>
                  </a:moveTo>
                  <a:cubicBezTo>
                    <a:pt x="19261" y="4062"/>
                    <a:pt x="21600" y="9625"/>
                    <a:pt x="21600" y="15432"/>
                  </a:cubicBezTo>
                </a:path>
                <a:path w="21600" h="15432" stroke="0" extrusionOk="0">
                  <a:moveTo>
                    <a:pt x="15113" y="-1"/>
                  </a:moveTo>
                  <a:cubicBezTo>
                    <a:pt x="19261" y="4062"/>
                    <a:pt x="21600" y="9625"/>
                    <a:pt x="21600" y="15432"/>
                  </a:cubicBezTo>
                  <a:lnTo>
                    <a:pt x="0" y="15432"/>
                  </a:lnTo>
                  <a:close/>
                </a:path>
              </a:pathLst>
            </a:custGeom>
            <a:noFill/>
            <a:ln w="381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45" name="Arc 109"/>
            <p:cNvSpPr>
              <a:spLocks/>
            </p:cNvSpPr>
            <p:nvPr/>
          </p:nvSpPr>
          <p:spPr bwMode="auto">
            <a:xfrm rot="10397414" flipH="1">
              <a:off x="1202" y="1933"/>
              <a:ext cx="364" cy="137"/>
            </a:xfrm>
            <a:custGeom>
              <a:avLst/>
              <a:gdLst>
                <a:gd name="T0" fmla="*/ 0 w 21600"/>
                <a:gd name="T1" fmla="*/ 0 h 15432"/>
                <a:gd name="T2" fmla="*/ 0 w 21600"/>
                <a:gd name="T3" fmla="*/ 0 h 15432"/>
                <a:gd name="T4" fmla="*/ 0 w 21600"/>
                <a:gd name="T5" fmla="*/ 0 h 15432"/>
                <a:gd name="T6" fmla="*/ 0 60000 65536"/>
                <a:gd name="T7" fmla="*/ 0 60000 65536"/>
                <a:gd name="T8" fmla="*/ 0 60000 65536"/>
                <a:gd name="T9" fmla="*/ 0 w 21600"/>
                <a:gd name="T10" fmla="*/ 0 h 15432"/>
                <a:gd name="T11" fmla="*/ 21600 w 21600"/>
                <a:gd name="T12" fmla="*/ 15432 h 15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5432" fill="none" extrusionOk="0">
                  <a:moveTo>
                    <a:pt x="15113" y="-1"/>
                  </a:moveTo>
                  <a:cubicBezTo>
                    <a:pt x="19261" y="4062"/>
                    <a:pt x="21600" y="9625"/>
                    <a:pt x="21600" y="15432"/>
                  </a:cubicBezTo>
                </a:path>
                <a:path w="21600" h="15432" stroke="0" extrusionOk="0">
                  <a:moveTo>
                    <a:pt x="15113" y="-1"/>
                  </a:moveTo>
                  <a:cubicBezTo>
                    <a:pt x="19261" y="4062"/>
                    <a:pt x="21600" y="9625"/>
                    <a:pt x="21600" y="15432"/>
                  </a:cubicBezTo>
                  <a:lnTo>
                    <a:pt x="0" y="15432"/>
                  </a:lnTo>
                  <a:close/>
                </a:path>
              </a:pathLst>
            </a:custGeom>
            <a:noFill/>
            <a:ln w="381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" name="Group 110"/>
          <p:cNvGrpSpPr>
            <a:grpSpLocks/>
          </p:cNvGrpSpPr>
          <p:nvPr/>
        </p:nvGrpSpPr>
        <p:grpSpPr bwMode="auto">
          <a:xfrm rot="3723173">
            <a:off x="1668463" y="2860675"/>
            <a:ext cx="579438" cy="217487"/>
            <a:chOff x="1156" y="1888"/>
            <a:chExt cx="410" cy="182"/>
          </a:xfrm>
        </p:grpSpPr>
        <p:sp>
          <p:nvSpPr>
            <p:cNvPr id="8242" name="Arc 111"/>
            <p:cNvSpPr>
              <a:spLocks/>
            </p:cNvSpPr>
            <p:nvPr/>
          </p:nvSpPr>
          <p:spPr bwMode="auto">
            <a:xfrm rot="10397414" flipH="1">
              <a:off x="1156" y="1888"/>
              <a:ext cx="364" cy="137"/>
            </a:xfrm>
            <a:custGeom>
              <a:avLst/>
              <a:gdLst>
                <a:gd name="T0" fmla="*/ 0 w 21600"/>
                <a:gd name="T1" fmla="*/ 0 h 15432"/>
                <a:gd name="T2" fmla="*/ 0 w 21600"/>
                <a:gd name="T3" fmla="*/ 0 h 15432"/>
                <a:gd name="T4" fmla="*/ 0 w 21600"/>
                <a:gd name="T5" fmla="*/ 0 h 15432"/>
                <a:gd name="T6" fmla="*/ 0 60000 65536"/>
                <a:gd name="T7" fmla="*/ 0 60000 65536"/>
                <a:gd name="T8" fmla="*/ 0 60000 65536"/>
                <a:gd name="T9" fmla="*/ 0 w 21600"/>
                <a:gd name="T10" fmla="*/ 0 h 15432"/>
                <a:gd name="T11" fmla="*/ 21600 w 21600"/>
                <a:gd name="T12" fmla="*/ 15432 h 15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5432" fill="none" extrusionOk="0">
                  <a:moveTo>
                    <a:pt x="15113" y="-1"/>
                  </a:moveTo>
                  <a:cubicBezTo>
                    <a:pt x="19261" y="4062"/>
                    <a:pt x="21600" y="9625"/>
                    <a:pt x="21600" y="15432"/>
                  </a:cubicBezTo>
                </a:path>
                <a:path w="21600" h="15432" stroke="0" extrusionOk="0">
                  <a:moveTo>
                    <a:pt x="15113" y="-1"/>
                  </a:moveTo>
                  <a:cubicBezTo>
                    <a:pt x="19261" y="4062"/>
                    <a:pt x="21600" y="9625"/>
                    <a:pt x="21600" y="15432"/>
                  </a:cubicBezTo>
                  <a:lnTo>
                    <a:pt x="0" y="15432"/>
                  </a:lnTo>
                  <a:close/>
                </a:path>
              </a:pathLst>
            </a:custGeom>
            <a:noFill/>
            <a:ln w="381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43" name="Arc 112"/>
            <p:cNvSpPr>
              <a:spLocks/>
            </p:cNvSpPr>
            <p:nvPr/>
          </p:nvSpPr>
          <p:spPr bwMode="auto">
            <a:xfrm rot="10397414" flipH="1">
              <a:off x="1202" y="1933"/>
              <a:ext cx="364" cy="137"/>
            </a:xfrm>
            <a:custGeom>
              <a:avLst/>
              <a:gdLst>
                <a:gd name="T0" fmla="*/ 0 w 21600"/>
                <a:gd name="T1" fmla="*/ 0 h 15432"/>
                <a:gd name="T2" fmla="*/ 0 w 21600"/>
                <a:gd name="T3" fmla="*/ 0 h 15432"/>
                <a:gd name="T4" fmla="*/ 0 w 21600"/>
                <a:gd name="T5" fmla="*/ 0 h 15432"/>
                <a:gd name="T6" fmla="*/ 0 60000 65536"/>
                <a:gd name="T7" fmla="*/ 0 60000 65536"/>
                <a:gd name="T8" fmla="*/ 0 60000 65536"/>
                <a:gd name="T9" fmla="*/ 0 w 21600"/>
                <a:gd name="T10" fmla="*/ 0 h 15432"/>
                <a:gd name="T11" fmla="*/ 21600 w 21600"/>
                <a:gd name="T12" fmla="*/ 15432 h 15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5432" fill="none" extrusionOk="0">
                  <a:moveTo>
                    <a:pt x="15113" y="-1"/>
                  </a:moveTo>
                  <a:cubicBezTo>
                    <a:pt x="19261" y="4062"/>
                    <a:pt x="21600" y="9625"/>
                    <a:pt x="21600" y="15432"/>
                  </a:cubicBezTo>
                </a:path>
                <a:path w="21600" h="15432" stroke="0" extrusionOk="0">
                  <a:moveTo>
                    <a:pt x="15113" y="-1"/>
                  </a:moveTo>
                  <a:cubicBezTo>
                    <a:pt x="19261" y="4062"/>
                    <a:pt x="21600" y="9625"/>
                    <a:pt x="21600" y="15432"/>
                  </a:cubicBezTo>
                  <a:lnTo>
                    <a:pt x="0" y="15432"/>
                  </a:lnTo>
                  <a:close/>
                </a:path>
              </a:pathLst>
            </a:custGeom>
            <a:noFill/>
            <a:ln w="3810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" name="Group 113"/>
          <p:cNvGrpSpPr>
            <a:grpSpLocks/>
          </p:cNvGrpSpPr>
          <p:nvPr/>
        </p:nvGrpSpPr>
        <p:grpSpPr bwMode="auto">
          <a:xfrm>
            <a:off x="1476375" y="4508500"/>
            <a:ext cx="331788" cy="649288"/>
            <a:chOff x="930" y="2840"/>
            <a:chExt cx="209" cy="409"/>
          </a:xfrm>
        </p:grpSpPr>
        <p:sp>
          <p:nvSpPr>
            <p:cNvPr id="8239" name="Arc 114"/>
            <p:cNvSpPr>
              <a:spLocks/>
            </p:cNvSpPr>
            <p:nvPr/>
          </p:nvSpPr>
          <p:spPr bwMode="auto">
            <a:xfrm rot="7378114" flipH="1">
              <a:off x="834" y="3027"/>
              <a:ext cx="317" cy="125"/>
            </a:xfrm>
            <a:custGeom>
              <a:avLst/>
              <a:gdLst>
                <a:gd name="T0" fmla="*/ 0 w 21600"/>
                <a:gd name="T1" fmla="*/ 0 h 14179"/>
                <a:gd name="T2" fmla="*/ 0 w 21600"/>
                <a:gd name="T3" fmla="*/ 0 h 14179"/>
                <a:gd name="T4" fmla="*/ 0 w 21600"/>
                <a:gd name="T5" fmla="*/ 0 h 14179"/>
                <a:gd name="T6" fmla="*/ 0 60000 65536"/>
                <a:gd name="T7" fmla="*/ 0 60000 65536"/>
                <a:gd name="T8" fmla="*/ 0 60000 65536"/>
                <a:gd name="T9" fmla="*/ 0 w 21600"/>
                <a:gd name="T10" fmla="*/ 0 h 14179"/>
                <a:gd name="T11" fmla="*/ 21600 w 21600"/>
                <a:gd name="T12" fmla="*/ 14179 h 1417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4179" fill="none" extrusionOk="0">
                  <a:moveTo>
                    <a:pt x="16294" y="-1"/>
                  </a:moveTo>
                  <a:cubicBezTo>
                    <a:pt x="19715" y="3931"/>
                    <a:pt x="21600" y="8967"/>
                    <a:pt x="21600" y="14179"/>
                  </a:cubicBezTo>
                </a:path>
                <a:path w="21600" h="14179" stroke="0" extrusionOk="0">
                  <a:moveTo>
                    <a:pt x="16294" y="-1"/>
                  </a:moveTo>
                  <a:cubicBezTo>
                    <a:pt x="19715" y="3931"/>
                    <a:pt x="21600" y="8967"/>
                    <a:pt x="21600" y="14179"/>
                  </a:cubicBezTo>
                  <a:lnTo>
                    <a:pt x="0" y="14179"/>
                  </a:lnTo>
                  <a:close/>
                </a:path>
              </a:pathLst>
            </a:custGeom>
            <a:noFill/>
            <a:ln w="38100">
              <a:solidFill>
                <a:srgbClr val="125E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40" name="Arc 115"/>
            <p:cNvSpPr>
              <a:spLocks/>
            </p:cNvSpPr>
            <p:nvPr/>
          </p:nvSpPr>
          <p:spPr bwMode="auto">
            <a:xfrm rot="7332986" flipH="1">
              <a:off x="861" y="2999"/>
              <a:ext cx="364" cy="136"/>
            </a:xfrm>
            <a:custGeom>
              <a:avLst/>
              <a:gdLst>
                <a:gd name="T0" fmla="*/ 0 w 21600"/>
                <a:gd name="T1" fmla="*/ 0 h 15138"/>
                <a:gd name="T2" fmla="*/ 0 w 21600"/>
                <a:gd name="T3" fmla="*/ 0 h 15138"/>
                <a:gd name="T4" fmla="*/ 0 w 21600"/>
                <a:gd name="T5" fmla="*/ 0 h 15138"/>
                <a:gd name="T6" fmla="*/ 0 60000 65536"/>
                <a:gd name="T7" fmla="*/ 0 60000 65536"/>
                <a:gd name="T8" fmla="*/ 0 60000 65536"/>
                <a:gd name="T9" fmla="*/ 0 w 21600"/>
                <a:gd name="T10" fmla="*/ 0 h 15138"/>
                <a:gd name="T11" fmla="*/ 21600 w 21600"/>
                <a:gd name="T12" fmla="*/ 15138 h 1513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5138" fill="none" extrusionOk="0">
                  <a:moveTo>
                    <a:pt x="15407" y="0"/>
                  </a:moveTo>
                  <a:cubicBezTo>
                    <a:pt x="19376" y="4039"/>
                    <a:pt x="21600" y="9475"/>
                    <a:pt x="21600" y="15138"/>
                  </a:cubicBezTo>
                </a:path>
                <a:path w="21600" h="15138" stroke="0" extrusionOk="0">
                  <a:moveTo>
                    <a:pt x="15407" y="0"/>
                  </a:moveTo>
                  <a:cubicBezTo>
                    <a:pt x="19376" y="4039"/>
                    <a:pt x="21600" y="9475"/>
                    <a:pt x="21600" y="15138"/>
                  </a:cubicBezTo>
                  <a:lnTo>
                    <a:pt x="0" y="15138"/>
                  </a:lnTo>
                  <a:close/>
                </a:path>
              </a:pathLst>
            </a:custGeom>
            <a:noFill/>
            <a:ln w="38100">
              <a:solidFill>
                <a:srgbClr val="125E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41" name="Arc 116"/>
            <p:cNvSpPr>
              <a:spLocks/>
            </p:cNvSpPr>
            <p:nvPr/>
          </p:nvSpPr>
          <p:spPr bwMode="auto">
            <a:xfrm rot="7895966" flipH="1">
              <a:off x="875" y="2940"/>
              <a:ext cx="364" cy="164"/>
            </a:xfrm>
            <a:custGeom>
              <a:avLst/>
              <a:gdLst>
                <a:gd name="T0" fmla="*/ 0 w 21600"/>
                <a:gd name="T1" fmla="*/ 0 h 13147"/>
                <a:gd name="T2" fmla="*/ 0 w 21600"/>
                <a:gd name="T3" fmla="*/ 0 h 13147"/>
                <a:gd name="T4" fmla="*/ 0 w 21600"/>
                <a:gd name="T5" fmla="*/ 0 h 13147"/>
                <a:gd name="T6" fmla="*/ 0 60000 65536"/>
                <a:gd name="T7" fmla="*/ 0 60000 65536"/>
                <a:gd name="T8" fmla="*/ 0 60000 65536"/>
                <a:gd name="T9" fmla="*/ 0 w 21600"/>
                <a:gd name="T10" fmla="*/ 0 h 13147"/>
                <a:gd name="T11" fmla="*/ 21600 w 21600"/>
                <a:gd name="T12" fmla="*/ 13147 h 131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3147" fill="none" extrusionOk="0">
                  <a:moveTo>
                    <a:pt x="17138" y="-1"/>
                  </a:moveTo>
                  <a:cubicBezTo>
                    <a:pt x="20031" y="3771"/>
                    <a:pt x="21600" y="8393"/>
                    <a:pt x="21600" y="13147"/>
                  </a:cubicBezTo>
                </a:path>
                <a:path w="21600" h="13147" stroke="0" extrusionOk="0">
                  <a:moveTo>
                    <a:pt x="17138" y="-1"/>
                  </a:moveTo>
                  <a:cubicBezTo>
                    <a:pt x="20031" y="3771"/>
                    <a:pt x="21600" y="8393"/>
                    <a:pt x="21600" y="13147"/>
                  </a:cubicBezTo>
                  <a:lnTo>
                    <a:pt x="0" y="13147"/>
                  </a:lnTo>
                  <a:close/>
                </a:path>
              </a:pathLst>
            </a:custGeom>
            <a:noFill/>
            <a:ln w="38100">
              <a:solidFill>
                <a:srgbClr val="125E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" name="Group 117"/>
          <p:cNvGrpSpPr>
            <a:grpSpLocks/>
          </p:cNvGrpSpPr>
          <p:nvPr/>
        </p:nvGrpSpPr>
        <p:grpSpPr bwMode="auto">
          <a:xfrm>
            <a:off x="1258888" y="4421188"/>
            <a:ext cx="420687" cy="736600"/>
            <a:chOff x="801" y="2794"/>
            <a:chExt cx="265" cy="464"/>
          </a:xfrm>
        </p:grpSpPr>
        <p:sp>
          <p:nvSpPr>
            <p:cNvPr id="8236" name="Arc 118"/>
            <p:cNvSpPr>
              <a:spLocks/>
            </p:cNvSpPr>
            <p:nvPr/>
          </p:nvSpPr>
          <p:spPr bwMode="auto">
            <a:xfrm rot="6349462" flipH="1">
              <a:off x="738" y="2921"/>
              <a:ext cx="316" cy="158"/>
            </a:xfrm>
            <a:custGeom>
              <a:avLst/>
              <a:gdLst>
                <a:gd name="T0" fmla="*/ 0 w 21545"/>
                <a:gd name="T1" fmla="*/ 0 h 12333"/>
                <a:gd name="T2" fmla="*/ 0 w 21545"/>
                <a:gd name="T3" fmla="*/ 0 h 12333"/>
                <a:gd name="T4" fmla="*/ 0 w 21545"/>
                <a:gd name="T5" fmla="*/ 0 h 12333"/>
                <a:gd name="T6" fmla="*/ 0 60000 65536"/>
                <a:gd name="T7" fmla="*/ 0 60000 65536"/>
                <a:gd name="T8" fmla="*/ 0 60000 65536"/>
                <a:gd name="T9" fmla="*/ 0 w 21545"/>
                <a:gd name="T10" fmla="*/ 0 h 12333"/>
                <a:gd name="T11" fmla="*/ 21545 w 21545"/>
                <a:gd name="T12" fmla="*/ 12333 h 1233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45" h="12333" fill="none" extrusionOk="0">
                  <a:moveTo>
                    <a:pt x="17732" y="0"/>
                  </a:moveTo>
                  <a:cubicBezTo>
                    <a:pt x="19950" y="3188"/>
                    <a:pt x="21267" y="6915"/>
                    <a:pt x="21544" y="10789"/>
                  </a:cubicBezTo>
                </a:path>
                <a:path w="21545" h="12333" stroke="0" extrusionOk="0">
                  <a:moveTo>
                    <a:pt x="17732" y="0"/>
                  </a:moveTo>
                  <a:cubicBezTo>
                    <a:pt x="19950" y="3188"/>
                    <a:pt x="21267" y="6915"/>
                    <a:pt x="21544" y="10789"/>
                  </a:cubicBezTo>
                  <a:lnTo>
                    <a:pt x="0" y="12333"/>
                  </a:lnTo>
                  <a:close/>
                </a:path>
              </a:pathLst>
            </a:custGeom>
            <a:noFill/>
            <a:ln w="38100">
              <a:solidFill>
                <a:srgbClr val="125E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37" name="Arc 119"/>
            <p:cNvSpPr>
              <a:spLocks/>
            </p:cNvSpPr>
            <p:nvPr/>
          </p:nvSpPr>
          <p:spPr bwMode="auto">
            <a:xfrm rot="4980650" flipH="1">
              <a:off x="816" y="2908"/>
              <a:ext cx="364" cy="136"/>
            </a:xfrm>
            <a:custGeom>
              <a:avLst/>
              <a:gdLst>
                <a:gd name="T0" fmla="*/ 0 w 21600"/>
                <a:gd name="T1" fmla="*/ 0 h 15138"/>
                <a:gd name="T2" fmla="*/ 0 w 21600"/>
                <a:gd name="T3" fmla="*/ 0 h 15138"/>
                <a:gd name="T4" fmla="*/ 0 w 21600"/>
                <a:gd name="T5" fmla="*/ 0 h 15138"/>
                <a:gd name="T6" fmla="*/ 0 60000 65536"/>
                <a:gd name="T7" fmla="*/ 0 60000 65536"/>
                <a:gd name="T8" fmla="*/ 0 60000 65536"/>
                <a:gd name="T9" fmla="*/ 0 w 21600"/>
                <a:gd name="T10" fmla="*/ 0 h 15138"/>
                <a:gd name="T11" fmla="*/ 21600 w 21600"/>
                <a:gd name="T12" fmla="*/ 15138 h 1513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5138" fill="none" extrusionOk="0">
                  <a:moveTo>
                    <a:pt x="15407" y="0"/>
                  </a:moveTo>
                  <a:cubicBezTo>
                    <a:pt x="19376" y="4039"/>
                    <a:pt x="21600" y="9475"/>
                    <a:pt x="21600" y="15138"/>
                  </a:cubicBezTo>
                </a:path>
                <a:path w="21600" h="15138" stroke="0" extrusionOk="0">
                  <a:moveTo>
                    <a:pt x="15407" y="0"/>
                  </a:moveTo>
                  <a:cubicBezTo>
                    <a:pt x="19376" y="4039"/>
                    <a:pt x="21600" y="9475"/>
                    <a:pt x="21600" y="15138"/>
                  </a:cubicBezTo>
                  <a:lnTo>
                    <a:pt x="0" y="15138"/>
                  </a:lnTo>
                  <a:close/>
                </a:path>
              </a:pathLst>
            </a:custGeom>
            <a:noFill/>
            <a:ln w="38100">
              <a:solidFill>
                <a:srgbClr val="125E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38" name="Arc 120"/>
            <p:cNvSpPr>
              <a:spLocks/>
            </p:cNvSpPr>
            <p:nvPr/>
          </p:nvSpPr>
          <p:spPr bwMode="auto">
            <a:xfrm rot="5543628" flipH="1">
              <a:off x="710" y="3000"/>
              <a:ext cx="349" cy="167"/>
            </a:xfrm>
            <a:custGeom>
              <a:avLst/>
              <a:gdLst>
                <a:gd name="T0" fmla="*/ 0 w 20706"/>
                <a:gd name="T1" fmla="*/ 0 h 13316"/>
                <a:gd name="T2" fmla="*/ 0 w 20706"/>
                <a:gd name="T3" fmla="*/ 0 h 13316"/>
                <a:gd name="T4" fmla="*/ 0 w 20706"/>
                <a:gd name="T5" fmla="*/ 0 h 13316"/>
                <a:gd name="T6" fmla="*/ 0 60000 65536"/>
                <a:gd name="T7" fmla="*/ 0 60000 65536"/>
                <a:gd name="T8" fmla="*/ 0 60000 65536"/>
                <a:gd name="T9" fmla="*/ 0 w 20706"/>
                <a:gd name="T10" fmla="*/ 0 h 13316"/>
                <a:gd name="T11" fmla="*/ 20706 w 20706"/>
                <a:gd name="T12" fmla="*/ 13316 h 133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706" h="13316" fill="none" extrusionOk="0">
                  <a:moveTo>
                    <a:pt x="17007" y="-1"/>
                  </a:moveTo>
                  <a:cubicBezTo>
                    <a:pt x="18679" y="2135"/>
                    <a:pt x="19934" y="4566"/>
                    <a:pt x="20706" y="7166"/>
                  </a:cubicBezTo>
                </a:path>
                <a:path w="20706" h="13316" stroke="0" extrusionOk="0">
                  <a:moveTo>
                    <a:pt x="17007" y="-1"/>
                  </a:moveTo>
                  <a:cubicBezTo>
                    <a:pt x="18679" y="2135"/>
                    <a:pt x="19934" y="4566"/>
                    <a:pt x="20706" y="7166"/>
                  </a:cubicBezTo>
                  <a:lnTo>
                    <a:pt x="0" y="13316"/>
                  </a:lnTo>
                  <a:close/>
                </a:path>
              </a:pathLst>
            </a:custGeom>
            <a:noFill/>
            <a:ln w="38100">
              <a:solidFill>
                <a:srgbClr val="125E8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1385" name="Text Box 121"/>
          <p:cNvSpPr txBox="1">
            <a:spLocks noChangeArrowheads="1"/>
          </p:cNvSpPr>
          <p:nvPr/>
        </p:nvSpPr>
        <p:spPr bwMode="auto">
          <a:xfrm>
            <a:off x="2843213" y="5516563"/>
            <a:ext cx="2376487" cy="376237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/>
              <a:t>АА</a:t>
            </a:r>
            <a:r>
              <a:rPr lang="ru-RU" b="0" baseline="-25000"/>
              <a:t>1</a:t>
            </a:r>
            <a:r>
              <a:rPr lang="ru-RU" b="0"/>
              <a:t> - биссектриса</a:t>
            </a:r>
          </a:p>
        </p:txBody>
      </p:sp>
      <p:sp>
        <p:nvSpPr>
          <p:cNvPr id="11386" name="AutoShape 122"/>
          <p:cNvSpPr>
            <a:spLocks noChangeArrowheads="1"/>
          </p:cNvSpPr>
          <p:nvPr/>
        </p:nvSpPr>
        <p:spPr bwMode="auto">
          <a:xfrm>
            <a:off x="5240338" y="5588000"/>
            <a:ext cx="555625" cy="215900"/>
          </a:xfrm>
          <a:prstGeom prst="leftRightArrow">
            <a:avLst>
              <a:gd name="adj1" fmla="val 50000"/>
              <a:gd name="adj2" fmla="val 514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387" name="Text Box 123"/>
          <p:cNvSpPr txBox="1">
            <a:spLocks noChangeArrowheads="1"/>
          </p:cNvSpPr>
          <p:nvPr/>
        </p:nvSpPr>
        <p:spPr bwMode="auto">
          <a:xfrm>
            <a:off x="5795963" y="5516563"/>
            <a:ext cx="1800225" cy="376237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ym typeface="Symbol" pitchFamily="18" charset="2"/>
              </a:rPr>
              <a:t>ВАА</a:t>
            </a:r>
            <a:r>
              <a:rPr lang="ru-RU" b="0" baseline="-25000"/>
              <a:t>1</a:t>
            </a:r>
            <a:r>
              <a:rPr lang="ru-RU" b="0"/>
              <a:t>=</a:t>
            </a:r>
            <a:r>
              <a:rPr lang="ru-RU">
                <a:sym typeface="Symbol" pitchFamily="18" charset="2"/>
              </a:rPr>
              <a:t>САА</a:t>
            </a:r>
            <a:r>
              <a:rPr lang="ru-RU" b="0" baseline="-25000"/>
              <a:t>1</a:t>
            </a:r>
          </a:p>
        </p:txBody>
      </p:sp>
      <p:sp>
        <p:nvSpPr>
          <p:cNvPr id="11388" name="Oval 124"/>
          <p:cNvSpPr>
            <a:spLocks noChangeArrowheads="1"/>
          </p:cNvSpPr>
          <p:nvPr/>
        </p:nvSpPr>
        <p:spPr bwMode="auto">
          <a:xfrm flipV="1">
            <a:off x="2598738" y="3860800"/>
            <a:ext cx="71437" cy="714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 b="0">
              <a:solidFill>
                <a:srgbClr val="FF0000"/>
              </a:solidFill>
            </a:endParaRPr>
          </a:p>
        </p:txBody>
      </p:sp>
      <p:sp>
        <p:nvSpPr>
          <p:cNvPr id="11389" name="Oval 125"/>
          <p:cNvSpPr>
            <a:spLocks noChangeArrowheads="1"/>
          </p:cNvSpPr>
          <p:nvPr/>
        </p:nvSpPr>
        <p:spPr bwMode="auto">
          <a:xfrm flipV="1">
            <a:off x="2598738" y="3860800"/>
            <a:ext cx="71437" cy="71438"/>
          </a:xfrm>
          <a:prstGeom prst="ellipse">
            <a:avLst/>
          </a:prstGeom>
          <a:solidFill>
            <a:srgbClr val="E41ACC"/>
          </a:solidFill>
          <a:ln w="9525">
            <a:solidFill>
              <a:srgbClr val="E41ACC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 b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0"/>
                            </p:stCondLst>
                            <p:childTnLst>
                              <p:par>
                                <p:cTn id="3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13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1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1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3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500"/>
                            </p:stCondLst>
                            <p:childTnLst>
                              <p:par>
                                <p:cTn id="53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13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1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1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50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000"/>
                            </p:stCondLst>
                            <p:childTnLst>
                              <p:par>
                                <p:cTn id="9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500"/>
                            </p:stCondLst>
                            <p:childTnLst>
                              <p:par>
                                <p:cTn id="9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000"/>
                            </p:stCondLst>
                            <p:childTnLst>
                              <p:par>
                                <p:cTn id="9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1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0"/>
                            </p:stCondLst>
                            <p:childTnLst>
                              <p:par>
                                <p:cTn id="10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1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1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1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1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1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1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1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000"/>
                            </p:stCondLst>
                            <p:childTnLst>
                              <p:par>
                                <p:cTn id="13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500"/>
                            </p:stCondLst>
                            <p:childTnLst>
                              <p:par>
                                <p:cTn id="14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500"/>
                            </p:stCondLst>
                            <p:childTnLst>
                              <p:par>
                                <p:cTn id="1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500"/>
                            </p:stCondLst>
                            <p:childTnLst>
                              <p:par>
                                <p:cTn id="1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4000"/>
                            </p:stCondLst>
                            <p:childTnLst>
                              <p:par>
                                <p:cTn id="16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1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0"/>
                            </p:stCondLst>
                            <p:childTnLst>
                              <p:par>
                                <p:cTn id="17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1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11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1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00"/>
                                        <p:tgtEl>
                                          <p:spTgt spid="11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00"/>
                            </p:stCondLst>
                            <p:childTnLst>
                              <p:par>
                                <p:cTn id="196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7" dur="1000" fill="hold"/>
                                        <p:tgtEl>
                                          <p:spTgt spid="1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00"/>
                                        <p:tgtEl>
                                          <p:spTgt spid="11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2000"/>
                            </p:stCondLst>
                            <p:childTnLst>
                              <p:par>
                                <p:cTn id="20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1" grpId="0" animBg="1"/>
      <p:bldP spid="11302" grpId="0" animBg="1"/>
      <p:bldP spid="11303" grpId="0" animBg="1"/>
      <p:bldP spid="11332" grpId="0" animBg="1"/>
      <p:bldP spid="11333" grpId="0" animBg="1"/>
      <p:bldP spid="11334" grpId="0" animBg="1"/>
      <p:bldP spid="11335" grpId="0" animBg="1"/>
      <p:bldP spid="11336" grpId="0" animBg="1"/>
      <p:bldP spid="11337" grpId="0" animBg="1"/>
      <p:bldP spid="11338" grpId="0" animBg="1"/>
      <p:bldP spid="11339" grpId="0" animBg="1"/>
      <p:bldP spid="11340" grpId="0" animBg="1"/>
      <p:bldP spid="11360" grpId="0" animBg="1"/>
      <p:bldP spid="11361" grpId="0" animBg="1"/>
      <p:bldP spid="11362" grpId="0" animBg="1"/>
      <p:bldP spid="11366" grpId="0" animBg="1"/>
      <p:bldP spid="11367" grpId="0" animBg="1"/>
      <p:bldP spid="11368" grpId="0" animBg="1"/>
      <p:bldP spid="11369" grpId="0" animBg="1"/>
      <p:bldP spid="11370" grpId="0" animBg="1"/>
      <p:bldP spid="11385" grpId="0" animBg="1"/>
      <p:bldP spid="11386" grpId="0" animBg="1"/>
      <p:bldP spid="11387" grpId="0" animBg="1"/>
      <p:bldP spid="11388" grpId="0" animBg="1"/>
      <p:bldP spid="11389" grpId="0" animBg="1"/>
      <p:bldP spid="1138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755650"/>
          </a:xfrm>
        </p:spPr>
        <p:txBody>
          <a:bodyPr/>
          <a:lstStyle/>
          <a:p>
            <a:pPr eaLnBrk="1" hangingPunct="1"/>
            <a:r>
              <a:rPr lang="ru-RU" sz="3600" b="1" i="1" u="sng" smtClean="0">
                <a:solidFill>
                  <a:srgbClr val="3399FF"/>
                </a:solidFill>
              </a:rPr>
              <a:t>Высоты треугольника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981075"/>
            <a:ext cx="7696200" cy="1223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Перпендикуляр, проведенный из вершины треугольника к прямой, содержащей противоположную сторону, называется </a:t>
            </a:r>
            <a:r>
              <a:rPr lang="ru-RU" sz="2400" b="1" smtClean="0">
                <a:solidFill>
                  <a:srgbClr val="FF0000"/>
                </a:solidFill>
              </a:rPr>
              <a:t>высотой треугольника</a:t>
            </a:r>
          </a:p>
        </p:txBody>
      </p:sp>
      <p:sp>
        <p:nvSpPr>
          <p:cNvPr id="9220" name="AutoShape 36"/>
          <p:cNvSpPr>
            <a:spLocks noChangeArrowheads="1"/>
          </p:cNvSpPr>
          <p:nvPr/>
        </p:nvSpPr>
        <p:spPr bwMode="auto">
          <a:xfrm rot="20883054">
            <a:off x="390563" y="2936565"/>
            <a:ext cx="3743325" cy="2094610"/>
          </a:xfrm>
          <a:custGeom>
            <a:avLst/>
            <a:gdLst>
              <a:gd name="connsiteX0" fmla="*/ 0 w 3743325"/>
              <a:gd name="connsiteY0" fmla="*/ 925512 h 925512"/>
              <a:gd name="connsiteX1" fmla="*/ 1718336 w 3743325"/>
              <a:gd name="connsiteY1" fmla="*/ 0 h 925512"/>
              <a:gd name="connsiteX2" fmla="*/ 3743325 w 3743325"/>
              <a:gd name="connsiteY2" fmla="*/ 925512 h 925512"/>
              <a:gd name="connsiteX3" fmla="*/ 0 w 3743325"/>
              <a:gd name="connsiteY3" fmla="*/ 925512 h 925512"/>
              <a:gd name="connsiteX0" fmla="*/ 0 w 3743325"/>
              <a:gd name="connsiteY0" fmla="*/ 2094610 h 2094610"/>
              <a:gd name="connsiteX1" fmla="*/ 1504427 w 3743325"/>
              <a:gd name="connsiteY1" fmla="*/ 0 h 2094610"/>
              <a:gd name="connsiteX2" fmla="*/ 3743325 w 3743325"/>
              <a:gd name="connsiteY2" fmla="*/ 2094610 h 2094610"/>
              <a:gd name="connsiteX3" fmla="*/ 0 w 3743325"/>
              <a:gd name="connsiteY3" fmla="*/ 2094610 h 2094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3325" h="2094610">
                <a:moveTo>
                  <a:pt x="0" y="2094610"/>
                </a:moveTo>
                <a:lnTo>
                  <a:pt x="1504427" y="0"/>
                </a:lnTo>
                <a:lnTo>
                  <a:pt x="3743325" y="2094610"/>
                </a:lnTo>
                <a:lnTo>
                  <a:pt x="0" y="2094610"/>
                </a:lnTo>
                <a:close/>
              </a:path>
            </a:pathLst>
          </a:custGeom>
          <a:noFill/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12325" name="Line 37"/>
          <p:cNvSpPr>
            <a:spLocks noChangeShapeType="1"/>
          </p:cNvSpPr>
          <p:nvPr/>
        </p:nvSpPr>
        <p:spPr bwMode="auto">
          <a:xfrm>
            <a:off x="1689080" y="3000372"/>
            <a:ext cx="428628" cy="2071702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12326" name="Line 38"/>
          <p:cNvSpPr>
            <a:spLocks noChangeShapeType="1"/>
          </p:cNvSpPr>
          <p:nvPr/>
        </p:nvSpPr>
        <p:spPr bwMode="auto">
          <a:xfrm flipH="1" flipV="1">
            <a:off x="1520804" y="3433762"/>
            <a:ext cx="2765444" cy="1209684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12327" name="Line 39"/>
          <p:cNvSpPr>
            <a:spLocks noChangeShapeType="1"/>
          </p:cNvSpPr>
          <p:nvPr/>
        </p:nvSpPr>
        <p:spPr bwMode="auto">
          <a:xfrm flipV="1">
            <a:off x="665580" y="3214686"/>
            <a:ext cx="1334652" cy="2153618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9224" name="WordArt 56"/>
          <p:cNvSpPr>
            <a:spLocks noChangeArrowheads="1" noChangeShapeType="1" noTextEdit="1"/>
          </p:cNvSpPr>
          <p:nvPr/>
        </p:nvSpPr>
        <p:spPr bwMode="auto">
          <a:xfrm>
            <a:off x="4429124" y="4497397"/>
            <a:ext cx="215900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Arial"/>
                <a:cs typeface="Arial"/>
              </a:rPr>
              <a:t>В</a:t>
            </a:r>
          </a:p>
        </p:txBody>
      </p:sp>
      <p:sp>
        <p:nvSpPr>
          <p:cNvPr id="9225" name="WordArt 57"/>
          <p:cNvSpPr>
            <a:spLocks noChangeArrowheads="1" noChangeShapeType="1" noTextEdit="1"/>
          </p:cNvSpPr>
          <p:nvPr/>
        </p:nvSpPr>
        <p:spPr bwMode="auto">
          <a:xfrm>
            <a:off x="357158" y="5214950"/>
            <a:ext cx="214313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Arial"/>
                <a:cs typeface="Arial"/>
              </a:rPr>
              <a:t>А</a:t>
            </a:r>
          </a:p>
        </p:txBody>
      </p:sp>
      <p:sp>
        <p:nvSpPr>
          <p:cNvPr id="9226" name="WordArt 58"/>
          <p:cNvSpPr>
            <a:spLocks noChangeArrowheads="1" noChangeShapeType="1" noTextEdit="1"/>
          </p:cNvSpPr>
          <p:nvPr/>
        </p:nvSpPr>
        <p:spPr bwMode="auto">
          <a:xfrm>
            <a:off x="1714480" y="2571744"/>
            <a:ext cx="215900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Arial"/>
                <a:cs typeface="Arial"/>
              </a:rPr>
              <a:t>С</a:t>
            </a:r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2214546" y="5143512"/>
            <a:ext cx="273050" cy="277813"/>
            <a:chOff x="2835" y="2976"/>
            <a:chExt cx="172" cy="175"/>
          </a:xfrm>
        </p:grpSpPr>
        <p:sp>
          <p:nvSpPr>
            <p:cNvPr id="9259" name="WordArt 60"/>
            <p:cNvSpPr>
              <a:spLocks noChangeArrowheads="1" noChangeShapeType="1" noTextEdit="1"/>
            </p:cNvSpPr>
            <p:nvPr/>
          </p:nvSpPr>
          <p:spPr bwMode="auto">
            <a:xfrm>
              <a:off x="2835" y="2976"/>
              <a:ext cx="91" cy="13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800" kern="1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Н</a:t>
              </a:r>
            </a:p>
          </p:txBody>
        </p:sp>
        <p:sp>
          <p:nvSpPr>
            <p:cNvPr id="9260" name="WordArt 61"/>
            <p:cNvSpPr>
              <a:spLocks noChangeArrowheads="1" noChangeShapeType="1" noTextEdit="1"/>
            </p:cNvSpPr>
            <p:nvPr/>
          </p:nvSpPr>
          <p:spPr bwMode="auto">
            <a:xfrm>
              <a:off x="2971" y="3067"/>
              <a:ext cx="36" cy="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800" kern="1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1</a:t>
              </a:r>
            </a:p>
          </p:txBody>
        </p:sp>
      </p:grpSp>
      <p:grpSp>
        <p:nvGrpSpPr>
          <p:cNvPr id="3" name="Group 62"/>
          <p:cNvGrpSpPr>
            <a:grpSpLocks/>
          </p:cNvGrpSpPr>
          <p:nvPr/>
        </p:nvGrpSpPr>
        <p:grpSpPr bwMode="auto">
          <a:xfrm>
            <a:off x="2143108" y="3000372"/>
            <a:ext cx="273050" cy="277813"/>
            <a:chOff x="2835" y="2976"/>
            <a:chExt cx="172" cy="175"/>
          </a:xfrm>
        </p:grpSpPr>
        <p:sp>
          <p:nvSpPr>
            <p:cNvPr id="9257" name="WordArt 63"/>
            <p:cNvSpPr>
              <a:spLocks noChangeArrowheads="1" noChangeShapeType="1" noTextEdit="1"/>
            </p:cNvSpPr>
            <p:nvPr/>
          </p:nvSpPr>
          <p:spPr bwMode="auto">
            <a:xfrm>
              <a:off x="2835" y="2976"/>
              <a:ext cx="91" cy="13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dirty="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Н</a:t>
              </a:r>
            </a:p>
          </p:txBody>
        </p:sp>
        <p:sp>
          <p:nvSpPr>
            <p:cNvPr id="9258" name="WordArt 64"/>
            <p:cNvSpPr>
              <a:spLocks noChangeArrowheads="1" noChangeShapeType="1" noTextEdit="1"/>
            </p:cNvSpPr>
            <p:nvPr/>
          </p:nvSpPr>
          <p:spPr bwMode="auto">
            <a:xfrm>
              <a:off x="2971" y="3067"/>
              <a:ext cx="36" cy="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800" kern="1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2</a:t>
              </a:r>
            </a:p>
          </p:txBody>
        </p:sp>
      </p:grpSp>
      <p:grpSp>
        <p:nvGrpSpPr>
          <p:cNvPr id="4" name="Group 65"/>
          <p:cNvGrpSpPr>
            <a:grpSpLocks/>
          </p:cNvGrpSpPr>
          <p:nvPr/>
        </p:nvGrpSpPr>
        <p:grpSpPr bwMode="auto">
          <a:xfrm>
            <a:off x="1084240" y="3294063"/>
            <a:ext cx="273050" cy="277813"/>
            <a:chOff x="2835" y="2976"/>
            <a:chExt cx="172" cy="175"/>
          </a:xfrm>
        </p:grpSpPr>
        <p:sp>
          <p:nvSpPr>
            <p:cNvPr id="9255" name="WordArt 66"/>
            <p:cNvSpPr>
              <a:spLocks noChangeArrowheads="1" noChangeShapeType="1" noTextEdit="1"/>
            </p:cNvSpPr>
            <p:nvPr/>
          </p:nvSpPr>
          <p:spPr bwMode="auto">
            <a:xfrm>
              <a:off x="2835" y="2976"/>
              <a:ext cx="91" cy="13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800" kern="10" dirty="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Н</a:t>
              </a:r>
            </a:p>
          </p:txBody>
        </p:sp>
        <p:sp>
          <p:nvSpPr>
            <p:cNvPr id="9256" name="WordArt 67"/>
            <p:cNvSpPr>
              <a:spLocks noChangeArrowheads="1" noChangeShapeType="1" noTextEdit="1"/>
            </p:cNvSpPr>
            <p:nvPr/>
          </p:nvSpPr>
          <p:spPr bwMode="auto">
            <a:xfrm>
              <a:off x="2971" y="3067"/>
              <a:ext cx="36" cy="8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800" kern="10">
                  <a:ln w="9525">
                    <a:solidFill>
                      <a:srgbClr val="990000"/>
                    </a:solidFill>
                    <a:round/>
                    <a:headEnd/>
                    <a:tailEnd/>
                  </a:ln>
                  <a:solidFill>
                    <a:srgbClr val="990000"/>
                  </a:solidFill>
                  <a:latin typeface="Arial"/>
                  <a:cs typeface="Arial"/>
                </a:rPr>
                <a:t>3</a:t>
              </a:r>
            </a:p>
          </p:txBody>
        </p:sp>
      </p:grpSp>
      <p:sp>
        <p:nvSpPr>
          <p:cNvPr id="12356" name="Oval 68"/>
          <p:cNvSpPr>
            <a:spLocks noChangeArrowheads="1"/>
          </p:cNvSpPr>
          <p:nvPr/>
        </p:nvSpPr>
        <p:spPr bwMode="auto">
          <a:xfrm>
            <a:off x="571472" y="5286388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>
            <a:off x="1617642" y="2928934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58" name="Oval 70"/>
          <p:cNvSpPr>
            <a:spLocks noChangeArrowheads="1"/>
          </p:cNvSpPr>
          <p:nvPr/>
        </p:nvSpPr>
        <p:spPr bwMode="auto">
          <a:xfrm>
            <a:off x="4214810" y="4572008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62" name="Oval 74"/>
          <p:cNvSpPr>
            <a:spLocks noChangeArrowheads="1"/>
          </p:cNvSpPr>
          <p:nvPr/>
        </p:nvSpPr>
        <p:spPr bwMode="auto">
          <a:xfrm flipV="1">
            <a:off x="1714480" y="3475038"/>
            <a:ext cx="142875" cy="146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67" name="Text Box 79"/>
          <p:cNvSpPr txBox="1">
            <a:spLocks noChangeArrowheads="1"/>
          </p:cNvSpPr>
          <p:nvPr/>
        </p:nvSpPr>
        <p:spPr bwMode="auto">
          <a:xfrm>
            <a:off x="4500563" y="2781300"/>
            <a:ext cx="1584325" cy="3762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/>
              <a:t>СН</a:t>
            </a:r>
            <a:r>
              <a:rPr lang="ru-RU" b="0" baseline="-25000"/>
              <a:t>1</a:t>
            </a:r>
            <a:r>
              <a:rPr lang="ru-RU" b="0"/>
              <a:t> - высота</a:t>
            </a:r>
          </a:p>
        </p:txBody>
      </p:sp>
      <p:sp>
        <p:nvSpPr>
          <p:cNvPr id="12368" name="AutoShape 80"/>
          <p:cNvSpPr>
            <a:spLocks noChangeArrowheads="1"/>
          </p:cNvSpPr>
          <p:nvPr/>
        </p:nvSpPr>
        <p:spPr bwMode="auto">
          <a:xfrm>
            <a:off x="6127750" y="2852738"/>
            <a:ext cx="431800" cy="215900"/>
          </a:xfrm>
          <a:prstGeom prst="leftRight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69" name="Text Box 81"/>
          <p:cNvSpPr txBox="1">
            <a:spLocks noChangeArrowheads="1"/>
          </p:cNvSpPr>
          <p:nvPr/>
        </p:nvSpPr>
        <p:spPr bwMode="auto">
          <a:xfrm>
            <a:off x="6588125" y="2781300"/>
            <a:ext cx="1223963" cy="3762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ym typeface="Symbol" pitchFamily="18" charset="2"/>
              </a:rPr>
              <a:t>СН</a:t>
            </a:r>
            <a:r>
              <a:rPr lang="ru-RU" b="0" baseline="-25000"/>
              <a:t>1 </a:t>
            </a:r>
            <a:r>
              <a:rPr lang="ru-RU">
                <a:solidFill>
                  <a:srgbClr val="FF0000"/>
                </a:solidFill>
                <a:sym typeface="Symbol" pitchFamily="18" charset="2"/>
              </a:rPr>
              <a:t> </a:t>
            </a:r>
            <a:r>
              <a:rPr lang="ru-RU">
                <a:sym typeface="Symbol" pitchFamily="18" charset="2"/>
              </a:rPr>
              <a:t>АВ</a:t>
            </a:r>
            <a:endParaRPr lang="ru-RU" b="0" baseline="-25000"/>
          </a:p>
        </p:txBody>
      </p:sp>
      <p:grpSp>
        <p:nvGrpSpPr>
          <p:cNvPr id="5" name="Group 101"/>
          <p:cNvGrpSpPr>
            <a:grpSpLocks/>
          </p:cNvGrpSpPr>
          <p:nvPr/>
        </p:nvGrpSpPr>
        <p:grpSpPr bwMode="auto">
          <a:xfrm rot="19801814" flipH="1">
            <a:off x="1831253" y="4867128"/>
            <a:ext cx="257032" cy="190171"/>
            <a:chOff x="1264" y="2747"/>
            <a:chExt cx="107" cy="52"/>
          </a:xfrm>
        </p:grpSpPr>
        <p:sp>
          <p:nvSpPr>
            <p:cNvPr id="9253" name="Line 99"/>
            <p:cNvSpPr>
              <a:spLocks noChangeShapeType="1"/>
            </p:cNvSpPr>
            <p:nvPr/>
          </p:nvSpPr>
          <p:spPr bwMode="auto">
            <a:xfrm rot="239884" flipV="1">
              <a:off x="1264" y="2749"/>
              <a:ext cx="82" cy="24"/>
            </a:xfrm>
            <a:prstGeom prst="line">
              <a:avLst/>
            </a:prstGeom>
            <a:noFill/>
            <a:ln w="28575">
              <a:solidFill>
                <a:srgbClr val="E41A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4" name="Line 100"/>
            <p:cNvSpPr>
              <a:spLocks noChangeShapeType="1"/>
            </p:cNvSpPr>
            <p:nvPr/>
          </p:nvSpPr>
          <p:spPr bwMode="auto">
            <a:xfrm rot="21265144">
              <a:off x="1352" y="2747"/>
              <a:ext cx="19" cy="52"/>
            </a:xfrm>
            <a:prstGeom prst="line">
              <a:avLst/>
            </a:prstGeom>
            <a:noFill/>
            <a:ln w="28575">
              <a:solidFill>
                <a:srgbClr val="E41ACC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107"/>
          <p:cNvGrpSpPr>
            <a:grpSpLocks/>
          </p:cNvGrpSpPr>
          <p:nvPr/>
        </p:nvGrpSpPr>
        <p:grpSpPr bwMode="auto">
          <a:xfrm>
            <a:off x="1904410" y="3322700"/>
            <a:ext cx="222250" cy="144463"/>
            <a:chOff x="1156" y="1802"/>
            <a:chExt cx="140" cy="91"/>
          </a:xfrm>
        </p:grpSpPr>
        <p:sp>
          <p:nvSpPr>
            <p:cNvPr id="9249" name="Line 105"/>
            <p:cNvSpPr>
              <a:spLocks noChangeShapeType="1"/>
            </p:cNvSpPr>
            <p:nvPr/>
          </p:nvSpPr>
          <p:spPr bwMode="auto">
            <a:xfrm>
              <a:off x="1156" y="1842"/>
              <a:ext cx="91" cy="46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0" name="Line 106"/>
            <p:cNvSpPr>
              <a:spLocks noChangeShapeType="1"/>
            </p:cNvSpPr>
            <p:nvPr/>
          </p:nvSpPr>
          <p:spPr bwMode="auto">
            <a:xfrm rot="110618" flipV="1">
              <a:off x="1251" y="1802"/>
              <a:ext cx="45" cy="9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396" name="Text Box 108"/>
          <p:cNvSpPr txBox="1">
            <a:spLocks noChangeArrowheads="1"/>
          </p:cNvSpPr>
          <p:nvPr/>
        </p:nvSpPr>
        <p:spPr bwMode="auto">
          <a:xfrm>
            <a:off x="4643438" y="3429000"/>
            <a:ext cx="1657350" cy="3762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/>
              <a:t>АН</a:t>
            </a:r>
            <a:r>
              <a:rPr lang="ru-RU" b="0" baseline="-25000"/>
              <a:t>2</a:t>
            </a:r>
            <a:r>
              <a:rPr lang="ru-RU" b="0"/>
              <a:t> - высота</a:t>
            </a:r>
          </a:p>
        </p:txBody>
      </p:sp>
      <p:sp>
        <p:nvSpPr>
          <p:cNvPr id="12397" name="AutoShape 109"/>
          <p:cNvSpPr>
            <a:spLocks noChangeArrowheads="1"/>
          </p:cNvSpPr>
          <p:nvPr/>
        </p:nvSpPr>
        <p:spPr bwMode="auto">
          <a:xfrm>
            <a:off x="6343650" y="3500438"/>
            <a:ext cx="431800" cy="215900"/>
          </a:xfrm>
          <a:prstGeom prst="leftRight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98" name="Text Box 110"/>
          <p:cNvSpPr txBox="1">
            <a:spLocks noChangeArrowheads="1"/>
          </p:cNvSpPr>
          <p:nvPr/>
        </p:nvSpPr>
        <p:spPr bwMode="auto">
          <a:xfrm>
            <a:off x="6804025" y="3429000"/>
            <a:ext cx="1439863" cy="3762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ym typeface="Symbol" pitchFamily="18" charset="2"/>
              </a:rPr>
              <a:t>АН</a:t>
            </a:r>
            <a:r>
              <a:rPr lang="ru-RU" b="0" baseline="-25000"/>
              <a:t>2 </a:t>
            </a:r>
            <a:r>
              <a:rPr lang="ru-RU">
                <a:solidFill>
                  <a:srgbClr val="FF0000"/>
                </a:solidFill>
                <a:sym typeface="Symbol" pitchFamily="18" charset="2"/>
              </a:rPr>
              <a:t> </a:t>
            </a:r>
            <a:r>
              <a:rPr lang="ru-RU">
                <a:sym typeface="Symbol" pitchFamily="18" charset="2"/>
              </a:rPr>
              <a:t>ВС</a:t>
            </a:r>
            <a:endParaRPr lang="ru-RU" b="0" baseline="-25000"/>
          </a:p>
        </p:txBody>
      </p:sp>
      <p:grpSp>
        <p:nvGrpSpPr>
          <p:cNvPr id="8" name="Group 113"/>
          <p:cNvGrpSpPr>
            <a:grpSpLocks/>
          </p:cNvGrpSpPr>
          <p:nvPr/>
        </p:nvGrpSpPr>
        <p:grpSpPr bwMode="auto">
          <a:xfrm rot="1657901">
            <a:off x="1468517" y="3460680"/>
            <a:ext cx="159114" cy="257245"/>
            <a:chOff x="921" y="1977"/>
            <a:chExt cx="58" cy="67"/>
          </a:xfrm>
        </p:grpSpPr>
        <p:sp>
          <p:nvSpPr>
            <p:cNvPr id="9247" name="Line 111"/>
            <p:cNvSpPr>
              <a:spLocks noChangeShapeType="1"/>
            </p:cNvSpPr>
            <p:nvPr/>
          </p:nvSpPr>
          <p:spPr bwMode="auto">
            <a:xfrm rot="20928579" flipH="1">
              <a:off x="966" y="1977"/>
              <a:ext cx="13" cy="62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48" name="Line 112"/>
            <p:cNvSpPr>
              <a:spLocks noChangeShapeType="1"/>
            </p:cNvSpPr>
            <p:nvPr/>
          </p:nvSpPr>
          <p:spPr bwMode="auto">
            <a:xfrm rot="723289" flipV="1">
              <a:off x="921" y="2030"/>
              <a:ext cx="52" cy="14"/>
            </a:xfrm>
            <a:prstGeom prst="lin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403" name="Text Box 115"/>
          <p:cNvSpPr txBox="1">
            <a:spLocks noChangeArrowheads="1"/>
          </p:cNvSpPr>
          <p:nvPr/>
        </p:nvSpPr>
        <p:spPr bwMode="auto">
          <a:xfrm>
            <a:off x="5043516" y="4214818"/>
            <a:ext cx="1657350" cy="3762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0"/>
              <a:t>ВН</a:t>
            </a:r>
            <a:r>
              <a:rPr lang="ru-RU" b="0" baseline="-25000"/>
              <a:t>3</a:t>
            </a:r>
            <a:r>
              <a:rPr lang="ru-RU" b="0"/>
              <a:t> - высота</a:t>
            </a:r>
          </a:p>
        </p:txBody>
      </p:sp>
      <p:sp>
        <p:nvSpPr>
          <p:cNvPr id="12404" name="AutoShape 116"/>
          <p:cNvSpPr>
            <a:spLocks noChangeArrowheads="1"/>
          </p:cNvSpPr>
          <p:nvPr/>
        </p:nvSpPr>
        <p:spPr bwMode="auto">
          <a:xfrm>
            <a:off x="6743728" y="4286256"/>
            <a:ext cx="431800" cy="215900"/>
          </a:xfrm>
          <a:prstGeom prst="leftRight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405" name="Text Box 117"/>
          <p:cNvSpPr txBox="1">
            <a:spLocks noChangeArrowheads="1"/>
          </p:cNvSpPr>
          <p:nvPr/>
        </p:nvSpPr>
        <p:spPr bwMode="auto">
          <a:xfrm>
            <a:off x="7204103" y="4214818"/>
            <a:ext cx="1439863" cy="37623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ym typeface="Symbol" pitchFamily="18" charset="2"/>
              </a:rPr>
              <a:t>ВН</a:t>
            </a:r>
            <a:r>
              <a:rPr lang="ru-RU" b="0" baseline="-25000"/>
              <a:t>3 </a:t>
            </a:r>
            <a:r>
              <a:rPr lang="ru-RU">
                <a:solidFill>
                  <a:srgbClr val="FF0000"/>
                </a:solidFill>
                <a:sym typeface="Symbol" pitchFamily="18" charset="2"/>
              </a:rPr>
              <a:t> </a:t>
            </a:r>
            <a:r>
              <a:rPr lang="ru-RU">
                <a:sym typeface="Symbol" pitchFamily="18" charset="2"/>
              </a:rPr>
              <a:t>АС</a:t>
            </a:r>
            <a:endParaRPr lang="ru-RU" b="0" baseline="-25000"/>
          </a:p>
        </p:txBody>
      </p:sp>
      <p:pic>
        <p:nvPicPr>
          <p:cNvPr id="9262" name="Picture 4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0681" r="3209"/>
          <a:stretch>
            <a:fillRect/>
          </a:stretch>
        </p:blipFill>
        <p:spPr bwMode="auto">
          <a:xfrm rot="12679515">
            <a:off x="862354" y="3466489"/>
            <a:ext cx="2060827" cy="3895235"/>
          </a:xfrm>
          <a:prstGeom prst="rect">
            <a:avLst/>
          </a:prstGeom>
          <a:noFill/>
        </p:spPr>
      </p:pic>
      <p:pic>
        <p:nvPicPr>
          <p:cNvPr id="46" name="Picture 4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0681" t="365" r="3274"/>
          <a:stretch>
            <a:fillRect/>
          </a:stretch>
        </p:blipFill>
        <p:spPr bwMode="auto">
          <a:xfrm rot="6823038" flipH="1">
            <a:off x="1631902" y="3382087"/>
            <a:ext cx="2355348" cy="3881002"/>
          </a:xfrm>
          <a:prstGeom prst="rect">
            <a:avLst/>
          </a:prstGeom>
          <a:noFill/>
        </p:spPr>
      </p:pic>
      <p:pic>
        <p:nvPicPr>
          <p:cNvPr id="47" name="Picture 4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0681" r="2431" b="2329"/>
          <a:stretch>
            <a:fillRect/>
          </a:stretch>
        </p:blipFill>
        <p:spPr bwMode="auto">
          <a:xfrm rot="20869653" flipH="1">
            <a:off x="1735760" y="1098124"/>
            <a:ext cx="2012960" cy="3804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2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2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2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250"/>
                            </p:stCondLst>
                            <p:childTnLst>
                              <p:par>
                                <p:cTn id="4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3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750"/>
                            </p:stCondLst>
                            <p:childTnLst>
                              <p:par>
                                <p:cTn id="54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23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12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12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2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"/>
                            </p:stCondLst>
                            <p:childTnLst>
                              <p:par>
                                <p:cTn id="1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2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2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2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2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2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2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500"/>
                            </p:stCondLst>
                            <p:childTnLst>
                              <p:par>
                                <p:cTn id="1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000"/>
                            </p:stCondLst>
                            <p:childTnLst>
                              <p:par>
                                <p:cTn id="1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500"/>
                            </p:stCondLst>
                            <p:childTnLst>
                              <p:par>
                                <p:cTn id="1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500"/>
                            </p:stCondLst>
                            <p:childTnLst>
                              <p:par>
                                <p:cTn id="17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12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2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2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2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12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00"/>
                            </p:stCondLst>
                            <p:childTnLst>
                              <p:par>
                                <p:cTn id="199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12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000"/>
                            </p:stCondLst>
                            <p:childTnLst>
                              <p:par>
                                <p:cTn id="203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12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12325" grpId="0" animBg="1"/>
      <p:bldP spid="12326" grpId="0" animBg="1"/>
      <p:bldP spid="12327" grpId="0" animBg="1"/>
      <p:bldP spid="12357" grpId="0" animBg="1"/>
      <p:bldP spid="12358" grpId="0" animBg="1"/>
      <p:bldP spid="12362" grpId="0" animBg="1"/>
      <p:bldP spid="12362" grpId="1" animBg="1"/>
      <p:bldP spid="12362" grpId="2" animBg="1"/>
      <p:bldP spid="12396" grpId="0" animBg="1"/>
      <p:bldP spid="12397" grpId="0" animBg="1"/>
      <p:bldP spid="12398" grpId="0" animBg="1"/>
      <p:bldP spid="12403" grpId="0" animBg="1"/>
      <p:bldP spid="12404" grpId="0" animBg="1"/>
      <p:bldP spid="1240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133475"/>
          </a:xfrm>
        </p:spPr>
        <p:txBody>
          <a:bodyPr/>
          <a:lstStyle/>
          <a:p>
            <a:pPr eaLnBrk="1" hangingPunct="1"/>
            <a:r>
              <a:rPr lang="ru-RU" sz="3200" smtClean="0"/>
              <a:t>Проведите высоты в прямоугольном треугольнике</a:t>
            </a:r>
          </a:p>
        </p:txBody>
      </p:sp>
      <p:sp>
        <p:nvSpPr>
          <p:cNvPr id="5" name="Прямоугольный треугольник 4"/>
          <p:cNvSpPr/>
          <p:nvPr/>
        </p:nvSpPr>
        <p:spPr bwMode="auto">
          <a:xfrm>
            <a:off x="2643188" y="2071688"/>
            <a:ext cx="4286250" cy="3643312"/>
          </a:xfrm>
          <a:prstGeom prst="rtTriangle">
            <a:avLst/>
          </a:prstGeom>
          <a:noFill/>
          <a:ln>
            <a:solidFill>
              <a:schemeClr val="accent4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 flipH="1">
            <a:off x="2701925" y="2109788"/>
            <a:ext cx="2357438" cy="3562350"/>
            <a:chOff x="2500298" y="571480"/>
            <a:chExt cx="3286148" cy="4062430"/>
          </a:xfrm>
        </p:grpSpPr>
        <p:sp>
          <p:nvSpPr>
            <p:cNvPr id="10270" name="AutoShape 13"/>
            <p:cNvSpPr>
              <a:spLocks noChangeArrowheads="1"/>
            </p:cNvSpPr>
            <p:nvPr/>
          </p:nvSpPr>
          <p:spPr bwMode="auto">
            <a:xfrm flipH="1">
              <a:off x="2500298" y="571480"/>
              <a:ext cx="3286148" cy="4062430"/>
            </a:xfrm>
            <a:prstGeom prst="rtTriangle">
              <a:avLst/>
            </a:prstGeom>
            <a:noFill/>
            <a:ln w="76200" cmpd="tri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1" name="AutoShape 13"/>
            <p:cNvSpPr>
              <a:spLocks noChangeArrowheads="1"/>
            </p:cNvSpPr>
            <p:nvPr/>
          </p:nvSpPr>
          <p:spPr bwMode="auto">
            <a:xfrm flipH="1">
              <a:off x="3428992" y="1857364"/>
              <a:ext cx="2000264" cy="2286016"/>
            </a:xfrm>
            <a:prstGeom prst="rtTriangle">
              <a:avLst/>
            </a:prstGeom>
            <a:noFill/>
            <a:ln w="76200" cmpd="tri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cxnSp>
        <p:nvCxnSpPr>
          <p:cNvPr id="10" name="Прямая соединительная линия 9"/>
          <p:cNvCxnSpPr>
            <a:stCxn id="5" idx="0"/>
            <a:endCxn id="5" idx="2"/>
          </p:cNvCxnSpPr>
          <p:nvPr/>
        </p:nvCxnSpPr>
        <p:spPr bwMode="auto">
          <a:xfrm rot="16200000" flipH="1">
            <a:off x="819944" y="3893344"/>
            <a:ext cx="3644900" cy="158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Группа 10"/>
          <p:cNvGrpSpPr>
            <a:grpSpLocks/>
          </p:cNvGrpSpPr>
          <p:nvPr/>
        </p:nvGrpSpPr>
        <p:grpSpPr bwMode="auto">
          <a:xfrm rot="-5400000" flipH="1" flipV="1">
            <a:off x="3679031" y="2342357"/>
            <a:ext cx="2357437" cy="4286250"/>
            <a:chOff x="2500298" y="571480"/>
            <a:chExt cx="3286148" cy="4062430"/>
          </a:xfrm>
        </p:grpSpPr>
        <p:sp>
          <p:nvSpPr>
            <p:cNvPr id="10268" name="AutoShape 13"/>
            <p:cNvSpPr>
              <a:spLocks noChangeArrowheads="1"/>
            </p:cNvSpPr>
            <p:nvPr/>
          </p:nvSpPr>
          <p:spPr bwMode="auto">
            <a:xfrm flipH="1">
              <a:off x="2500298" y="571480"/>
              <a:ext cx="3286148" cy="4062430"/>
            </a:xfrm>
            <a:prstGeom prst="rtTriangle">
              <a:avLst/>
            </a:prstGeom>
            <a:noFill/>
            <a:ln w="76200" cmpd="tri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9" name="AutoShape 13"/>
            <p:cNvSpPr>
              <a:spLocks noChangeArrowheads="1"/>
            </p:cNvSpPr>
            <p:nvPr/>
          </p:nvSpPr>
          <p:spPr bwMode="auto">
            <a:xfrm flipH="1">
              <a:off x="3428992" y="1857364"/>
              <a:ext cx="2000264" cy="2286016"/>
            </a:xfrm>
            <a:prstGeom prst="rtTriangle">
              <a:avLst/>
            </a:prstGeom>
            <a:noFill/>
            <a:ln w="76200" cmpd="tri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Группа 17"/>
          <p:cNvGrpSpPr>
            <a:grpSpLocks/>
          </p:cNvGrpSpPr>
          <p:nvPr/>
        </p:nvGrpSpPr>
        <p:grpSpPr bwMode="auto">
          <a:xfrm>
            <a:off x="2643188" y="5500688"/>
            <a:ext cx="214312" cy="214312"/>
            <a:chOff x="1000100" y="4000504"/>
            <a:chExt cx="429422" cy="429422"/>
          </a:xfrm>
        </p:grpSpPr>
        <p:cxnSp>
          <p:nvCxnSpPr>
            <p:cNvPr id="10266" name="Прямая соединительная линия 14"/>
            <p:cNvCxnSpPr>
              <a:cxnSpLocks noChangeShapeType="1"/>
            </p:cNvCxnSpPr>
            <p:nvPr/>
          </p:nvCxnSpPr>
          <p:spPr bwMode="auto">
            <a:xfrm>
              <a:off x="1000100" y="4000504"/>
              <a:ext cx="428628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67" name="Прямая соединительная линия 16"/>
            <p:cNvCxnSpPr>
              <a:cxnSpLocks noChangeShapeType="1"/>
            </p:cNvCxnSpPr>
            <p:nvPr/>
          </p:nvCxnSpPr>
          <p:spPr bwMode="auto">
            <a:xfrm rot="5400000">
              <a:off x="1214414" y="4214818"/>
              <a:ext cx="428628" cy="1588"/>
            </a:xfrm>
            <a:prstGeom prst="line">
              <a:avLst/>
            </a:prstGeom>
            <a:noFill/>
            <a:ln w="28575" algn="ctr">
              <a:solidFill>
                <a:srgbClr val="660066"/>
              </a:solidFill>
              <a:round/>
              <a:headEnd/>
              <a:tailEnd/>
            </a:ln>
          </p:spPr>
        </p:cxnSp>
      </p:grpSp>
      <p:cxnSp>
        <p:nvCxnSpPr>
          <p:cNvPr id="19" name="Прямая соединительная линия 18"/>
          <p:cNvCxnSpPr>
            <a:endCxn id="5" idx="4"/>
          </p:cNvCxnSpPr>
          <p:nvPr/>
        </p:nvCxnSpPr>
        <p:spPr bwMode="auto">
          <a:xfrm>
            <a:off x="2643188" y="5710238"/>
            <a:ext cx="4286250" cy="476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2643188" y="5500688"/>
            <a:ext cx="214312" cy="214312"/>
            <a:chOff x="1000100" y="4000504"/>
            <a:chExt cx="429422" cy="429422"/>
          </a:xfrm>
        </p:grpSpPr>
        <p:cxnSp>
          <p:nvCxnSpPr>
            <p:cNvPr id="10264" name="Прямая соединительная линия 21"/>
            <p:cNvCxnSpPr>
              <a:cxnSpLocks noChangeShapeType="1"/>
            </p:cNvCxnSpPr>
            <p:nvPr/>
          </p:nvCxnSpPr>
          <p:spPr bwMode="auto">
            <a:xfrm>
              <a:off x="1000100" y="4000504"/>
              <a:ext cx="428628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65" name="Прямая соединительная линия 22"/>
            <p:cNvCxnSpPr>
              <a:cxnSpLocks noChangeShapeType="1"/>
            </p:cNvCxnSpPr>
            <p:nvPr/>
          </p:nvCxnSpPr>
          <p:spPr bwMode="auto">
            <a:xfrm rot="5400000">
              <a:off x="1214414" y="4214818"/>
              <a:ext cx="428628" cy="1588"/>
            </a:xfrm>
            <a:prstGeom prst="line">
              <a:avLst/>
            </a:prstGeom>
            <a:noFill/>
            <a:ln w="28575" algn="ctr">
              <a:solidFill>
                <a:srgbClr val="660066"/>
              </a:solidFill>
              <a:round/>
              <a:headEnd/>
              <a:tailEnd/>
            </a:ln>
          </p:spPr>
        </p:cxnSp>
      </p:grpSp>
      <p:grpSp>
        <p:nvGrpSpPr>
          <p:cNvPr id="7" name="Группа 23"/>
          <p:cNvGrpSpPr>
            <a:grpSpLocks/>
          </p:cNvGrpSpPr>
          <p:nvPr/>
        </p:nvGrpSpPr>
        <p:grpSpPr bwMode="auto">
          <a:xfrm rot="2403361" flipH="1" flipV="1">
            <a:off x="2982913" y="3856038"/>
            <a:ext cx="2047875" cy="3802062"/>
            <a:chOff x="2500298" y="571480"/>
            <a:chExt cx="3286148" cy="4062430"/>
          </a:xfrm>
        </p:grpSpPr>
        <p:sp>
          <p:nvSpPr>
            <p:cNvPr id="10262" name="AutoShape 13"/>
            <p:cNvSpPr>
              <a:spLocks noChangeArrowheads="1"/>
            </p:cNvSpPr>
            <p:nvPr/>
          </p:nvSpPr>
          <p:spPr bwMode="auto">
            <a:xfrm flipH="1">
              <a:off x="2500298" y="571480"/>
              <a:ext cx="3286148" cy="4062430"/>
            </a:xfrm>
            <a:prstGeom prst="rtTriangle">
              <a:avLst/>
            </a:prstGeom>
            <a:noFill/>
            <a:ln w="76200" cmpd="tri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63" name="AutoShape 13"/>
            <p:cNvSpPr>
              <a:spLocks noChangeArrowheads="1"/>
            </p:cNvSpPr>
            <p:nvPr/>
          </p:nvSpPr>
          <p:spPr bwMode="auto">
            <a:xfrm flipH="1">
              <a:off x="3428992" y="1857364"/>
              <a:ext cx="2000264" cy="2286016"/>
            </a:xfrm>
            <a:prstGeom prst="rtTriangle">
              <a:avLst/>
            </a:prstGeom>
            <a:noFill/>
            <a:ln w="76200" cmpd="tri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cxnSp>
        <p:nvCxnSpPr>
          <p:cNvPr id="28" name="Прямая соединительная линия 27"/>
          <p:cNvCxnSpPr>
            <a:stCxn id="5" idx="2"/>
          </p:cNvCxnSpPr>
          <p:nvPr/>
        </p:nvCxnSpPr>
        <p:spPr bwMode="auto">
          <a:xfrm rot="5400000" flipH="1" flipV="1">
            <a:off x="2464594" y="3750469"/>
            <a:ext cx="2143125" cy="178593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8" name="Группа 28"/>
          <p:cNvGrpSpPr>
            <a:grpSpLocks/>
          </p:cNvGrpSpPr>
          <p:nvPr/>
        </p:nvGrpSpPr>
        <p:grpSpPr bwMode="auto">
          <a:xfrm rot="7707501">
            <a:off x="4332288" y="3644900"/>
            <a:ext cx="190500" cy="177800"/>
            <a:chOff x="1000104" y="4000499"/>
            <a:chExt cx="429418" cy="429427"/>
          </a:xfrm>
        </p:grpSpPr>
        <p:cxnSp>
          <p:nvCxnSpPr>
            <p:cNvPr id="10260" name="Прямая соединительная линия 29"/>
            <p:cNvCxnSpPr>
              <a:cxnSpLocks noChangeShapeType="1"/>
            </p:cNvCxnSpPr>
            <p:nvPr/>
          </p:nvCxnSpPr>
          <p:spPr bwMode="auto">
            <a:xfrm>
              <a:off x="1000104" y="4000499"/>
              <a:ext cx="428630" cy="1589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61" name="Прямая соединительная линия 30"/>
            <p:cNvCxnSpPr>
              <a:cxnSpLocks noChangeShapeType="1"/>
            </p:cNvCxnSpPr>
            <p:nvPr/>
          </p:nvCxnSpPr>
          <p:spPr bwMode="auto">
            <a:xfrm rot="5400000">
              <a:off x="1214414" y="4214818"/>
              <a:ext cx="428628" cy="1588"/>
            </a:xfrm>
            <a:prstGeom prst="line">
              <a:avLst/>
            </a:prstGeom>
            <a:noFill/>
            <a:ln w="28575" algn="ctr">
              <a:solidFill>
                <a:srgbClr val="660066"/>
              </a:solidFill>
              <a:round/>
              <a:headEnd/>
              <a:tailEnd/>
            </a:ln>
          </p:spPr>
        </p:cxnSp>
      </p:grpSp>
      <p:sp>
        <p:nvSpPr>
          <p:cNvPr id="10253" name="TextBox 31"/>
          <p:cNvSpPr txBox="1">
            <a:spLocks noChangeArrowheads="1"/>
          </p:cNvSpPr>
          <p:nvPr/>
        </p:nvSpPr>
        <p:spPr bwMode="auto">
          <a:xfrm>
            <a:off x="2357438" y="1928813"/>
            <a:ext cx="500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А</a:t>
            </a:r>
          </a:p>
        </p:txBody>
      </p:sp>
      <p:sp>
        <p:nvSpPr>
          <p:cNvPr id="10254" name="TextBox 32"/>
          <p:cNvSpPr txBox="1">
            <a:spLocks noChangeArrowheads="1"/>
          </p:cNvSpPr>
          <p:nvPr/>
        </p:nvSpPr>
        <p:spPr bwMode="auto">
          <a:xfrm>
            <a:off x="2286000" y="5500688"/>
            <a:ext cx="500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10255" name="TextBox 33"/>
          <p:cNvSpPr txBox="1">
            <a:spLocks noChangeArrowheads="1"/>
          </p:cNvSpPr>
          <p:nvPr/>
        </p:nvSpPr>
        <p:spPr bwMode="auto">
          <a:xfrm>
            <a:off x="6858000" y="5643563"/>
            <a:ext cx="500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В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500688" y="2000250"/>
            <a:ext cx="2500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АС </a:t>
            </a:r>
            <a:r>
              <a:rPr lang="ru-RU" sz="2400">
                <a:sym typeface="Symbol" pitchFamily="18" charset="2"/>
              </a:rPr>
              <a:t> ВС </a:t>
            </a:r>
            <a:endParaRPr lang="ru-RU" sz="2400"/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500688" y="2643188"/>
            <a:ext cx="25003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ym typeface="Symbol" pitchFamily="18" charset="2"/>
              </a:rPr>
              <a:t>ВС  </a:t>
            </a:r>
            <a:r>
              <a:rPr lang="ru-RU" sz="2400"/>
              <a:t>АС 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357688" y="3273425"/>
            <a:ext cx="500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Н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572125" y="3286125"/>
            <a:ext cx="2500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ym typeface="Symbol" pitchFamily="18" charset="2"/>
              </a:rPr>
              <a:t>СН  </a:t>
            </a:r>
            <a:r>
              <a:rPr lang="ru-RU" sz="2400"/>
              <a:t>АВ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214313"/>
            <a:ext cx="4357688" cy="1500187"/>
          </a:xfrm>
        </p:spPr>
        <p:txBody>
          <a:bodyPr/>
          <a:lstStyle/>
          <a:p>
            <a:pPr algn="l" eaLnBrk="1" hangingPunct="1"/>
            <a:r>
              <a:rPr lang="ru-RU" sz="3200" smtClean="0"/>
              <a:t>Проведите высоты в тупоугольном треугольнике</a:t>
            </a:r>
          </a:p>
        </p:txBody>
      </p:sp>
      <p:sp>
        <p:nvSpPr>
          <p:cNvPr id="11267" name="Полилиния 39"/>
          <p:cNvSpPr>
            <a:spLocks noChangeArrowheads="1"/>
          </p:cNvSpPr>
          <p:nvPr/>
        </p:nvSpPr>
        <p:spPr bwMode="auto">
          <a:xfrm rot="-3286093">
            <a:off x="3707607" y="4079081"/>
            <a:ext cx="2628900" cy="3427413"/>
          </a:xfrm>
          <a:custGeom>
            <a:avLst/>
            <a:gdLst>
              <a:gd name="T0" fmla="*/ 0 w 3145696"/>
              <a:gd name="T1" fmla="*/ 0 h 3184260"/>
              <a:gd name="T2" fmla="*/ 1326320 w 3145696"/>
              <a:gd name="T3" fmla="*/ 1781539 h 3184260"/>
              <a:gd name="T4" fmla="*/ 1534429 w 3145696"/>
              <a:gd name="T5" fmla="*/ 4275378 h 3184260"/>
              <a:gd name="T6" fmla="*/ 0 w 3145696"/>
              <a:gd name="T7" fmla="*/ 0 h 3184260"/>
              <a:gd name="T8" fmla="*/ 0 60000 65536"/>
              <a:gd name="T9" fmla="*/ 0 60000 65536"/>
              <a:gd name="T10" fmla="*/ 0 60000 65536"/>
              <a:gd name="T11" fmla="*/ 0 60000 65536"/>
              <a:gd name="T12" fmla="*/ 0 w 3145696"/>
              <a:gd name="T13" fmla="*/ 0 h 3184260"/>
              <a:gd name="T14" fmla="*/ 3145696 w 3145696"/>
              <a:gd name="T15" fmla="*/ 3184260 h 31842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45696" h="3184260">
                <a:moveTo>
                  <a:pt x="0" y="0"/>
                </a:moveTo>
                <a:lnTo>
                  <a:pt x="2719057" y="1326872"/>
                </a:lnTo>
                <a:lnTo>
                  <a:pt x="3145696" y="3184260"/>
                </a:lnTo>
                <a:lnTo>
                  <a:pt x="0" y="0"/>
                </a:lnTo>
                <a:close/>
              </a:path>
            </a:pathLst>
          </a:custGeom>
          <a:noFill/>
          <a:ln w="38100" algn="ctr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Группа 23"/>
          <p:cNvGrpSpPr/>
          <p:nvPr/>
        </p:nvGrpSpPr>
        <p:grpSpPr>
          <a:xfrm rot="10689262" flipH="1" flipV="1">
            <a:off x="3864160" y="3442142"/>
            <a:ext cx="1405575" cy="2359085"/>
            <a:chOff x="2500298" y="571480"/>
            <a:chExt cx="3286148" cy="4062430"/>
          </a:xfrm>
          <a:noFill/>
        </p:grpSpPr>
        <p:sp>
          <p:nvSpPr>
            <p:cNvPr id="25" name="AutoShape 13"/>
            <p:cNvSpPr>
              <a:spLocks noChangeArrowheads="1"/>
            </p:cNvSpPr>
            <p:nvPr/>
          </p:nvSpPr>
          <p:spPr bwMode="auto">
            <a:xfrm flipH="1">
              <a:off x="2500298" y="571480"/>
              <a:ext cx="3286148" cy="4062430"/>
            </a:xfrm>
            <a:prstGeom prst="rtTriangle">
              <a:avLst/>
            </a:prstGeom>
            <a:grpFill/>
            <a:ln w="76200" cmpd="tri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AutoShape 13"/>
            <p:cNvSpPr>
              <a:spLocks noChangeArrowheads="1"/>
            </p:cNvSpPr>
            <p:nvPr/>
          </p:nvSpPr>
          <p:spPr bwMode="auto">
            <a:xfrm rot="21565617" flipH="1">
              <a:off x="3314992" y="1910654"/>
              <a:ext cx="2000264" cy="2286016"/>
            </a:xfrm>
            <a:prstGeom prst="rtTriangle">
              <a:avLst/>
            </a:prstGeom>
            <a:grpFill/>
            <a:ln w="76200" cmpd="tri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cxnSp>
        <p:nvCxnSpPr>
          <p:cNvPr id="8" name="Прямая соединительная линия 7"/>
          <p:cNvCxnSpPr>
            <a:stCxn id="11267" idx="1"/>
          </p:cNvCxnSpPr>
          <p:nvPr/>
        </p:nvCxnSpPr>
        <p:spPr bwMode="auto">
          <a:xfrm rot="17954080" flipH="1">
            <a:off x="4918075" y="5091113"/>
            <a:ext cx="841375" cy="4699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Группа 12"/>
          <p:cNvGrpSpPr>
            <a:grpSpLocks/>
          </p:cNvGrpSpPr>
          <p:nvPr/>
        </p:nvGrpSpPr>
        <p:grpSpPr bwMode="auto">
          <a:xfrm rot="10668507">
            <a:off x="5334000" y="5595938"/>
            <a:ext cx="174625" cy="195262"/>
            <a:chOff x="1713686" y="1929596"/>
            <a:chExt cx="286546" cy="357984"/>
          </a:xfrm>
        </p:grpSpPr>
        <p:cxnSp>
          <p:nvCxnSpPr>
            <p:cNvPr id="11290" name="Прямая соединительная линия 9"/>
            <p:cNvCxnSpPr>
              <a:cxnSpLocks noChangeShapeType="1"/>
            </p:cNvCxnSpPr>
            <p:nvPr/>
          </p:nvCxnSpPr>
          <p:spPr bwMode="auto">
            <a:xfrm rot="5400000">
              <a:off x="1535885" y="2107397"/>
              <a:ext cx="357190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291" name="Прямая соединительная линия 11"/>
            <p:cNvCxnSpPr>
              <a:cxnSpLocks noChangeShapeType="1"/>
            </p:cNvCxnSpPr>
            <p:nvPr/>
          </p:nvCxnSpPr>
          <p:spPr bwMode="auto">
            <a:xfrm>
              <a:off x="1714480" y="2285992"/>
              <a:ext cx="285752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</p:grpSp>
      <p:cxnSp>
        <p:nvCxnSpPr>
          <p:cNvPr id="15" name="Прямая соединительная линия 14"/>
          <p:cNvCxnSpPr/>
          <p:nvPr/>
        </p:nvCxnSpPr>
        <p:spPr bwMode="auto">
          <a:xfrm rot="15135262">
            <a:off x="3148013" y="1736725"/>
            <a:ext cx="4429125" cy="148272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Прямая соединительная линия 16"/>
          <p:cNvCxnSpPr>
            <a:cxnSpLocks noChangeShapeType="1"/>
            <a:stCxn id="11267" idx="1"/>
          </p:cNvCxnSpPr>
          <p:nvPr/>
        </p:nvCxnSpPr>
        <p:spPr bwMode="auto">
          <a:xfrm rot="-3645920" flipH="1" flipV="1">
            <a:off x="4000500" y="2760663"/>
            <a:ext cx="117475" cy="2867025"/>
          </a:xfrm>
          <a:prstGeom prst="line">
            <a:avLst/>
          </a:prstGeom>
          <a:noFill/>
          <a:ln w="28575" algn="ctr">
            <a:solidFill>
              <a:schemeClr val="tx1"/>
            </a:solidFill>
            <a:prstDash val="dash"/>
            <a:round/>
            <a:headEnd/>
            <a:tailEnd/>
          </a:ln>
        </p:spPr>
      </p:cxnSp>
      <p:grpSp>
        <p:nvGrpSpPr>
          <p:cNvPr id="4" name="Группа 23"/>
          <p:cNvGrpSpPr/>
          <p:nvPr/>
        </p:nvGrpSpPr>
        <p:grpSpPr>
          <a:xfrm rot="1541729" flipH="1" flipV="1">
            <a:off x="3198925" y="4296258"/>
            <a:ext cx="1405575" cy="2359085"/>
            <a:chOff x="2500298" y="571480"/>
            <a:chExt cx="3286148" cy="4062430"/>
          </a:xfrm>
          <a:noFill/>
        </p:grpSpPr>
        <p:sp>
          <p:nvSpPr>
            <p:cNvPr id="20" name="AutoShape 13"/>
            <p:cNvSpPr>
              <a:spLocks noChangeArrowheads="1"/>
            </p:cNvSpPr>
            <p:nvPr/>
          </p:nvSpPr>
          <p:spPr bwMode="auto">
            <a:xfrm flipH="1">
              <a:off x="2500298" y="571480"/>
              <a:ext cx="3286148" cy="4062430"/>
            </a:xfrm>
            <a:prstGeom prst="rtTriangle">
              <a:avLst/>
            </a:prstGeom>
            <a:grpFill/>
            <a:ln w="76200" cmpd="tri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AutoShape 13"/>
            <p:cNvSpPr>
              <a:spLocks noChangeArrowheads="1"/>
            </p:cNvSpPr>
            <p:nvPr/>
          </p:nvSpPr>
          <p:spPr bwMode="auto">
            <a:xfrm rot="21565617" flipH="1">
              <a:off x="3314992" y="1910654"/>
              <a:ext cx="2000264" cy="2286016"/>
            </a:xfrm>
            <a:prstGeom prst="rtTriangle">
              <a:avLst/>
            </a:prstGeom>
            <a:grpFill/>
            <a:ln w="76200" cmpd="tri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cxnSp>
        <p:nvCxnSpPr>
          <p:cNvPr id="28" name="Прямая соединительная линия 27"/>
          <p:cNvCxnSpPr/>
          <p:nvPr/>
        </p:nvCxnSpPr>
        <p:spPr bwMode="auto">
          <a:xfrm rot="7154080" flipH="1">
            <a:off x="2301081" y="4902994"/>
            <a:ext cx="2055813" cy="11747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" name="Группа 41"/>
          <p:cNvGrpSpPr>
            <a:grpSpLocks/>
          </p:cNvGrpSpPr>
          <p:nvPr/>
        </p:nvGrpSpPr>
        <p:grpSpPr bwMode="auto">
          <a:xfrm rot="-9264655">
            <a:off x="3567113" y="3984625"/>
            <a:ext cx="176212" cy="169863"/>
            <a:chOff x="5357818" y="4929198"/>
            <a:chExt cx="286546" cy="215108"/>
          </a:xfrm>
        </p:grpSpPr>
        <p:cxnSp>
          <p:nvCxnSpPr>
            <p:cNvPr id="11288" name="Прямая соединительная линия 37"/>
            <p:cNvCxnSpPr>
              <a:cxnSpLocks noChangeShapeType="1"/>
            </p:cNvCxnSpPr>
            <p:nvPr/>
          </p:nvCxnSpPr>
          <p:spPr bwMode="auto">
            <a:xfrm>
              <a:off x="5357818" y="4929198"/>
              <a:ext cx="285752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289" name="Прямая соединительная линия 39"/>
            <p:cNvCxnSpPr>
              <a:cxnSpLocks noChangeShapeType="1"/>
            </p:cNvCxnSpPr>
            <p:nvPr/>
          </p:nvCxnSpPr>
          <p:spPr bwMode="auto">
            <a:xfrm rot="5400000">
              <a:off x="5536413" y="5036355"/>
              <a:ext cx="214314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cxnSp>
        <p:nvCxnSpPr>
          <p:cNvPr id="45" name="Прямая соединительная линия 44"/>
          <p:cNvCxnSpPr/>
          <p:nvPr/>
        </p:nvCxnSpPr>
        <p:spPr bwMode="auto">
          <a:xfrm rot="15135262">
            <a:off x="3248025" y="893763"/>
            <a:ext cx="2816225" cy="26797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Прямая соединительная линия 48"/>
          <p:cNvCxnSpPr>
            <a:cxnSpLocks noChangeShapeType="1"/>
            <a:stCxn id="11267" idx="1"/>
          </p:cNvCxnSpPr>
          <p:nvPr/>
        </p:nvCxnSpPr>
        <p:spPr bwMode="auto">
          <a:xfrm rot="7154080" flipH="1" flipV="1">
            <a:off x="5472907" y="3956843"/>
            <a:ext cx="1377950" cy="1116013"/>
          </a:xfrm>
          <a:prstGeom prst="line">
            <a:avLst/>
          </a:prstGeom>
          <a:noFill/>
          <a:ln w="28575" algn="ctr">
            <a:solidFill>
              <a:schemeClr val="tx1"/>
            </a:solidFill>
            <a:prstDash val="dash"/>
            <a:round/>
            <a:headEnd/>
            <a:tailEnd/>
          </a:ln>
        </p:spPr>
      </p:cxnSp>
      <p:grpSp>
        <p:nvGrpSpPr>
          <p:cNvPr id="6" name="Группа 23"/>
          <p:cNvGrpSpPr/>
          <p:nvPr/>
        </p:nvGrpSpPr>
        <p:grpSpPr>
          <a:xfrm rot="20353238" flipV="1">
            <a:off x="5632025" y="4580661"/>
            <a:ext cx="1451744" cy="2284060"/>
            <a:chOff x="2500298" y="571480"/>
            <a:chExt cx="3286148" cy="4062430"/>
          </a:xfrm>
          <a:noFill/>
        </p:grpSpPr>
        <p:sp>
          <p:nvSpPr>
            <p:cNvPr id="52" name="AutoShape 13"/>
            <p:cNvSpPr>
              <a:spLocks noChangeArrowheads="1"/>
            </p:cNvSpPr>
            <p:nvPr/>
          </p:nvSpPr>
          <p:spPr bwMode="auto">
            <a:xfrm flipH="1">
              <a:off x="2500298" y="571480"/>
              <a:ext cx="3286148" cy="4062430"/>
            </a:xfrm>
            <a:prstGeom prst="rtTriangle">
              <a:avLst/>
            </a:prstGeom>
            <a:grpFill/>
            <a:ln w="76200" cmpd="tri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" name="AutoShape 13"/>
            <p:cNvSpPr>
              <a:spLocks noChangeArrowheads="1"/>
            </p:cNvSpPr>
            <p:nvPr/>
          </p:nvSpPr>
          <p:spPr bwMode="auto">
            <a:xfrm rot="21565617" flipH="1">
              <a:off x="3314992" y="1910654"/>
              <a:ext cx="2000264" cy="2286016"/>
            </a:xfrm>
            <a:prstGeom prst="rtTriangle">
              <a:avLst/>
            </a:prstGeom>
            <a:grpFill/>
            <a:ln w="76200" cmpd="tri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cxnSp>
        <p:nvCxnSpPr>
          <p:cNvPr id="55" name="Прямая соединительная линия 54"/>
          <p:cNvCxnSpPr>
            <a:cxnSpLocks noChangeShapeType="1"/>
            <a:stCxn id="11267" idx="2"/>
          </p:cNvCxnSpPr>
          <p:nvPr/>
        </p:nvCxnSpPr>
        <p:spPr bwMode="auto">
          <a:xfrm rot="17954080" flipV="1">
            <a:off x="6419057" y="4425156"/>
            <a:ext cx="996950" cy="1144587"/>
          </a:xfrm>
          <a:prstGeom prst="line">
            <a:avLst/>
          </a:prstGeom>
          <a:noFill/>
          <a:ln w="28575" algn="ctr">
            <a:solidFill>
              <a:srgbClr val="C00000"/>
            </a:solidFill>
            <a:round/>
            <a:headEnd/>
            <a:tailEnd/>
          </a:ln>
        </p:spPr>
      </p:cxnSp>
      <p:grpSp>
        <p:nvGrpSpPr>
          <p:cNvPr id="7" name="Группа 55"/>
          <p:cNvGrpSpPr>
            <a:grpSpLocks/>
          </p:cNvGrpSpPr>
          <p:nvPr/>
        </p:nvGrpSpPr>
        <p:grpSpPr bwMode="auto">
          <a:xfrm rot="-6578584">
            <a:off x="6712744" y="4261644"/>
            <a:ext cx="200025" cy="192087"/>
            <a:chOff x="1713686" y="1929596"/>
            <a:chExt cx="286546" cy="357984"/>
          </a:xfrm>
        </p:grpSpPr>
        <p:cxnSp>
          <p:nvCxnSpPr>
            <p:cNvPr id="11286" name="Прямая соединительная линия 56"/>
            <p:cNvCxnSpPr>
              <a:cxnSpLocks noChangeShapeType="1"/>
            </p:cNvCxnSpPr>
            <p:nvPr/>
          </p:nvCxnSpPr>
          <p:spPr bwMode="auto">
            <a:xfrm rot="5400000">
              <a:off x="1535885" y="2107397"/>
              <a:ext cx="357190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287" name="Прямая соединительная линия 57"/>
            <p:cNvCxnSpPr>
              <a:cxnSpLocks noChangeShapeType="1"/>
            </p:cNvCxnSpPr>
            <p:nvPr/>
          </p:nvCxnSpPr>
          <p:spPr bwMode="auto">
            <a:xfrm>
              <a:off x="1714480" y="2285992"/>
              <a:ext cx="285752" cy="1588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</p:spPr>
        </p:cxnSp>
      </p:grpSp>
      <p:cxnSp>
        <p:nvCxnSpPr>
          <p:cNvPr id="59" name="Прямая соединительная линия 58"/>
          <p:cNvCxnSpPr/>
          <p:nvPr/>
        </p:nvCxnSpPr>
        <p:spPr bwMode="auto">
          <a:xfrm rot="4335262" flipH="1">
            <a:off x="3747294" y="2185194"/>
            <a:ext cx="4370387" cy="16192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1282" name="TextBox 72"/>
          <p:cNvSpPr txBox="1">
            <a:spLocks noChangeArrowheads="1"/>
          </p:cNvSpPr>
          <p:nvPr/>
        </p:nvSpPr>
        <p:spPr bwMode="auto">
          <a:xfrm>
            <a:off x="2500313" y="5786438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М</a:t>
            </a:r>
          </a:p>
        </p:txBody>
      </p:sp>
      <p:sp>
        <p:nvSpPr>
          <p:cNvPr id="11283" name="TextBox 73"/>
          <p:cNvSpPr txBox="1">
            <a:spLocks noChangeArrowheads="1"/>
          </p:cNvSpPr>
          <p:nvPr/>
        </p:nvSpPr>
        <p:spPr bwMode="auto">
          <a:xfrm>
            <a:off x="5286375" y="4500563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Т</a:t>
            </a:r>
          </a:p>
        </p:txBody>
      </p:sp>
      <p:sp>
        <p:nvSpPr>
          <p:cNvPr id="11284" name="TextBox 74"/>
          <p:cNvSpPr txBox="1">
            <a:spLocks noChangeArrowheads="1"/>
          </p:cNvSpPr>
          <p:nvPr/>
        </p:nvSpPr>
        <p:spPr bwMode="auto">
          <a:xfrm>
            <a:off x="7143750" y="5572125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Р</a:t>
            </a:r>
          </a:p>
        </p:txBody>
      </p:sp>
      <p:sp>
        <p:nvSpPr>
          <p:cNvPr id="76" name="Овал 75"/>
          <p:cNvSpPr>
            <a:spLocks noChangeArrowheads="1"/>
          </p:cNvSpPr>
          <p:nvPr/>
        </p:nvSpPr>
        <p:spPr bwMode="auto">
          <a:xfrm>
            <a:off x="5308600" y="690563"/>
            <a:ext cx="142875" cy="142875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</p:bldLst>
  </p:timing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доска и паучек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астель 8">
    <a:dk1>
      <a:srgbClr val="FF3300"/>
    </a:dk1>
    <a:lt1>
      <a:srgbClr val="FFFFFF"/>
    </a:lt1>
    <a:dk2>
      <a:srgbClr val="800000"/>
    </a:dk2>
    <a:lt2>
      <a:srgbClr val="FFFFCC"/>
    </a:lt2>
    <a:accent1>
      <a:srgbClr val="FF7C80"/>
    </a:accent1>
    <a:accent2>
      <a:srgbClr val="990000"/>
    </a:accent2>
    <a:accent3>
      <a:srgbClr val="C0AAAA"/>
    </a:accent3>
    <a:accent4>
      <a:srgbClr val="DADADA"/>
    </a:accent4>
    <a:accent5>
      <a:srgbClr val="FFBFC0"/>
    </a:accent5>
    <a:accent6>
      <a:srgbClr val="8A0000"/>
    </a:accent6>
    <a:hlink>
      <a:srgbClr val="FF66CC"/>
    </a:hlink>
    <a:folHlink>
      <a:srgbClr val="FF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1220</TotalTime>
  <Words>697</Words>
  <Application>Microsoft Office PowerPoint</Application>
  <PresentationFormat>Экран (4:3)</PresentationFormat>
  <Paragraphs>206</Paragraphs>
  <Slides>15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Пастель</vt:lpstr>
      <vt:lpstr>доска и паучек</vt:lpstr>
      <vt:lpstr>Медианы, биссектрисы и высоты треугольника </vt:lpstr>
      <vt:lpstr>Устно</vt:lpstr>
      <vt:lpstr>Устно</vt:lpstr>
      <vt:lpstr>Перпендикуляр к прямой</vt:lpstr>
      <vt:lpstr>Медиана треугольника</vt:lpstr>
      <vt:lpstr>Биссектриса треугольника</vt:lpstr>
      <vt:lpstr>Высоты треугольника</vt:lpstr>
      <vt:lpstr>Проведите высоты в прямоугольном треугольнике</vt:lpstr>
      <vt:lpstr>Проведите высоты в тупоугольном треугольнике</vt:lpstr>
      <vt:lpstr>Слайд 10</vt:lpstr>
      <vt:lpstr>Найдите неизвестное</vt:lpstr>
      <vt:lpstr>Слайд 12</vt:lpstr>
      <vt:lpstr>Слайд 13</vt:lpstr>
      <vt:lpstr>Вопросы для повторения</vt:lpstr>
      <vt:lpstr>Слайд 15</vt:lpstr>
    </vt:vector>
  </TitlesOfParts>
  <Company>NGASU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Медианы, биссектрисы и высоты треугольника</dc:title>
  <dc:creator>Work</dc:creator>
  <cp:lastModifiedBy>Марина</cp:lastModifiedBy>
  <cp:revision>129</cp:revision>
  <dcterms:created xsi:type="dcterms:W3CDTF">2007-11-15T20:01:05Z</dcterms:created>
  <dcterms:modified xsi:type="dcterms:W3CDTF">2009-11-30T10:15:04Z</dcterms:modified>
</cp:coreProperties>
</file>