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93" r:id="rId2"/>
    <p:sldId id="272" r:id="rId3"/>
    <p:sldId id="273" r:id="rId4"/>
    <p:sldId id="290" r:id="rId5"/>
    <p:sldId id="274" r:id="rId6"/>
    <p:sldId id="285" r:id="rId7"/>
    <p:sldId id="287" r:id="rId8"/>
    <p:sldId id="279" r:id="rId9"/>
    <p:sldId id="278" r:id="rId10"/>
    <p:sldId id="283" r:id="rId11"/>
    <p:sldId id="281" r:id="rId12"/>
    <p:sldId id="288" r:id="rId13"/>
    <p:sldId id="284" r:id="rId14"/>
    <p:sldId id="276" r:id="rId15"/>
    <p:sldId id="292" r:id="rId16"/>
    <p:sldId id="291" r:id="rId17"/>
    <p:sldId id="27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b="1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EF"/>
    <a:srgbClr val="CC66FF"/>
    <a:srgbClr val="FF00FF"/>
    <a:srgbClr val="CC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3110" autoAdjust="0"/>
    <p:restoredTop sz="90929"/>
  </p:normalViewPr>
  <p:slideViewPr>
    <p:cSldViewPr>
      <p:cViewPr>
        <p:scale>
          <a:sx n="100" d="100"/>
          <a:sy n="100" d="100"/>
        </p:scale>
        <p:origin x="-122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A540E-45E0-4C7A-B992-16495C72AAEE}" type="datetimeFigureOut">
              <a:rPr lang="ru-RU" smtClean="0"/>
              <a:t>06.04.2009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A7634-A2B4-4489-849E-5D28771E4E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876D65-371C-4D26-AF4C-29418AF14273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0" y="0"/>
            <a:ext cx="9144000" cy="6918325"/>
            <a:chOff x="0" y="0"/>
            <a:chExt cx="5760" cy="4358"/>
          </a:xfrm>
        </p:grpSpPr>
        <p:sp>
          <p:nvSpPr>
            <p:cNvPr id="3074" name="Rectangle 2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5" name="Freeform 3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720"/>
                </a:cxn>
                <a:cxn ang="0">
                  <a:pos x="3600" y="624"/>
                </a:cxn>
                <a:cxn ang="0">
                  <a:pos x="0" y="1000"/>
                </a:cxn>
                <a:cxn ang="0">
                  <a:pos x="0" y="0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" name="Freeform 4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/>
              <a:ahLst/>
              <a:cxnLst>
                <a:cxn ang="0">
                  <a:pos x="0" y="582"/>
                </a:cxn>
                <a:cxn ang="0">
                  <a:pos x="2640" y="267"/>
                </a:cxn>
                <a:cxn ang="0">
                  <a:pos x="3373" y="160"/>
                </a:cxn>
                <a:cxn ang="0">
                  <a:pos x="5760" y="358"/>
                </a:cxn>
                <a:cxn ang="0">
                  <a:pos x="5760" y="3587"/>
                </a:cxn>
                <a:cxn ang="0">
                  <a:pos x="0" y="3587"/>
                </a:cxn>
                <a:cxn ang="0">
                  <a:pos x="0" y="582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" name="Freeform 5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0" y="403"/>
                </a:cxn>
                <a:cxn ang="0">
                  <a:pos x="1773" y="443"/>
                </a:cxn>
                <a:cxn ang="0">
                  <a:pos x="4573" y="176"/>
                </a:cxn>
                <a:cxn ang="0">
                  <a:pos x="5760" y="536"/>
                </a:cxn>
                <a:cxn ang="0">
                  <a:pos x="5760" y="163"/>
                </a:cxn>
                <a:cxn ang="0">
                  <a:pos x="4560" y="29"/>
                </a:cxn>
                <a:cxn ang="0">
                  <a:pos x="1987" y="336"/>
                </a:cxn>
                <a:cxn ang="0">
                  <a:pos x="0" y="163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hidden">
            <a:xfrm>
              <a:off x="0" y="1515"/>
              <a:ext cx="5760" cy="674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0" y="406"/>
                </a:cxn>
                <a:cxn ang="0">
                  <a:pos x="1280" y="645"/>
                </a:cxn>
                <a:cxn ang="0">
                  <a:pos x="1627" y="580"/>
                </a:cxn>
                <a:cxn ang="0">
                  <a:pos x="4493" y="113"/>
                </a:cxn>
                <a:cxn ang="0">
                  <a:pos x="5760" y="606"/>
                </a:cxn>
                <a:cxn ang="0">
                  <a:pos x="5760" y="233"/>
                </a:cxn>
                <a:cxn ang="0">
                  <a:pos x="4040" y="33"/>
                </a:cxn>
                <a:cxn ang="0">
                  <a:pos x="1093" y="433"/>
                </a:cxn>
                <a:cxn ang="0">
                  <a:pos x="0" y="246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white">
            <a:xfrm>
              <a:off x="1560" y="959"/>
              <a:ext cx="4200" cy="3361"/>
            </a:xfrm>
            <a:custGeom>
              <a:avLst/>
              <a:gdLst/>
              <a:ahLst/>
              <a:cxnLst>
                <a:cxn ang="0">
                  <a:pos x="0" y="3361"/>
                </a:cxn>
                <a:cxn ang="0">
                  <a:pos x="1054" y="295"/>
                </a:cxn>
                <a:cxn ang="0">
                  <a:pos x="4200" y="1588"/>
                </a:cxn>
                <a:cxn ang="0">
                  <a:pos x="4200" y="2028"/>
                </a:cxn>
                <a:cxn ang="0">
                  <a:pos x="1200" y="442"/>
                </a:cxn>
                <a:cxn ang="0">
                  <a:pos x="347" y="3361"/>
                </a:cxn>
                <a:cxn ang="0">
                  <a:pos x="0" y="3361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/>
              <a:ahLst/>
              <a:cxnLst>
                <a:cxn ang="0">
                  <a:pos x="0" y="804"/>
                </a:cxn>
                <a:cxn ang="0">
                  <a:pos x="0" y="991"/>
                </a:cxn>
                <a:cxn ang="0">
                  <a:pos x="1547" y="1818"/>
                </a:cxn>
                <a:cxn ang="0">
                  <a:pos x="3253" y="351"/>
                </a:cxn>
                <a:cxn ang="0">
                  <a:pos x="5760" y="1537"/>
                </a:cxn>
                <a:cxn ang="0">
                  <a:pos x="5760" y="1151"/>
                </a:cxn>
                <a:cxn ang="0">
                  <a:pos x="3240" y="84"/>
                </a:cxn>
                <a:cxn ang="0">
                  <a:pos x="1573" y="1671"/>
                </a:cxn>
                <a:cxn ang="0">
                  <a:pos x="0" y="804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white">
            <a:xfrm>
              <a:off x="0" y="2238"/>
              <a:ext cx="3929" cy="2120"/>
            </a:xfrm>
            <a:custGeom>
              <a:avLst/>
              <a:gdLst/>
              <a:ahLst/>
              <a:cxnLst>
                <a:cxn ang="0">
                  <a:pos x="0" y="415"/>
                </a:cxn>
                <a:cxn ang="0">
                  <a:pos x="0" y="508"/>
                </a:cxn>
                <a:cxn ang="0">
                  <a:pos x="1933" y="229"/>
                </a:cxn>
                <a:cxn ang="0">
                  <a:pos x="3920" y="1055"/>
                </a:cxn>
                <a:cxn ang="0">
                  <a:pos x="3587" y="2082"/>
                </a:cxn>
                <a:cxn ang="0">
                  <a:pos x="3947" y="829"/>
                </a:cxn>
                <a:cxn ang="0">
                  <a:pos x="2253" y="69"/>
                </a:cxn>
                <a:cxn ang="0">
                  <a:pos x="0" y="4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2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endParaRPr lang="ru-RU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spcBef>
                <a:spcPct val="0"/>
              </a:spcBef>
              <a:defRPr/>
            </a:lvl1pPr>
          </a:lstStyle>
          <a:p>
            <a:fld id="{AE87D112-0D56-46F7-901D-8A63E3A2B0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2B0E4-32D1-45A2-89CC-DBE31073B3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E17AA-8FA1-47A8-8FCF-B3B7692AED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29FD5-B721-497E-9F0F-F2B9A90C2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75FC4-5E46-47D8-972E-FFBE026D4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48838-A828-47D7-953B-D6A8A3ECB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AF208-E6D0-443C-B5DF-D29B7445D3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82EC1-1339-4FBD-BC9F-14E0D52902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25C27-A654-4C30-BF16-4B4ADE42D8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2448A-0F62-4867-A143-7CFAD1B163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91816-FA4D-4925-BF5B-9B5878342A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ADEE0-7EBC-4238-9034-6F61DD0453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B2243-7200-4C4F-A3DC-A1D577D801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3B279-5AD0-45D7-B485-BAAA6C4A52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4" name="Group 16"/>
          <p:cNvGrpSpPr>
            <a:grpSpLocks/>
          </p:cNvGrpSpPr>
          <p:nvPr/>
        </p:nvGrpSpPr>
        <p:grpSpPr bwMode="auto">
          <a:xfrm>
            <a:off x="0" y="0"/>
            <a:ext cx="9144000" cy="6918325"/>
            <a:chOff x="0" y="0"/>
            <a:chExt cx="5760" cy="4358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invGray">
            <a:xfrm>
              <a:off x="5533" y="280"/>
              <a:ext cx="227" cy="198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1" name="Freeform 3"/>
            <p:cNvSpPr>
              <a:spLocks/>
            </p:cNvSpPr>
            <p:nvPr/>
          </p:nvSpPr>
          <p:spPr bwMode="invGray">
            <a:xfrm>
              <a:off x="0" y="0"/>
              <a:ext cx="5760" cy="13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720"/>
                </a:cxn>
                <a:cxn ang="0">
                  <a:pos x="3600" y="624"/>
                </a:cxn>
                <a:cxn ang="0">
                  <a:pos x="0" y="1000"/>
                </a:cxn>
                <a:cxn ang="0">
                  <a:pos x="0" y="0"/>
                </a:cxn>
              </a:cxnLst>
              <a:rect l="0" t="0" r="r" b="b"/>
              <a:pathLst>
                <a:path w="5760" h="1104">
                  <a:moveTo>
                    <a:pt x="0" y="0"/>
                  </a:moveTo>
                  <a:lnTo>
                    <a:pt x="5760" y="0"/>
                  </a:lnTo>
                  <a:lnTo>
                    <a:pt x="5760" y="720"/>
                  </a:lnTo>
                  <a:cubicBezTo>
                    <a:pt x="5400" y="824"/>
                    <a:pt x="4560" y="577"/>
                    <a:pt x="3600" y="624"/>
                  </a:cubicBezTo>
                  <a:cubicBezTo>
                    <a:pt x="2640" y="671"/>
                    <a:pt x="600" y="1104"/>
                    <a:pt x="0" y="100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invGray">
            <a:xfrm>
              <a:off x="0" y="733"/>
              <a:ext cx="5760" cy="3587"/>
            </a:xfrm>
            <a:custGeom>
              <a:avLst/>
              <a:gdLst/>
              <a:ahLst/>
              <a:cxnLst>
                <a:cxn ang="0">
                  <a:pos x="0" y="582"/>
                </a:cxn>
                <a:cxn ang="0">
                  <a:pos x="2640" y="267"/>
                </a:cxn>
                <a:cxn ang="0">
                  <a:pos x="3373" y="160"/>
                </a:cxn>
                <a:cxn ang="0">
                  <a:pos x="5760" y="358"/>
                </a:cxn>
                <a:cxn ang="0">
                  <a:pos x="5760" y="3587"/>
                </a:cxn>
                <a:cxn ang="0">
                  <a:pos x="0" y="3587"/>
                </a:cxn>
                <a:cxn ang="0">
                  <a:pos x="0" y="582"/>
                </a:cxn>
              </a:cxnLst>
              <a:rect l="0" t="0" r="r" b="b"/>
              <a:pathLst>
                <a:path w="5760" h="3587">
                  <a:moveTo>
                    <a:pt x="0" y="582"/>
                  </a:moveTo>
                  <a:cubicBezTo>
                    <a:pt x="1027" y="680"/>
                    <a:pt x="1960" y="387"/>
                    <a:pt x="2640" y="267"/>
                  </a:cubicBezTo>
                  <a:cubicBezTo>
                    <a:pt x="2640" y="267"/>
                    <a:pt x="3268" y="180"/>
                    <a:pt x="3373" y="160"/>
                  </a:cubicBezTo>
                  <a:cubicBezTo>
                    <a:pt x="4120" y="0"/>
                    <a:pt x="5280" y="358"/>
                    <a:pt x="5760" y="358"/>
                  </a:cubicBezTo>
                  <a:lnTo>
                    <a:pt x="5760" y="3587"/>
                  </a:lnTo>
                  <a:lnTo>
                    <a:pt x="0" y="3587"/>
                  </a:lnTo>
                  <a:cubicBezTo>
                    <a:pt x="0" y="3587"/>
                    <a:pt x="0" y="582"/>
                    <a:pt x="0" y="58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invGray">
            <a:xfrm>
              <a:off x="0" y="184"/>
              <a:ext cx="5760" cy="538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0" y="403"/>
                </a:cxn>
                <a:cxn ang="0">
                  <a:pos x="1773" y="443"/>
                </a:cxn>
                <a:cxn ang="0">
                  <a:pos x="4573" y="176"/>
                </a:cxn>
                <a:cxn ang="0">
                  <a:pos x="5760" y="536"/>
                </a:cxn>
                <a:cxn ang="0">
                  <a:pos x="5760" y="163"/>
                </a:cxn>
                <a:cxn ang="0">
                  <a:pos x="4560" y="29"/>
                </a:cxn>
                <a:cxn ang="0">
                  <a:pos x="1987" y="336"/>
                </a:cxn>
                <a:cxn ang="0">
                  <a:pos x="0" y="163"/>
                </a:cxn>
              </a:cxnLst>
              <a:rect l="0" t="0" r="r" b="b"/>
              <a:pathLst>
                <a:path w="5760" h="538">
                  <a:moveTo>
                    <a:pt x="0" y="163"/>
                  </a:moveTo>
                  <a:lnTo>
                    <a:pt x="0" y="403"/>
                  </a:lnTo>
                  <a:cubicBezTo>
                    <a:pt x="295" y="450"/>
                    <a:pt x="1011" y="481"/>
                    <a:pt x="1773" y="443"/>
                  </a:cubicBezTo>
                  <a:cubicBezTo>
                    <a:pt x="2535" y="405"/>
                    <a:pt x="3909" y="161"/>
                    <a:pt x="4573" y="176"/>
                  </a:cubicBezTo>
                  <a:cubicBezTo>
                    <a:pt x="5237" y="191"/>
                    <a:pt x="5562" y="538"/>
                    <a:pt x="5760" y="536"/>
                  </a:cubicBezTo>
                  <a:lnTo>
                    <a:pt x="5760" y="163"/>
                  </a:lnTo>
                  <a:cubicBezTo>
                    <a:pt x="5560" y="79"/>
                    <a:pt x="5189" y="0"/>
                    <a:pt x="4560" y="29"/>
                  </a:cubicBezTo>
                  <a:cubicBezTo>
                    <a:pt x="3931" y="58"/>
                    <a:pt x="2747" y="314"/>
                    <a:pt x="1987" y="336"/>
                  </a:cubicBezTo>
                  <a:cubicBezTo>
                    <a:pt x="1227" y="358"/>
                    <a:pt x="414" y="199"/>
                    <a:pt x="0" y="1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invGray">
            <a:xfrm>
              <a:off x="0" y="1515"/>
              <a:ext cx="5760" cy="674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0" y="406"/>
                </a:cxn>
                <a:cxn ang="0">
                  <a:pos x="1280" y="645"/>
                </a:cxn>
                <a:cxn ang="0">
                  <a:pos x="1627" y="580"/>
                </a:cxn>
                <a:cxn ang="0">
                  <a:pos x="4493" y="113"/>
                </a:cxn>
                <a:cxn ang="0">
                  <a:pos x="5760" y="606"/>
                </a:cxn>
                <a:cxn ang="0">
                  <a:pos x="5760" y="233"/>
                </a:cxn>
                <a:cxn ang="0">
                  <a:pos x="4040" y="33"/>
                </a:cxn>
                <a:cxn ang="0">
                  <a:pos x="1093" y="433"/>
                </a:cxn>
                <a:cxn ang="0">
                  <a:pos x="0" y="246"/>
                </a:cxn>
              </a:cxnLst>
              <a:rect l="0" t="0" r="r" b="b"/>
              <a:pathLst>
                <a:path w="5760" h="674">
                  <a:moveTo>
                    <a:pt x="0" y="246"/>
                  </a:moveTo>
                  <a:lnTo>
                    <a:pt x="0" y="406"/>
                  </a:lnTo>
                  <a:cubicBezTo>
                    <a:pt x="213" y="463"/>
                    <a:pt x="1009" y="616"/>
                    <a:pt x="1280" y="645"/>
                  </a:cubicBezTo>
                  <a:cubicBezTo>
                    <a:pt x="1551" y="674"/>
                    <a:pt x="1092" y="669"/>
                    <a:pt x="1627" y="580"/>
                  </a:cubicBezTo>
                  <a:cubicBezTo>
                    <a:pt x="2162" y="491"/>
                    <a:pt x="3804" y="109"/>
                    <a:pt x="4493" y="113"/>
                  </a:cubicBezTo>
                  <a:cubicBezTo>
                    <a:pt x="5182" y="117"/>
                    <a:pt x="5549" y="586"/>
                    <a:pt x="5760" y="606"/>
                  </a:cubicBezTo>
                  <a:lnTo>
                    <a:pt x="5760" y="233"/>
                  </a:lnTo>
                  <a:cubicBezTo>
                    <a:pt x="5471" y="158"/>
                    <a:pt x="4818" y="0"/>
                    <a:pt x="4040" y="33"/>
                  </a:cubicBezTo>
                  <a:cubicBezTo>
                    <a:pt x="3262" y="66"/>
                    <a:pt x="1766" y="398"/>
                    <a:pt x="1093" y="433"/>
                  </a:cubicBezTo>
                  <a:cubicBezTo>
                    <a:pt x="420" y="468"/>
                    <a:pt x="228" y="285"/>
                    <a:pt x="0" y="24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invGray">
            <a:xfrm>
              <a:off x="1560" y="959"/>
              <a:ext cx="4200" cy="3361"/>
            </a:xfrm>
            <a:custGeom>
              <a:avLst/>
              <a:gdLst/>
              <a:ahLst/>
              <a:cxnLst>
                <a:cxn ang="0">
                  <a:pos x="0" y="3361"/>
                </a:cxn>
                <a:cxn ang="0">
                  <a:pos x="1054" y="295"/>
                </a:cxn>
                <a:cxn ang="0">
                  <a:pos x="4200" y="1588"/>
                </a:cxn>
                <a:cxn ang="0">
                  <a:pos x="4200" y="2028"/>
                </a:cxn>
                <a:cxn ang="0">
                  <a:pos x="1200" y="442"/>
                </a:cxn>
                <a:cxn ang="0">
                  <a:pos x="347" y="3361"/>
                </a:cxn>
                <a:cxn ang="0">
                  <a:pos x="0" y="3361"/>
                </a:cxn>
              </a:cxnLst>
              <a:rect l="0" t="0" r="r" b="b"/>
              <a:pathLst>
                <a:path w="4200" h="3361">
                  <a:moveTo>
                    <a:pt x="0" y="3361"/>
                  </a:moveTo>
                  <a:cubicBezTo>
                    <a:pt x="118" y="2850"/>
                    <a:pt x="354" y="590"/>
                    <a:pt x="1054" y="295"/>
                  </a:cubicBezTo>
                  <a:cubicBezTo>
                    <a:pt x="1754" y="0"/>
                    <a:pt x="3676" y="1299"/>
                    <a:pt x="4200" y="1588"/>
                  </a:cubicBezTo>
                  <a:lnTo>
                    <a:pt x="4200" y="2028"/>
                  </a:lnTo>
                  <a:cubicBezTo>
                    <a:pt x="3700" y="1837"/>
                    <a:pt x="1842" y="220"/>
                    <a:pt x="1200" y="442"/>
                  </a:cubicBezTo>
                  <a:cubicBezTo>
                    <a:pt x="558" y="664"/>
                    <a:pt x="547" y="2875"/>
                    <a:pt x="347" y="3361"/>
                  </a:cubicBezTo>
                  <a:lnTo>
                    <a:pt x="0" y="336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invGray">
            <a:xfrm>
              <a:off x="0" y="2169"/>
              <a:ext cx="5760" cy="1925"/>
            </a:xfrm>
            <a:custGeom>
              <a:avLst/>
              <a:gdLst/>
              <a:ahLst/>
              <a:cxnLst>
                <a:cxn ang="0">
                  <a:pos x="0" y="804"/>
                </a:cxn>
                <a:cxn ang="0">
                  <a:pos x="0" y="991"/>
                </a:cxn>
                <a:cxn ang="0">
                  <a:pos x="1547" y="1818"/>
                </a:cxn>
                <a:cxn ang="0">
                  <a:pos x="3253" y="351"/>
                </a:cxn>
                <a:cxn ang="0">
                  <a:pos x="5760" y="1537"/>
                </a:cxn>
                <a:cxn ang="0">
                  <a:pos x="5760" y="1151"/>
                </a:cxn>
                <a:cxn ang="0">
                  <a:pos x="3240" y="84"/>
                </a:cxn>
                <a:cxn ang="0">
                  <a:pos x="1573" y="1671"/>
                </a:cxn>
                <a:cxn ang="0">
                  <a:pos x="0" y="804"/>
                </a:cxn>
              </a:cxnLst>
              <a:rect l="0" t="0" r="r" b="b"/>
              <a:pathLst>
                <a:path w="5760" h="1925">
                  <a:moveTo>
                    <a:pt x="0" y="804"/>
                  </a:moveTo>
                  <a:lnTo>
                    <a:pt x="0" y="991"/>
                  </a:lnTo>
                  <a:cubicBezTo>
                    <a:pt x="258" y="1160"/>
                    <a:pt x="1005" y="1925"/>
                    <a:pt x="1547" y="1818"/>
                  </a:cubicBezTo>
                  <a:cubicBezTo>
                    <a:pt x="2089" y="1711"/>
                    <a:pt x="2551" y="398"/>
                    <a:pt x="3253" y="351"/>
                  </a:cubicBezTo>
                  <a:cubicBezTo>
                    <a:pt x="3955" y="304"/>
                    <a:pt x="5342" y="1404"/>
                    <a:pt x="5760" y="1537"/>
                  </a:cubicBezTo>
                  <a:lnTo>
                    <a:pt x="5760" y="1151"/>
                  </a:lnTo>
                  <a:cubicBezTo>
                    <a:pt x="5405" y="1124"/>
                    <a:pt x="3982" y="0"/>
                    <a:pt x="3240" y="84"/>
                  </a:cubicBezTo>
                  <a:cubicBezTo>
                    <a:pt x="2542" y="171"/>
                    <a:pt x="2113" y="1551"/>
                    <a:pt x="1573" y="1671"/>
                  </a:cubicBezTo>
                  <a:cubicBezTo>
                    <a:pt x="1033" y="1791"/>
                    <a:pt x="262" y="826"/>
                    <a:pt x="0" y="80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invGray">
            <a:xfrm>
              <a:off x="0" y="2238"/>
              <a:ext cx="3929" cy="2120"/>
            </a:xfrm>
            <a:custGeom>
              <a:avLst/>
              <a:gdLst/>
              <a:ahLst/>
              <a:cxnLst>
                <a:cxn ang="0">
                  <a:pos x="0" y="415"/>
                </a:cxn>
                <a:cxn ang="0">
                  <a:pos x="0" y="508"/>
                </a:cxn>
                <a:cxn ang="0">
                  <a:pos x="1933" y="229"/>
                </a:cxn>
                <a:cxn ang="0">
                  <a:pos x="3920" y="1055"/>
                </a:cxn>
                <a:cxn ang="0">
                  <a:pos x="3587" y="2082"/>
                </a:cxn>
                <a:cxn ang="0">
                  <a:pos x="3947" y="829"/>
                </a:cxn>
                <a:cxn ang="0">
                  <a:pos x="2253" y="69"/>
                </a:cxn>
                <a:cxn ang="0">
                  <a:pos x="0" y="415"/>
                </a:cxn>
              </a:cxnLst>
              <a:rect l="0" t="0" r="r" b="b"/>
              <a:pathLst>
                <a:path w="4196" h="2120">
                  <a:moveTo>
                    <a:pt x="0" y="415"/>
                  </a:moveTo>
                  <a:lnTo>
                    <a:pt x="0" y="508"/>
                  </a:lnTo>
                  <a:cubicBezTo>
                    <a:pt x="160" y="577"/>
                    <a:pt x="1280" y="138"/>
                    <a:pt x="1933" y="229"/>
                  </a:cubicBezTo>
                  <a:cubicBezTo>
                    <a:pt x="2586" y="320"/>
                    <a:pt x="3644" y="746"/>
                    <a:pt x="3920" y="1055"/>
                  </a:cubicBezTo>
                  <a:cubicBezTo>
                    <a:pt x="4196" y="1364"/>
                    <a:pt x="3583" y="2120"/>
                    <a:pt x="3587" y="2082"/>
                  </a:cubicBezTo>
                  <a:lnTo>
                    <a:pt x="3947" y="829"/>
                  </a:lnTo>
                  <a:cubicBezTo>
                    <a:pt x="3725" y="494"/>
                    <a:pt x="2911" y="138"/>
                    <a:pt x="2253" y="69"/>
                  </a:cubicBezTo>
                  <a:cubicBezTo>
                    <a:pt x="1595" y="0"/>
                    <a:pt x="469" y="343"/>
                    <a:pt x="0" y="4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 cap="flat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 i="0"/>
            </a:lvl1pPr>
          </a:lstStyle>
          <a:p>
            <a:endParaRPr lang="ru-RU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b="0" i="0"/>
            </a:lvl1pPr>
          </a:lstStyle>
          <a:p>
            <a:endParaRPr lang="ru-RU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 i="0"/>
            </a:lvl1pPr>
          </a:lstStyle>
          <a:p>
            <a:fld id="{33EEA1EA-DCCE-459D-8A27-016C809DA07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5" r:id="rId14"/>
  </p:sldLayoutIdLst>
  <p:transition spd="slow">
    <p:strips dir="l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Vitesnenie%20metallov%20iz%20solei.%20Himiy.%20--lovi.tv.wmv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080154.mpg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080154.mpg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Gorenie%20parafina-lovi.tv.wmv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dimok%20(med_%20+%20hlor)%20--lovi.tv.wmv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КОЛ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928802"/>
            <a:ext cx="5046454" cy="3786190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50800" dir="5400000" algn="ctr" rotWithShape="0">
              <a:srgbClr val="6DA372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052" name="Picture 4" descr="C:\Documents and Settings\Елена\Мои документы\Мои рисунки\ууу\Колесникова Е.Е.IMG_0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143" y="214314"/>
            <a:ext cx="2362221" cy="33575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1438" y="3709988"/>
            <a:ext cx="35004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КОЛЕСНИКОВА </a:t>
            </a:r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 ЕЛЕНА  ЕВГЕНЬЕВНА</a:t>
            </a:r>
            <a:endParaRPr lang="ru-RU" sz="1800" b="1" dirty="0"/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учитель химии и биологии высшей квалификационной категории</a:t>
            </a:r>
            <a:endParaRPr lang="ru-RU" sz="1800" b="1" dirty="0"/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  МОУ </a:t>
            </a:r>
            <a:r>
              <a:rPr lang="ru-RU" sz="1800" b="1" dirty="0" err="1">
                <a:cs typeface="Times New Roman" pitchFamily="18" charset="0"/>
              </a:rPr>
              <a:t>Щаповской</a:t>
            </a:r>
            <a:r>
              <a:rPr lang="ru-RU" sz="1800" b="1" dirty="0">
                <a:cs typeface="Times New Roman" pitchFamily="18" charset="0"/>
              </a:rPr>
              <a:t> СОШ</a:t>
            </a:r>
            <a:endParaRPr lang="ru-RU" sz="1800" b="1" dirty="0"/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Подольского района </a:t>
            </a:r>
            <a:endParaRPr lang="ru-RU" sz="1800" b="1" dirty="0"/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Московской области,</a:t>
            </a:r>
            <a:endParaRPr lang="ru-RU" sz="1800" b="1" dirty="0"/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руководитель </a:t>
            </a:r>
          </a:p>
          <a:p>
            <a:pPr algn="ctr" eaLnBrk="0" hangingPunct="0"/>
            <a:r>
              <a:rPr lang="ru-RU" sz="1800" b="1" dirty="0">
                <a:cs typeface="Times New Roman" pitchFamily="18" charset="0"/>
              </a:rPr>
              <a:t>РМО учителей химии</a:t>
            </a:r>
            <a:endParaRPr lang="ru-RU" sz="1800" b="1" dirty="0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5500711" y="6143644"/>
            <a:ext cx="2428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2009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Текст 7"/>
          <p:cNvSpPr>
            <a:spLocks noGrp="1"/>
          </p:cNvSpPr>
          <p:nvPr>
            <p:ph type="body" sz="half" idx="1"/>
          </p:nvPr>
        </p:nvSpPr>
        <p:spPr>
          <a:xfrm>
            <a:off x="0" y="500042"/>
            <a:ext cx="5429251" cy="5595958"/>
          </a:xfrm>
        </p:spPr>
        <p:txBody>
          <a:bodyPr/>
          <a:lstStyle/>
          <a:p>
            <a:pPr eaLnBrk="1" hangingPunct="1">
              <a:buNone/>
            </a:pPr>
            <a:r>
              <a:rPr lang="en-US" sz="2400" b="1" dirty="0" smtClean="0"/>
              <a:t>     </a:t>
            </a:r>
            <a:r>
              <a:rPr lang="ru-RU" sz="2400" b="1" dirty="0" smtClean="0">
                <a:latin typeface="Arial Narrow" pitchFamily="34" charset="0"/>
              </a:rPr>
              <a:t>Реакция, протекающая между простыми и сложными веществами, при которой 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атомы простого вещества замещают атомы одного из элементов в сложном 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веществе,  называется</a:t>
            </a:r>
            <a:endParaRPr lang="en-US" sz="2400" b="1" dirty="0" smtClean="0">
              <a:latin typeface="Arial Narrow" pitchFamily="34" charset="0"/>
            </a:endParaRPr>
          </a:p>
          <a:p>
            <a:pPr eaLnBrk="1" hangingPunct="1">
              <a:buNone/>
            </a:pPr>
            <a:r>
              <a:rPr lang="en-US" sz="2400" dirty="0" smtClean="0">
                <a:latin typeface="Arial Narrow" pitchFamily="34" charset="0"/>
              </a:rPr>
              <a:t>    </a:t>
            </a:r>
            <a:r>
              <a:rPr lang="ru-RU" sz="2400" dirty="0" smtClean="0">
                <a:latin typeface="Arial Narrow" pitchFamily="34" charset="0"/>
              </a:rPr>
              <a:t> </a:t>
            </a:r>
            <a:r>
              <a:rPr lang="ru-RU" b="1" u="sng" dirty="0" smtClean="0">
                <a:latin typeface="Arial Narrow" pitchFamily="34" charset="0"/>
              </a:rPr>
              <a:t>реакцией  замещения</a:t>
            </a:r>
            <a:endParaRPr lang="en-US" b="1" u="sng" dirty="0" smtClean="0">
              <a:latin typeface="Arial Narrow" pitchFamily="34" charset="0"/>
            </a:endParaRPr>
          </a:p>
          <a:p>
            <a:pPr eaLnBrk="1" hangingPunct="1">
              <a:buNone/>
            </a:pPr>
            <a:endParaRPr lang="ru-RU" b="1" u="sng" dirty="0" smtClean="0">
              <a:latin typeface="Arial Narrow" pitchFamily="34" charset="0"/>
            </a:endParaRPr>
          </a:p>
          <a:p>
            <a:pPr eaLnBrk="1" hangingPunct="1">
              <a:buNone/>
            </a:pPr>
            <a:r>
              <a:rPr lang="ru-RU" sz="2800" b="1" i="1" dirty="0" smtClean="0"/>
              <a:t>    </a:t>
            </a:r>
            <a:r>
              <a:rPr lang="ru-RU" sz="2800" b="1" i="1" dirty="0" err="1" smtClean="0"/>
              <a:t>Zn</a:t>
            </a:r>
            <a:r>
              <a:rPr lang="ru-RU" sz="2800" b="1" i="1" dirty="0" smtClean="0"/>
              <a:t> + </a:t>
            </a:r>
            <a:r>
              <a:rPr lang="en-US" sz="2800" b="1" i="1" dirty="0" smtClean="0"/>
              <a:t>CuCl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 = 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ZnCl</a:t>
            </a:r>
            <a:r>
              <a:rPr lang="ru-RU" sz="2800" b="1" i="1" baseline="-25000" dirty="0" smtClean="0"/>
              <a:t>2</a:t>
            </a:r>
            <a:r>
              <a:rPr lang="ru-RU" sz="2800" b="1" i="1" dirty="0" smtClean="0"/>
              <a:t> + </a:t>
            </a:r>
            <a:r>
              <a:rPr lang="en-US" sz="2800" b="1" i="1" dirty="0" smtClean="0"/>
              <a:t>Cu</a:t>
            </a:r>
          </a:p>
          <a:p>
            <a:pPr eaLnBrk="1" hangingPunct="1">
              <a:buNone/>
            </a:pPr>
            <a:r>
              <a:rPr lang="ru-RU" sz="2800" b="1" i="1" dirty="0" smtClean="0"/>
              <a:t>  </a:t>
            </a:r>
            <a:r>
              <a:rPr lang="ru-RU" sz="2800" b="1" i="1" dirty="0" err="1" smtClean="0"/>
              <a:t>Fe</a:t>
            </a:r>
            <a:r>
              <a:rPr lang="ru-RU" sz="2800" b="1" i="1" dirty="0" smtClean="0"/>
              <a:t>  +</a:t>
            </a:r>
            <a:r>
              <a:rPr lang="en-US" sz="2800" b="1" i="1" dirty="0" smtClean="0"/>
              <a:t> CuCl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=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F</a:t>
            </a:r>
            <a:r>
              <a:rPr lang="ru-RU" sz="2800" b="1" i="1" dirty="0" err="1" smtClean="0"/>
              <a:t>e</a:t>
            </a:r>
            <a:r>
              <a:rPr lang="en-US" sz="2800" b="1" i="1" dirty="0" err="1" smtClean="0"/>
              <a:t>Cl</a:t>
            </a:r>
            <a:r>
              <a:rPr lang="ru-RU" sz="2800" b="1" i="1" baseline="-25000" dirty="0" smtClean="0"/>
              <a:t>2</a:t>
            </a:r>
            <a:r>
              <a:rPr lang="en-US" sz="2800" b="1" i="1" baseline="-25000" dirty="0" smtClean="0"/>
              <a:t> </a:t>
            </a:r>
            <a:r>
              <a:rPr lang="ru-RU" sz="2800" b="1" i="1" dirty="0" smtClean="0"/>
              <a:t>+</a:t>
            </a:r>
            <a:r>
              <a:rPr lang="en-US" sz="2800" b="1" i="1" dirty="0" smtClean="0"/>
              <a:t> Cu</a:t>
            </a:r>
            <a:r>
              <a:rPr lang="ru-RU" sz="2400" dirty="0" smtClean="0"/>
              <a:t>                  </a:t>
            </a:r>
          </a:p>
        </p:txBody>
      </p:sp>
      <p:pic>
        <p:nvPicPr>
          <p:cNvPr id="15363" name="Picture 10" descr="34-1">
            <a:hlinkClick r:id="rId2" action="ppaction://hlinkfile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3504" y="2143116"/>
            <a:ext cx="3792210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642938"/>
            <a:ext cx="4857750" cy="5453062"/>
          </a:xfrm>
        </p:spPr>
        <p:txBody>
          <a:bodyPr/>
          <a:lstStyle/>
          <a:p>
            <a:pPr eaLnBrk="1" hangingPunct="1">
              <a:buNone/>
            </a:pPr>
            <a:r>
              <a:rPr lang="en-US" sz="2800" b="1" dirty="0" smtClean="0">
                <a:latin typeface="Arial Narrow" pitchFamily="34" charset="0"/>
              </a:rPr>
              <a:t>     </a:t>
            </a:r>
            <a:r>
              <a:rPr lang="ru-RU" sz="2800" b="1" dirty="0" smtClean="0">
                <a:latin typeface="Arial Narrow" pitchFamily="34" charset="0"/>
              </a:rPr>
              <a:t>Реакция, протекающая между двумя сложными веществами, при которой атомы </a:t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>или группы атомов одного вещества замещают атомы или группы атомов другого </a:t>
            </a:r>
            <a:br>
              <a:rPr lang="ru-RU" sz="2800" b="1" dirty="0" smtClean="0">
                <a:latin typeface="Arial Narrow" pitchFamily="34" charset="0"/>
              </a:rPr>
            </a:br>
            <a:r>
              <a:rPr lang="ru-RU" sz="2800" b="1" dirty="0" smtClean="0">
                <a:latin typeface="Arial Narrow" pitchFamily="34" charset="0"/>
              </a:rPr>
              <a:t>вещества, называется</a:t>
            </a:r>
            <a:endParaRPr lang="en-US" sz="2800" b="1" dirty="0" smtClean="0">
              <a:latin typeface="Arial Narrow" pitchFamily="34" charset="0"/>
            </a:endParaRPr>
          </a:p>
          <a:p>
            <a:pPr eaLnBrk="1" hangingPunct="1">
              <a:buNone/>
            </a:pPr>
            <a:r>
              <a:rPr lang="ru-RU" sz="2800" b="1" dirty="0" smtClean="0">
                <a:latin typeface="Arial Narrow" pitchFamily="34" charset="0"/>
              </a:rPr>
              <a:t> </a:t>
            </a:r>
            <a:r>
              <a:rPr lang="en-US" sz="2800" b="1" dirty="0" smtClean="0">
                <a:latin typeface="Arial Narrow" pitchFamily="34" charset="0"/>
              </a:rPr>
              <a:t>    </a:t>
            </a:r>
            <a:r>
              <a:rPr lang="ru-RU" sz="3600" b="1" u="sng" dirty="0" smtClean="0">
                <a:latin typeface="Arial Narrow" pitchFamily="34" charset="0"/>
              </a:rPr>
              <a:t>реакцией обмена</a:t>
            </a:r>
            <a:r>
              <a:rPr lang="ru-RU" sz="2800" b="1" dirty="0" smtClean="0">
                <a:latin typeface="Arial Narrow" pitchFamily="34" charset="0"/>
              </a:rPr>
              <a:t>  </a:t>
            </a:r>
          </a:p>
          <a:p>
            <a:pPr eaLnBrk="1" hangingPunct="1"/>
            <a:endParaRPr lang="ru-RU" sz="2000" dirty="0" smtClean="0"/>
          </a:p>
          <a:p>
            <a:pPr eaLnBrk="1" hangingPunct="1">
              <a:buFont typeface="Wingdings 2" pitchFamily="18" charset="2"/>
              <a:buNone/>
            </a:pPr>
            <a:endParaRPr lang="ru-RU" sz="2000" dirty="0" smtClean="0"/>
          </a:p>
        </p:txBody>
      </p:sp>
      <p:pic>
        <p:nvPicPr>
          <p:cNvPr id="16387" name="Picture 8" descr="L01p2p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90" y="1428736"/>
            <a:ext cx="3987820" cy="2990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kleo.ru/img/items/taylorelizabethcleopatra4001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154702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820" name="Picture 4" descr="http://media2.picsearch.com/is?WtByICXBC6H9qO6Xu6xlIxk07LkfNsRtkXd_vZU0bm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5526">
            <a:off x="6438409" y="973276"/>
            <a:ext cx="257176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http://media2.picsearch.com/is?dBcFIbnhT5aUvaEM9a7dia3PVbA1kOQnnPzqwTIrVg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5500702"/>
            <a:ext cx="1714512" cy="1232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500063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CaCO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+ 2CH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COOH = (CH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COO)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Ca +H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 +CO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↑</a:t>
            </a:r>
            <a:endParaRPr lang="ru-RU" sz="3200" dirty="0"/>
          </a:p>
        </p:txBody>
      </p:sp>
      <p:pic>
        <p:nvPicPr>
          <p:cNvPr id="7" name="Picture 4" descr="http://media2.picsearch.com/is?WtByICXBC6H9qO6Xu6xlIxk07LkfNsRtkXd_vZU0bm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454248">
            <a:off x="4789698" y="638115"/>
            <a:ext cx="257176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media2.picsearch.com/is?WtByICXBC6H9qO6Xu6xlIxk07LkfNsRtkXd_vZU0bm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4887">
            <a:off x="3680952" y="1508465"/>
            <a:ext cx="257176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media2.picsearch.com/is?WtByICXBC6H9qO6Xu6xlIxk07LkfNsRtkXd_vZU0bm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9495">
            <a:off x="6251123" y="2640463"/>
            <a:ext cx="257176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http://media2.picsearch.com/is?WtByICXBC6H9qO6Xu6xlIxk07LkfNsRtkXd_vZU0bm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432565">
            <a:off x="4546064" y="2928904"/>
            <a:ext cx="257176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214422"/>
            <a:ext cx="4468460" cy="35893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41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836613"/>
            <a:ext cx="3695700" cy="52593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800" b="1" u="sng" dirty="0" smtClean="0">
                <a:latin typeface="Arial Narrow" pitchFamily="34" charset="0"/>
              </a:rPr>
              <a:t>Обратимые реакции </a:t>
            </a:r>
            <a:r>
              <a:rPr lang="ru-RU" sz="2400" dirty="0" smtClean="0">
                <a:latin typeface="Arial Narrow" pitchFamily="34" charset="0"/>
              </a:rPr>
              <a:t>-</a:t>
            </a:r>
            <a:r>
              <a:rPr lang="ru-RU" sz="2800" dirty="0" smtClean="0">
                <a:latin typeface="Arial Narrow" pitchFamily="34" charset="0"/>
              </a:rPr>
              <a:t>химические реакции, протекающие одновременно в двух противоположных направлениях (прямом и обратном)</a:t>
            </a:r>
          </a:p>
          <a:p>
            <a:pPr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800" b="1" i="1" dirty="0" smtClean="0"/>
              <a:t>3H</a:t>
            </a:r>
            <a:r>
              <a:rPr lang="ru-RU" sz="2800" b="1" i="1" baseline="-25000" dirty="0" smtClean="0"/>
              <a:t>2</a:t>
            </a:r>
            <a:r>
              <a:rPr lang="ru-RU" sz="2800" b="1" i="1" dirty="0" smtClean="0"/>
              <a:t> + N</a:t>
            </a:r>
            <a:r>
              <a:rPr lang="ru-RU" sz="2800" b="1" i="1" baseline="-25000" dirty="0" smtClean="0"/>
              <a:t>2</a:t>
            </a:r>
            <a:r>
              <a:rPr lang="ru-RU" sz="2800" b="1" i="1" dirty="0" smtClean="0"/>
              <a:t> ⇆ 2NH</a:t>
            </a:r>
            <a:r>
              <a:rPr lang="ru-RU" sz="2800" b="1" i="1" baseline="-25000" dirty="0" smtClean="0"/>
              <a:t>3</a:t>
            </a:r>
          </a:p>
          <a:p>
            <a:pPr eaLnBrk="1" hangingPunct="1">
              <a:buFont typeface="Wingdings 2" pitchFamily="18" charset="2"/>
              <a:buNone/>
            </a:pPr>
            <a:endParaRPr lang="ru-RU" sz="2000" baseline="-25000" dirty="0" smtClean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85813"/>
            <a:ext cx="5072066" cy="5330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Реакции, протекающие с выделением теплоты, называются – </a:t>
            </a:r>
            <a:r>
              <a:rPr lang="ru-RU" sz="2400" b="1" u="sng" dirty="0" smtClean="0">
                <a:latin typeface="Arial Narrow" pitchFamily="34" charset="0"/>
              </a:rPr>
              <a:t>ЭКЗОТЕРМИЧЕСКИМИ </a:t>
            </a:r>
            <a:r>
              <a:rPr lang="ru-RU" sz="2400" b="1" i="1" u="sng" dirty="0" smtClean="0">
                <a:latin typeface="Arial Narrow" pitchFamily="34" charset="0"/>
              </a:rPr>
              <a:t>(+</a:t>
            </a:r>
            <a:r>
              <a:rPr lang="en-US" sz="2400" b="1" i="1" u="sng" dirty="0" smtClean="0">
                <a:latin typeface="Arial Narrow" pitchFamily="34" charset="0"/>
              </a:rPr>
              <a:t>Q</a:t>
            </a:r>
            <a:r>
              <a:rPr lang="ru-RU" sz="2400" b="1" i="1" u="sng" dirty="0" smtClean="0">
                <a:latin typeface="Arial Narrow" pitchFamily="34" charset="0"/>
              </a:rPr>
              <a:t>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    </a:t>
            </a:r>
            <a:r>
              <a:rPr lang="ru-RU" b="1" i="1" dirty="0" smtClean="0"/>
              <a:t>4Al</a:t>
            </a:r>
            <a:r>
              <a:rPr lang="en-US" b="1" i="1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3O</a:t>
            </a:r>
            <a:r>
              <a:rPr lang="ru-RU" b="1" i="1" baseline="-25000" dirty="0" smtClean="0"/>
              <a:t>2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=</a:t>
            </a:r>
            <a:r>
              <a:rPr lang="en-US" b="1" i="1" dirty="0" smtClean="0"/>
              <a:t> </a:t>
            </a:r>
            <a:r>
              <a:rPr lang="ru-RU" b="1" i="1" dirty="0" smtClean="0"/>
              <a:t>2Al</a:t>
            </a:r>
            <a:r>
              <a:rPr lang="ru-RU" b="1" i="1" baseline="-25000" dirty="0" smtClean="0"/>
              <a:t>2</a:t>
            </a:r>
            <a:r>
              <a:rPr lang="ru-RU" b="1" i="1" dirty="0" smtClean="0"/>
              <a:t>O</a:t>
            </a:r>
            <a:r>
              <a:rPr lang="ru-RU" b="1" i="1" baseline="-25000" dirty="0" smtClean="0"/>
              <a:t>3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Q</a:t>
            </a:r>
            <a:endParaRPr lang="en-US" b="1" i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i="1" dirty="0" smtClean="0"/>
              <a:t>    CH</a:t>
            </a:r>
            <a:r>
              <a:rPr lang="en-US" sz="2800" b="1" i="1" baseline="-25000" dirty="0" smtClean="0"/>
              <a:t>4</a:t>
            </a:r>
            <a:r>
              <a:rPr lang="en-US" sz="2800" b="1" i="1" dirty="0" smtClean="0"/>
              <a:t> + 2O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= CO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+ 2H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O + Q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Протекающие с выделением теплоты – </a:t>
            </a:r>
            <a:r>
              <a:rPr lang="ru-RU" sz="2400" b="1" u="sng" dirty="0" smtClean="0">
                <a:latin typeface="Arial Narrow" pitchFamily="34" charset="0"/>
              </a:rPr>
              <a:t>ЭНДОТЕРМИЧЕСКИМИ </a:t>
            </a:r>
            <a:r>
              <a:rPr lang="ru-RU" sz="2400" b="1" i="1" u="sng" dirty="0" smtClean="0">
                <a:latin typeface="Arial Narrow" pitchFamily="34" charset="0"/>
              </a:rPr>
              <a:t>(-</a:t>
            </a:r>
            <a:r>
              <a:rPr lang="en-US" sz="2400" b="1" i="1" u="sng" dirty="0" smtClean="0">
                <a:latin typeface="Arial Narrow" pitchFamily="34" charset="0"/>
              </a:rPr>
              <a:t>Q</a:t>
            </a:r>
            <a:r>
              <a:rPr lang="ru-RU" sz="2400" b="1" i="1" u="sng" dirty="0" smtClean="0">
                <a:latin typeface="Arial Narrow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/>
              <a:t>    N</a:t>
            </a:r>
            <a:r>
              <a:rPr lang="ru-RU" b="1" i="1" baseline="-25000" dirty="0" smtClean="0"/>
              <a:t>2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O</a:t>
            </a:r>
            <a:r>
              <a:rPr lang="ru-RU" b="1" i="1" baseline="-25000" dirty="0" smtClean="0"/>
              <a:t>2</a:t>
            </a:r>
            <a:r>
              <a:rPr lang="ru-RU" b="1" i="1" dirty="0" smtClean="0"/>
              <a:t>  ↔  2NO</a:t>
            </a:r>
            <a:r>
              <a:rPr lang="en-US" b="1" i="1" dirty="0" smtClean="0"/>
              <a:t> </a:t>
            </a:r>
            <a:r>
              <a:rPr lang="ru-RU" b="1" i="1" dirty="0" smtClean="0"/>
              <a:t>-</a:t>
            </a:r>
            <a:r>
              <a:rPr lang="en-US" b="1" i="1" dirty="0" smtClean="0"/>
              <a:t> </a:t>
            </a:r>
            <a:r>
              <a:rPr lang="ru-RU" b="1" i="1" dirty="0" smtClean="0"/>
              <a:t>Q</a:t>
            </a:r>
          </a:p>
        </p:txBody>
      </p:sp>
      <p:pic>
        <p:nvPicPr>
          <p:cNvPr id="11269" name="Picture 7" descr="hkl20071030-103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9651" t="18421" r="5421"/>
          <a:stretch>
            <a:fillRect/>
          </a:stretch>
        </p:blipFill>
        <p:spPr bwMode="auto">
          <a:xfrm>
            <a:off x="4500562" y="3500438"/>
            <a:ext cx="4360022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85813"/>
            <a:ext cx="5072066" cy="5330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Реакции, протекающие с выделением теплоты, называются – </a:t>
            </a:r>
            <a:r>
              <a:rPr lang="ru-RU" sz="2400" b="1" u="sng" dirty="0" smtClean="0">
                <a:latin typeface="Arial Narrow" pitchFamily="34" charset="0"/>
              </a:rPr>
              <a:t>ЭКЗОТЕРМИЧЕСКИМИ </a:t>
            </a:r>
            <a:r>
              <a:rPr lang="ru-RU" sz="2400" b="1" i="1" u="sng" dirty="0" smtClean="0">
                <a:latin typeface="Arial Narrow" pitchFamily="34" charset="0"/>
              </a:rPr>
              <a:t>(+</a:t>
            </a:r>
            <a:r>
              <a:rPr lang="en-US" sz="2400" b="1" i="1" u="sng" dirty="0" smtClean="0">
                <a:latin typeface="Arial Narrow" pitchFamily="34" charset="0"/>
              </a:rPr>
              <a:t>Q</a:t>
            </a:r>
            <a:r>
              <a:rPr lang="ru-RU" sz="2400" b="1" i="1" u="sng" dirty="0" smtClean="0">
                <a:latin typeface="Arial Narrow" pitchFamily="34" charset="0"/>
              </a:rPr>
              <a:t>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    </a:t>
            </a:r>
            <a:r>
              <a:rPr lang="ru-RU" b="1" i="1" dirty="0" smtClean="0"/>
              <a:t>4Al</a:t>
            </a:r>
            <a:r>
              <a:rPr lang="en-US" b="1" i="1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3O</a:t>
            </a:r>
            <a:r>
              <a:rPr lang="ru-RU" b="1" i="1" baseline="-25000" dirty="0" smtClean="0"/>
              <a:t>2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=</a:t>
            </a:r>
            <a:r>
              <a:rPr lang="en-US" b="1" i="1" dirty="0" smtClean="0"/>
              <a:t> </a:t>
            </a:r>
            <a:r>
              <a:rPr lang="ru-RU" b="1" i="1" dirty="0" smtClean="0"/>
              <a:t>2Al</a:t>
            </a:r>
            <a:r>
              <a:rPr lang="ru-RU" b="1" i="1" baseline="-25000" dirty="0" smtClean="0"/>
              <a:t>2</a:t>
            </a:r>
            <a:r>
              <a:rPr lang="ru-RU" b="1" i="1" dirty="0" smtClean="0"/>
              <a:t>O</a:t>
            </a:r>
            <a:r>
              <a:rPr lang="ru-RU" b="1" i="1" baseline="-25000" dirty="0" smtClean="0"/>
              <a:t>3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Q</a:t>
            </a:r>
            <a:endParaRPr lang="en-US" b="1" i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i="1" dirty="0" smtClean="0"/>
              <a:t>    CH</a:t>
            </a:r>
            <a:r>
              <a:rPr lang="en-US" sz="2800" b="1" i="1" baseline="-25000" dirty="0" smtClean="0"/>
              <a:t>4</a:t>
            </a:r>
            <a:r>
              <a:rPr lang="en-US" sz="2800" b="1" i="1" dirty="0" smtClean="0"/>
              <a:t> + 2O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= CO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+ 2H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O + Q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Arial Narrow" pitchFamily="34" charset="0"/>
              </a:rPr>
              <a:t>Протекающие с выделением теплоты – </a:t>
            </a:r>
            <a:r>
              <a:rPr lang="ru-RU" sz="2400" b="1" u="sng" dirty="0" smtClean="0">
                <a:latin typeface="Arial Narrow" pitchFamily="34" charset="0"/>
              </a:rPr>
              <a:t>ЭНДОТЕРМИЧЕСКИМИ </a:t>
            </a:r>
            <a:r>
              <a:rPr lang="ru-RU" sz="2400" b="1" i="1" u="sng" dirty="0" smtClean="0">
                <a:latin typeface="Arial Narrow" pitchFamily="34" charset="0"/>
              </a:rPr>
              <a:t>(-</a:t>
            </a:r>
            <a:r>
              <a:rPr lang="en-US" sz="2400" b="1" i="1" u="sng" dirty="0" smtClean="0">
                <a:latin typeface="Arial Narrow" pitchFamily="34" charset="0"/>
              </a:rPr>
              <a:t>Q</a:t>
            </a:r>
            <a:r>
              <a:rPr lang="ru-RU" sz="2400" b="1" i="1" u="sng" dirty="0" smtClean="0">
                <a:latin typeface="Arial Narrow" pitchFamily="34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/>
              <a:t>    N</a:t>
            </a:r>
            <a:r>
              <a:rPr lang="ru-RU" b="1" i="1" baseline="-25000" dirty="0" smtClean="0"/>
              <a:t>2</a:t>
            </a:r>
            <a:r>
              <a:rPr lang="en-US" b="1" i="1" baseline="-25000" dirty="0" smtClean="0"/>
              <a:t> </a:t>
            </a:r>
            <a:r>
              <a:rPr lang="ru-RU" b="1" i="1" dirty="0" smtClean="0"/>
              <a:t>+</a:t>
            </a:r>
            <a:r>
              <a:rPr lang="en-US" b="1" i="1" dirty="0" smtClean="0"/>
              <a:t> </a:t>
            </a:r>
            <a:r>
              <a:rPr lang="ru-RU" b="1" i="1" dirty="0" smtClean="0"/>
              <a:t>O</a:t>
            </a:r>
            <a:r>
              <a:rPr lang="ru-RU" b="1" i="1" baseline="-25000" dirty="0" smtClean="0"/>
              <a:t>2</a:t>
            </a:r>
            <a:r>
              <a:rPr lang="ru-RU" b="1" i="1" dirty="0" smtClean="0"/>
              <a:t>  ↔  2NO</a:t>
            </a:r>
            <a:r>
              <a:rPr lang="en-US" b="1" i="1" dirty="0" smtClean="0"/>
              <a:t> </a:t>
            </a:r>
            <a:r>
              <a:rPr lang="ru-RU" b="1" i="1" dirty="0" smtClean="0"/>
              <a:t>-</a:t>
            </a:r>
            <a:r>
              <a:rPr lang="en-US" b="1" i="1" dirty="0" smtClean="0"/>
              <a:t> </a:t>
            </a:r>
            <a:r>
              <a:rPr lang="ru-RU" b="1" i="1" dirty="0" smtClean="0"/>
              <a:t>Q</a:t>
            </a:r>
          </a:p>
        </p:txBody>
      </p:sp>
      <p:pic>
        <p:nvPicPr>
          <p:cNvPr id="11269" name="Picture 7" descr="hkl20071030-103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9651" t="18421" r="5421"/>
          <a:stretch>
            <a:fillRect/>
          </a:stretch>
        </p:blipFill>
        <p:spPr bwMode="auto">
          <a:xfrm>
            <a:off x="4500562" y="3500438"/>
            <a:ext cx="4360022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5286388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Fe + S = </a:t>
            </a:r>
            <a:r>
              <a:rPr lang="en-US" sz="3600" dirty="0" err="1" smtClean="0"/>
              <a:t>FeS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528638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+ Q</a:t>
            </a:r>
            <a:endParaRPr lang="ru-RU" sz="36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001156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0" u="sng" dirty="0" smtClean="0">
                <a:latin typeface="Arial Narrow" pitchFamily="34" charset="0"/>
              </a:rPr>
              <a:t>ПРИЗНАКИ   КЛАССИФИКАЦИИ </a:t>
            </a:r>
          </a:p>
          <a:p>
            <a:pPr algn="ctr">
              <a:lnSpc>
                <a:spcPct val="150000"/>
              </a:lnSpc>
            </a:pPr>
            <a:r>
              <a:rPr lang="ru-RU" i="0" u="sng" dirty="0" smtClean="0">
                <a:latin typeface="Arial Narrow" pitchFamily="34" charset="0"/>
              </a:rPr>
              <a:t> ХИМИЧЕСКИХ   РЕАКЦИЙ</a:t>
            </a:r>
          </a:p>
          <a:p>
            <a:endParaRPr lang="ru-RU" i="0" dirty="0" smtClean="0">
              <a:latin typeface="Arial Narrow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Соотношение исходных и конечных веществ;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Изменение степени окисления;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Тепловой  эффект;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Участие катализатора;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Обратимость реакции;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Фазовый состав;</a:t>
            </a:r>
          </a:p>
          <a:p>
            <a:pPr>
              <a:lnSpc>
                <a:spcPct val="150000"/>
              </a:lnSpc>
            </a:pPr>
            <a:r>
              <a:rPr lang="ru-RU" i="0" dirty="0" smtClean="0">
                <a:latin typeface="Arial Narrow" pitchFamily="34" charset="0"/>
              </a:rPr>
              <a:t>-  Механизм  химической реакции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357158" y="571480"/>
            <a:ext cx="8429683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Consolas" pitchFamily="49" charset="0"/>
                <a:cs typeface="Raavi" pitchFamily="2"/>
              </a:rPr>
              <a:t>ХИМИЯ  СВЯЗЫВАЕТ  ЗНАКОМОЕ  С  ОСНОВНЫМИ  ЗАКОНАМИ  </a:t>
            </a:r>
            <a:r>
              <a:rPr lang="ru-RU" sz="5400" b="1" dirty="0" smtClean="0">
                <a:latin typeface="Consolas" pitchFamily="49" charset="0"/>
                <a:cs typeface="Raavi" pitchFamily="2"/>
              </a:rPr>
              <a:t>ПРИРОДЫ</a:t>
            </a:r>
            <a:r>
              <a:rPr lang="ru-RU" sz="5400" dirty="0" smtClean="0">
                <a:latin typeface="Consolas" pitchFamily="49" charset="0"/>
                <a:cs typeface="Raavi" pitchFamily="2"/>
              </a:rPr>
              <a:t>.</a:t>
            </a:r>
            <a:endParaRPr lang="ru-RU" sz="5400" dirty="0">
              <a:latin typeface="Consolas" pitchFamily="49" charset="0"/>
              <a:cs typeface="Raavi" pitchFamily="2"/>
            </a:endParaRPr>
          </a:p>
          <a:p>
            <a:pPr algn="r"/>
            <a:endParaRPr lang="ru-RU" sz="4400" b="1" dirty="0" smtClean="0">
              <a:latin typeface="Consolas" pitchFamily="49" charset="0"/>
              <a:cs typeface="Raavi" pitchFamily="2"/>
            </a:endParaRPr>
          </a:p>
          <a:p>
            <a:pPr algn="r"/>
            <a:r>
              <a:rPr lang="ru-RU" sz="4400" b="1" dirty="0" smtClean="0">
                <a:latin typeface="Consolas" pitchFamily="49" charset="0"/>
                <a:cs typeface="Raavi" pitchFamily="2"/>
              </a:rPr>
              <a:t>П.ЭТКИНС</a:t>
            </a:r>
            <a:endParaRPr lang="ru-RU" sz="4400" dirty="0">
              <a:latin typeface="Consolas" pitchFamily="49" charset="0"/>
              <a:cs typeface="Raavi" pitchFamily="2"/>
            </a:endParaRPr>
          </a:p>
          <a:p>
            <a:endParaRPr lang="ru-RU" dirty="0"/>
          </a:p>
        </p:txBody>
      </p:sp>
      <p:pic>
        <p:nvPicPr>
          <p:cNvPr id="2050" name="Picture 2" descr="C:\Documents and Settings\User\Мои документы\Мои рисунки\эткинс\эткинс.jpg"/>
          <p:cNvPicPr>
            <a:picLocks noChangeAspect="1" noChangeArrowheads="1"/>
          </p:cNvPicPr>
          <p:nvPr/>
        </p:nvPicPr>
        <p:blipFill>
          <a:blip r:embed="rId2" cstate="print"/>
          <a:srcRect r="20955" b="18461"/>
          <a:stretch>
            <a:fillRect/>
          </a:stretch>
        </p:blipFill>
        <p:spPr bwMode="auto">
          <a:xfrm>
            <a:off x="285720" y="3571876"/>
            <a:ext cx="2165391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-24"/>
            <a:ext cx="7772400" cy="571504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КЛАССИФИКАЦИЯ</a:t>
            </a:r>
            <a:b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ХИМИЧЕСКИХ  </a:t>
            </a: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РЕАКЦИЙ</a:t>
            </a:r>
            <a:endParaRPr lang="ru-RU" sz="4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571868" y="214313"/>
            <a:ext cx="5572132" cy="635795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000" b="1" dirty="0" smtClean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ru-RU" sz="2800" b="1" u="sng" dirty="0" smtClean="0">
                <a:latin typeface="Consolas" pitchFamily="49" charset="0"/>
              </a:rPr>
              <a:t>ХИМИЧЕСКАЯ РЕАКЦИЯ </a:t>
            </a:r>
            <a:r>
              <a:rPr lang="ru-RU" sz="2800" b="1" dirty="0" smtClean="0">
                <a:latin typeface="Consolas" pitchFamily="49" charset="0"/>
              </a:rPr>
              <a:t>– 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ru-RU" sz="2800" b="1" dirty="0" smtClean="0">
                <a:latin typeface="Consolas" pitchFamily="49" charset="0"/>
              </a:rPr>
              <a:t>  ПРЕВРАЩЕНИЕ ОДНИХ ВЕЩЕСТВ В ДРУГИЕ, ОТЛИЧАЮЩИХСЯ ОТ ИСХОДНЫХ СОСТАВОМ  И  СВОЙСТВАМИ. </a:t>
            </a:r>
          </a:p>
          <a:p>
            <a:pPr eaLnBrk="1" hangingPunct="1">
              <a:lnSpc>
                <a:spcPct val="90000"/>
              </a:lnSpc>
              <a:buNone/>
            </a:pPr>
            <a:endParaRPr lang="ru-RU" sz="2000" dirty="0" smtClean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en-US" sz="2800" b="1" i="1" dirty="0" err="1" smtClean="0"/>
              <a:t>CaO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H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O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=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Ca(OH)</a:t>
            </a:r>
            <a:r>
              <a:rPr lang="en-US" sz="2800" b="1" i="1" baseline="-25000" dirty="0" smtClean="0"/>
              <a:t>2</a:t>
            </a:r>
            <a:endParaRPr lang="ru-RU" sz="2800" b="1" i="1" baseline="-25000" dirty="0" smtClean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en-US" sz="2800" b="1" i="1" dirty="0" smtClean="0"/>
              <a:t>4HNO</a:t>
            </a:r>
            <a:r>
              <a:rPr lang="en-US" sz="2800" b="1" i="1" baseline="-25000" dirty="0" smtClean="0"/>
              <a:t>3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=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2H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O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4NO</a:t>
            </a:r>
            <a:r>
              <a:rPr lang="en-US" sz="2800" b="1" i="1" baseline="-25000" dirty="0" smtClean="0"/>
              <a:t>2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O</a:t>
            </a:r>
            <a:r>
              <a:rPr lang="en-US" sz="2800" b="1" i="1" baseline="-25000" dirty="0" smtClean="0"/>
              <a:t>2</a:t>
            </a:r>
            <a:endParaRPr lang="ru-RU" sz="2800" b="1" i="1" dirty="0" smtClean="0"/>
          </a:p>
          <a:p>
            <a:pPr algn="ctr" eaLnBrk="1" hangingPunct="1">
              <a:buNone/>
            </a:pPr>
            <a:r>
              <a:rPr lang="en-US" sz="2800" b="1" i="1" dirty="0" smtClean="0"/>
              <a:t>CuSO</a:t>
            </a:r>
            <a:r>
              <a:rPr lang="en-US" sz="2800" b="1" i="1" baseline="-25000" dirty="0" smtClean="0"/>
              <a:t>4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Fe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=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FeSO</a:t>
            </a:r>
            <a:r>
              <a:rPr lang="en-US" sz="2800" b="1" i="1" baseline="-25000" dirty="0" smtClean="0"/>
              <a:t>4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Cu</a:t>
            </a:r>
            <a:endParaRPr lang="ru-RU" sz="2800" b="1" i="1" dirty="0" smtClean="0"/>
          </a:p>
          <a:p>
            <a:pPr algn="ctr" eaLnBrk="1" hangingPunct="1">
              <a:buNone/>
            </a:pPr>
            <a:r>
              <a:rPr lang="en-US" sz="2800" b="1" i="1" dirty="0" smtClean="0"/>
              <a:t>AgNO</a:t>
            </a:r>
            <a:r>
              <a:rPr lang="en-US" sz="2800" b="1" i="1" baseline="-25000" dirty="0" smtClean="0"/>
              <a:t>3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err="1" smtClean="0"/>
              <a:t>KBr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=</a:t>
            </a:r>
            <a:r>
              <a:rPr lang="ru-RU" sz="2800" b="1" i="1" dirty="0" smtClean="0"/>
              <a:t> </a:t>
            </a:r>
            <a:r>
              <a:rPr lang="en-US" sz="2800" b="1" i="1" dirty="0" err="1" smtClean="0"/>
              <a:t>AgBr</a:t>
            </a:r>
            <a:r>
              <a:rPr lang="ru-RU" sz="2800" b="1" i="1" dirty="0" smtClean="0"/>
              <a:t> 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К </a:t>
            </a:r>
            <a:r>
              <a:rPr lang="en-US" sz="2800" b="1" i="1" dirty="0" smtClean="0"/>
              <a:t>NO</a:t>
            </a:r>
            <a:r>
              <a:rPr lang="en-US" sz="2800" b="1" i="1" baseline="-25000" dirty="0" smtClean="0"/>
              <a:t>3</a:t>
            </a:r>
            <a:endParaRPr lang="ru-RU" sz="2800" b="1" i="1" baseline="-25000" dirty="0" smtClean="0"/>
          </a:p>
          <a:p>
            <a:pPr algn="ctr" eaLnBrk="1" hangingPunct="1">
              <a:buNone/>
            </a:pPr>
            <a:r>
              <a:rPr lang="ru-RU" sz="2800" b="1" i="1" dirty="0" smtClean="0"/>
              <a:t>2SO</a:t>
            </a:r>
            <a:r>
              <a:rPr lang="ru-RU" sz="2800" b="1" i="1" baseline="-25000" dirty="0" smtClean="0"/>
              <a:t>2 </a:t>
            </a:r>
            <a:r>
              <a:rPr lang="ru-RU" sz="2800" b="1" i="1" dirty="0" smtClean="0"/>
              <a:t>+ O</a:t>
            </a:r>
            <a:r>
              <a:rPr lang="ru-RU" sz="2800" b="1" i="1" baseline="-25000" dirty="0" smtClean="0"/>
              <a:t>2     </a:t>
            </a:r>
            <a:r>
              <a:rPr lang="ru-RU" sz="2800" b="1" i="1" dirty="0" smtClean="0"/>
              <a:t>↔</a:t>
            </a:r>
            <a:r>
              <a:rPr lang="ru-RU" sz="2800" b="1" i="1" baseline="-25000" dirty="0" smtClean="0"/>
              <a:t>    </a:t>
            </a:r>
            <a:r>
              <a:rPr lang="ru-RU" sz="2800" b="1" i="1" dirty="0" smtClean="0"/>
              <a:t>2SO</a:t>
            </a:r>
            <a:r>
              <a:rPr lang="ru-RU" sz="2800" b="1" i="1" baseline="-25000" dirty="0" smtClean="0"/>
              <a:t>3</a:t>
            </a:r>
            <a:endParaRPr lang="ru-RU" sz="2800" b="1" i="1" dirty="0" smtClean="0"/>
          </a:p>
          <a:p>
            <a:pPr algn="ctr" eaLnBrk="1" hangingPunct="1">
              <a:buNone/>
            </a:pPr>
            <a:r>
              <a:rPr lang="en-US" sz="2800" b="1" i="1" dirty="0" smtClean="0"/>
              <a:t>4Fe(OH)</a:t>
            </a:r>
            <a:r>
              <a:rPr lang="en-US" sz="2800" b="1" i="1" baseline="-25000" dirty="0" smtClean="0"/>
              <a:t>2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2H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O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+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O</a:t>
            </a:r>
            <a:r>
              <a:rPr lang="en-US" sz="2800" b="1" i="1" baseline="-25000" dirty="0" smtClean="0"/>
              <a:t>2</a:t>
            </a:r>
            <a:r>
              <a:rPr lang="ru-RU" sz="2800" b="1" i="1" baseline="-25000" dirty="0" smtClean="0"/>
              <a:t> </a:t>
            </a:r>
            <a:r>
              <a:rPr lang="en-US" sz="2800" b="1" i="1" dirty="0" smtClean="0"/>
              <a:t>=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4Fe(OH)</a:t>
            </a:r>
            <a:r>
              <a:rPr lang="en-US" sz="2800" b="1" i="1" baseline="-25000" dirty="0" smtClean="0"/>
              <a:t>3</a:t>
            </a:r>
            <a:endParaRPr lang="ru-RU" sz="2800" b="1" i="1" baseline="-25000" dirty="0" smtClean="0"/>
          </a:p>
          <a:p>
            <a:pPr algn="ctr" eaLnBrk="1" hangingPunct="1">
              <a:buNone/>
            </a:pPr>
            <a:endParaRPr lang="ru-RU" sz="2000" b="1" i="1" baseline="-25000" dirty="0" smtClean="0"/>
          </a:p>
          <a:p>
            <a:pPr eaLnBrk="1" hangingPunct="1">
              <a:buFont typeface="Wingdings" pitchFamily="2" charset="2"/>
              <a:buNone/>
            </a:pPr>
            <a:endParaRPr lang="ru-RU" sz="20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dirty="0" smtClean="0"/>
          </a:p>
        </p:txBody>
      </p:sp>
      <p:pic>
        <p:nvPicPr>
          <p:cNvPr id="8197" name="Picture 3" descr="65590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17675"/>
            <a:ext cx="3117850" cy="3597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00115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0" u="sng" dirty="0" smtClean="0">
                <a:latin typeface="Arial Narrow" pitchFamily="34" charset="0"/>
              </a:rPr>
              <a:t>ПРИЗНАКИ   ХИМИЧЕСКИХ   РЕАКЦИЙ</a:t>
            </a:r>
          </a:p>
          <a:p>
            <a:endParaRPr lang="ru-RU" i="0" dirty="0" smtClean="0">
              <a:latin typeface="Arial Narrow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изменение цвета;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изменение запаха;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выделение газа;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выпадение или растворение осадка;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выделение или поглощение энергии;</a:t>
            </a:r>
          </a:p>
          <a:p>
            <a:pPr>
              <a:lnSpc>
                <a:spcPct val="150000"/>
              </a:lnSpc>
            </a:pPr>
            <a:r>
              <a:rPr lang="ru-RU" i="0" dirty="0" smtClean="0">
                <a:latin typeface="Arial Narrow" pitchFamily="34" charset="0"/>
              </a:rPr>
              <a:t>-  свечение.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6" name="Picture 9" descr="i?id=51061829&amp;tov=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857628"/>
            <a:ext cx="2857520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214291"/>
            <a:ext cx="8786874" cy="5881710"/>
          </a:xfrm>
        </p:spPr>
        <p:txBody>
          <a:bodyPr>
            <a:normAutofit/>
          </a:bodyPr>
          <a:lstStyle/>
          <a:p>
            <a:pPr marL="265176" indent="-265176" algn="ctr" eaLnBrk="1" fontAlgn="auto" hangingPunct="1">
              <a:spcAft>
                <a:spcPts val="0"/>
              </a:spcAft>
              <a:buNone/>
              <a:defRPr/>
            </a:pPr>
            <a:r>
              <a:rPr lang="ru-RU" b="1" u="sng" dirty="0" smtClean="0">
                <a:latin typeface="Arial Narrow" pitchFamily="34" charset="0"/>
              </a:rPr>
              <a:t>ХИМИЧЕСКИЕ  РЕАКЦИИ  ПРОИСХОДЯТ</a:t>
            </a:r>
            <a:r>
              <a:rPr lang="ru-RU" b="1" dirty="0" smtClean="0">
                <a:latin typeface="Arial Narrow" pitchFamily="34" charset="0"/>
              </a:rPr>
              <a:t>: </a:t>
            </a:r>
          </a:p>
          <a:p>
            <a:pPr marL="265176" indent="-265176" algn="ctr" eaLnBrk="1" fontAlgn="auto" hangingPunct="1">
              <a:spcAft>
                <a:spcPts val="0"/>
              </a:spcAft>
              <a:buNone/>
              <a:defRPr/>
            </a:pPr>
            <a:endParaRPr lang="ru-RU" b="1" dirty="0" smtClean="0">
              <a:latin typeface="Arial Narrow" pitchFamily="34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Consolas" pitchFamily="49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при соприкосновении реагентов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Arial Narrow" pitchFamily="34" charset="0"/>
              </a:rPr>
              <a:t> при нагревании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Arial Narrow" pitchFamily="34" charset="0"/>
              </a:rPr>
              <a:t> при участии катализаторов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Arial Narrow" pitchFamily="34" charset="0"/>
              </a:rPr>
              <a:t> действии света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Arial Narrow" pitchFamily="34" charset="0"/>
              </a:rPr>
              <a:t> действии электрического тока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Arial Narrow" pitchFamily="34" charset="0"/>
              </a:rPr>
              <a:t> механическом воздействии</a:t>
            </a:r>
            <a:r>
              <a:rPr lang="ru-RU" sz="2400" dirty="0" smtClean="0">
                <a:latin typeface="Arial Narrow" pitchFamily="34" charset="0"/>
              </a:rPr>
              <a:t> </a:t>
            </a:r>
          </a:p>
        </p:txBody>
      </p:sp>
      <p:pic>
        <p:nvPicPr>
          <p:cNvPr id="9219" name="Picture 7" descr="new_p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05456" y="3500438"/>
            <a:ext cx="3695700" cy="3027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3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7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3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ломонос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571480"/>
            <a:ext cx="2443356" cy="3128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5720" y="285729"/>
            <a:ext cx="407196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0" dirty="0" smtClean="0">
                <a:latin typeface="Arial Narrow" pitchFamily="34" charset="0"/>
              </a:rPr>
              <a:t>                                                            </a:t>
            </a:r>
          </a:p>
          <a:p>
            <a:pPr algn="r"/>
            <a:r>
              <a:rPr lang="ru-RU" sz="2000" i="0" dirty="0" smtClean="0">
                <a:latin typeface="Arial Narrow" pitchFamily="34" charset="0"/>
              </a:rPr>
              <a:t>1748 г.</a:t>
            </a:r>
          </a:p>
          <a:p>
            <a:r>
              <a:rPr lang="ru-RU" sz="2000" i="0" dirty="0" smtClean="0">
                <a:latin typeface="Arial Narrow" pitchFamily="34" charset="0"/>
              </a:rPr>
              <a:t>«ВСЕ  ПЕРЕМЕНЫ  В  НАТУРЕ  СЛУЧАЮЩИЕСЯ,  ТАКОГО  СУТЬ  СОСТОЯНИЯ, ЧТО  СКОЛЬКО  ЧЕГО  У  ОДНОГО ТЕЛА  ОТНИМАЕТСЯ ,  СТОЛЬКО  ПРИСОВОКУПИТЬСЯ  К  ДРУГОМУ»</a:t>
            </a:r>
          </a:p>
          <a:p>
            <a:pPr algn="r"/>
            <a:r>
              <a:rPr lang="ru-RU" sz="2000" i="0" dirty="0" smtClean="0">
                <a:latin typeface="Arial Narrow" pitchFamily="34" charset="0"/>
              </a:rPr>
              <a:t>М.В.ЛОМОНОСОВ</a:t>
            </a:r>
          </a:p>
          <a:p>
            <a:endParaRPr lang="ru-RU" sz="2000" i="0" dirty="0">
              <a:latin typeface="Arial Narrow" pitchFamily="34" charset="0"/>
            </a:endParaRPr>
          </a:p>
        </p:txBody>
      </p:sp>
      <p:pic>
        <p:nvPicPr>
          <p:cNvPr id="5" name="Picture 2" descr="http://www.profistyle.org/Wisdom/Images/A.Enshtein.jpg"/>
          <p:cNvPicPr>
            <a:picLocks noChangeAspect="1" noChangeArrowheads="1"/>
          </p:cNvPicPr>
          <p:nvPr/>
        </p:nvPicPr>
        <p:blipFill>
          <a:blip r:embed="rId3" cstate="print"/>
          <a:srcRect l="2041" t="2041" r="2041" b="2041"/>
          <a:stretch>
            <a:fillRect/>
          </a:stretch>
        </p:blipFill>
        <p:spPr bwMode="auto">
          <a:xfrm>
            <a:off x="785786" y="3714752"/>
            <a:ext cx="2714644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4286256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E = mc</a:t>
            </a:r>
            <a:r>
              <a:rPr lang="en-US" sz="4800" baseline="30000" dirty="0" smtClean="0"/>
              <a:t>2</a:t>
            </a:r>
          </a:p>
          <a:p>
            <a:pPr algn="ctr"/>
            <a:r>
              <a:rPr lang="ru-RU" sz="4800" baseline="30000" dirty="0" smtClean="0"/>
              <a:t>                          </a:t>
            </a:r>
            <a:r>
              <a:rPr lang="en-US" sz="4800" baseline="30000" dirty="0" smtClean="0"/>
              <a:t>1905 </a:t>
            </a:r>
            <a:r>
              <a:rPr lang="ru-RU" sz="4800" baseline="30000" dirty="0" smtClean="0"/>
              <a:t>г.</a:t>
            </a:r>
            <a:endParaRPr lang="ru-RU" sz="4800" baseline="300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001156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0" u="sng" dirty="0" smtClean="0">
                <a:latin typeface="Arial Narrow" pitchFamily="34" charset="0"/>
              </a:rPr>
              <a:t>ПРИЗНАКИ   КЛАССИФИКАЦИИ </a:t>
            </a:r>
          </a:p>
          <a:p>
            <a:pPr algn="ctr">
              <a:lnSpc>
                <a:spcPct val="150000"/>
              </a:lnSpc>
            </a:pPr>
            <a:r>
              <a:rPr lang="ru-RU" i="0" u="sng" dirty="0" smtClean="0">
                <a:latin typeface="Arial Narrow" pitchFamily="34" charset="0"/>
              </a:rPr>
              <a:t> ХИМИЧЕСКИХ   РЕАКЦИЙ</a:t>
            </a:r>
          </a:p>
          <a:p>
            <a:endParaRPr lang="ru-RU" i="0" dirty="0" smtClean="0">
              <a:latin typeface="Arial Narrow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Соотношение исходных и конечных веществ;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Изменение степени окисления;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Тепловой  эффект;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Участие катализатора;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Обратимость реакции;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i="0" dirty="0" smtClean="0">
                <a:latin typeface="Arial Narrow" pitchFamily="34" charset="0"/>
              </a:rPr>
              <a:t> Фазовый состав;</a:t>
            </a:r>
          </a:p>
          <a:p>
            <a:pPr>
              <a:lnSpc>
                <a:spcPct val="150000"/>
              </a:lnSpc>
            </a:pPr>
            <a:r>
              <a:rPr lang="ru-RU" i="0" dirty="0" smtClean="0">
                <a:latin typeface="Arial Narrow" pitchFamily="34" charset="0"/>
              </a:rPr>
              <a:t>-  Механизм  химической реакции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image001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1341438"/>
            <a:ext cx="3816350" cy="39592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12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908050"/>
            <a:ext cx="3943350" cy="43783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r>
              <a:rPr lang="ru-RU" sz="2400" b="1" u="sng" dirty="0" smtClean="0">
                <a:solidFill>
                  <a:srgbClr val="F8F8EF"/>
                </a:solidFill>
                <a:latin typeface="Arial Narrow" pitchFamily="34" charset="0"/>
              </a:rPr>
              <a:t>РЕАКЦИИ  СОЕДИНЕНИЯ </a:t>
            </a:r>
            <a:r>
              <a:rPr lang="ru-RU" sz="2400" dirty="0" smtClean="0">
                <a:solidFill>
                  <a:srgbClr val="F8F8EF"/>
                </a:solidFill>
              </a:rPr>
              <a:t>- 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Arial Narrow" pitchFamily="34" charset="0"/>
              </a:rPr>
              <a:t>химические реакции, в которых из двух или нескольких менее сложных по элементному составу веществ получается одно более сложное вещество</a:t>
            </a:r>
            <a:r>
              <a:rPr lang="ru-RU" dirty="0" smtClean="0">
                <a:latin typeface="Arial Narrow" pitchFamily="34" charset="0"/>
              </a:rPr>
              <a:t> </a:t>
            </a:r>
            <a:endParaRPr lang="en-US" dirty="0" smtClean="0">
              <a:latin typeface="Arial Narrow" pitchFamily="34" charset="0"/>
            </a:endParaRPr>
          </a:p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r>
              <a:rPr lang="ru-RU" sz="2000" b="1" dirty="0" smtClean="0"/>
              <a:t> </a:t>
            </a:r>
            <a:r>
              <a:rPr lang="ru-RU" dirty="0" smtClean="0"/>
              <a:t> </a:t>
            </a:r>
            <a:endParaRPr lang="en-US" dirty="0" smtClean="0">
              <a:latin typeface="Arial Rounded MT Bold" pitchFamily="34" charset="0"/>
            </a:endParaRPr>
          </a:p>
          <a:p>
            <a:pPr marL="265176" indent="-265176"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  </a:t>
            </a:r>
            <a:r>
              <a:rPr lang="en-US" sz="3600" b="1" i="1" dirty="0" smtClean="0">
                <a:latin typeface="+mj-lt"/>
              </a:rPr>
              <a:t>Cu + Cl</a:t>
            </a:r>
            <a:r>
              <a:rPr lang="en-US" sz="3600" b="1" i="1" baseline="-25000" dirty="0" smtClean="0">
                <a:latin typeface="+mj-lt"/>
              </a:rPr>
              <a:t>2</a:t>
            </a:r>
            <a:r>
              <a:rPr lang="en-US" sz="3600" b="1" i="1" dirty="0" smtClean="0">
                <a:latin typeface="+mj-lt"/>
              </a:rPr>
              <a:t> = CuCl</a:t>
            </a:r>
            <a:r>
              <a:rPr lang="en-US" sz="3600" b="1" i="1" baseline="-25000" dirty="0" smtClean="0">
                <a:latin typeface="+mj-lt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5715017"/>
            <a:ext cx="864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76" indent="-265176" eaLnBrk="1" fontAlgn="auto" hangingPunct="1">
              <a:spcAft>
                <a:spcPts val="0"/>
              </a:spcAft>
              <a:buNone/>
              <a:defRPr/>
            </a:pPr>
            <a:endParaRPr lang="en-US" dirty="0" smtClean="0"/>
          </a:p>
          <a:p>
            <a:pPr marL="265176" indent="-265176" algn="r" eaLnBrk="1" fontAlgn="auto" hangingPunct="1">
              <a:spcAft>
                <a:spcPts val="0"/>
              </a:spcAft>
              <a:buNone/>
              <a:defRPr/>
            </a:pPr>
            <a:r>
              <a:rPr lang="en-US" sz="3200" dirty="0" smtClean="0"/>
              <a:t>CH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=CH</a:t>
            </a:r>
            <a:r>
              <a:rPr lang="en-US" sz="3200" baseline="-25000" dirty="0" smtClean="0"/>
              <a:t>2 </a:t>
            </a:r>
            <a:r>
              <a:rPr lang="en-US" sz="3200" dirty="0" smtClean="0"/>
              <a:t>+ H</a:t>
            </a:r>
            <a:r>
              <a:rPr lang="en-US" sz="3200" baseline="-25000" dirty="0" smtClean="0"/>
              <a:t>2 </a:t>
            </a:r>
            <a:r>
              <a:rPr lang="en-US" sz="3200" dirty="0" smtClean="0"/>
              <a:t>→ CH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-CH</a:t>
            </a:r>
            <a:r>
              <a:rPr lang="en-US" sz="3200" baseline="-25000" dirty="0" smtClean="0"/>
              <a:t>3</a:t>
            </a:r>
            <a:endParaRPr lang="ru-RU" sz="3200" baseline="-25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643702" y="585789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 smtClean="0"/>
              <a:t>t</a:t>
            </a:r>
            <a:r>
              <a:rPr lang="ru-RU" b="0" i="0" dirty="0" smtClean="0"/>
              <a:t>,</a:t>
            </a:r>
            <a:r>
              <a:rPr lang="en-US" b="0" i="0" dirty="0" smtClean="0"/>
              <a:t> Ni</a:t>
            </a:r>
            <a:endParaRPr lang="ru-RU" b="0" i="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42844" y="1668488"/>
            <a:ext cx="5429288" cy="5403850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>
                <a:latin typeface="Arial Narrow" pitchFamily="34" charset="0"/>
              </a:rPr>
              <a:t>     </a:t>
            </a:r>
            <a:r>
              <a:rPr lang="ru-RU" sz="2400" b="1" dirty="0" smtClean="0">
                <a:latin typeface="Arial Narrow" pitchFamily="34" charset="0"/>
              </a:rPr>
              <a:t>Реакция распада одного сложного вещества с образованием несколько новых веществ, называется</a:t>
            </a:r>
          </a:p>
          <a:p>
            <a:pPr eaLnBrk="1" hangingPunct="1">
              <a:buNone/>
            </a:pPr>
            <a:r>
              <a:rPr lang="ru-RU" sz="2400" dirty="0" smtClean="0">
                <a:latin typeface="Arial Narrow" pitchFamily="34" charset="0"/>
              </a:rPr>
              <a:t>     </a:t>
            </a:r>
            <a:r>
              <a:rPr lang="ru-RU" b="1" u="sng" dirty="0" smtClean="0">
                <a:latin typeface="Arial Narrow" pitchFamily="34" charset="0"/>
              </a:rPr>
              <a:t>реакцией разложения</a:t>
            </a:r>
            <a:r>
              <a:rPr lang="ru-RU" sz="2400" b="1" dirty="0" smtClean="0">
                <a:latin typeface="Arial Narrow" pitchFamily="34" charset="0"/>
              </a:rPr>
              <a:t>.</a:t>
            </a:r>
            <a:endParaRPr lang="en-US" sz="2400" dirty="0" smtClean="0">
              <a:latin typeface="Arial Narrow" pitchFamily="34" charset="0"/>
            </a:endParaRPr>
          </a:p>
          <a:p>
            <a:pPr eaLnBrk="1" hangingPunct="1">
              <a:buNone/>
            </a:pPr>
            <a:r>
              <a:rPr lang="ru-RU" sz="1800" dirty="0" smtClean="0"/>
              <a:t> </a:t>
            </a:r>
          </a:p>
          <a:p>
            <a:pPr eaLnBrk="1" hangingPunct="1">
              <a:buNone/>
            </a:pPr>
            <a:r>
              <a:rPr lang="ru-RU" sz="1800" dirty="0" smtClean="0"/>
              <a:t>  </a:t>
            </a:r>
            <a:r>
              <a:rPr lang="en-US" sz="2800" b="1" i="1" dirty="0" smtClean="0"/>
              <a:t>2KMnO</a:t>
            </a:r>
            <a:r>
              <a:rPr lang="en-US" sz="2800" b="1" i="1" baseline="-25000" dirty="0" smtClean="0"/>
              <a:t>4</a:t>
            </a:r>
            <a:r>
              <a:rPr lang="en-US" sz="2800" b="1" i="1" dirty="0" smtClean="0">
                <a:sym typeface="Wingdings" pitchFamily="2" charset="2"/>
              </a:rPr>
              <a:t></a:t>
            </a:r>
            <a:r>
              <a:rPr lang="en-US" sz="2800" b="1" i="1" dirty="0" smtClean="0"/>
              <a:t>K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MnO</a:t>
            </a:r>
            <a:r>
              <a:rPr lang="en-US" sz="2800" b="1" i="1" baseline="-25000" dirty="0" smtClean="0"/>
              <a:t>4</a:t>
            </a:r>
            <a:r>
              <a:rPr lang="en-US" sz="2800" b="1" i="1" dirty="0" smtClean="0"/>
              <a:t>+ MnO</a:t>
            </a:r>
            <a:r>
              <a:rPr lang="en-US" sz="2800" b="1" i="1" baseline="-25000" dirty="0" smtClean="0"/>
              <a:t>2</a:t>
            </a:r>
            <a:r>
              <a:rPr lang="en-US" sz="2800" b="1" i="1" dirty="0" smtClean="0"/>
              <a:t> + O</a:t>
            </a:r>
            <a:r>
              <a:rPr lang="en-US" sz="2800" b="1" i="1" baseline="-25000" dirty="0" smtClean="0"/>
              <a:t>2</a:t>
            </a:r>
          </a:p>
          <a:p>
            <a:pPr eaLnBrk="1" hangingPunct="1"/>
            <a:endParaRPr lang="en-US" sz="1800" baseline="-250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1800" dirty="0" smtClean="0"/>
              <a:t>                        t</a:t>
            </a:r>
            <a:endParaRPr lang="ru-RU" sz="1800" dirty="0" smtClean="0"/>
          </a:p>
        </p:txBody>
      </p:sp>
      <p:pic>
        <p:nvPicPr>
          <p:cNvPr id="13315" name="Picture 8" descr="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67381" y="1484313"/>
            <a:ext cx="3462337" cy="34575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0034" y="4500570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6</a:t>
            </a:r>
            <a:r>
              <a:rPr lang="en-US" dirty="0" smtClean="0"/>
              <a:t>  →2C + 3H</a:t>
            </a:r>
            <a:r>
              <a:rPr lang="en-US" baseline="-25000" dirty="0" smtClean="0"/>
              <a:t>2</a:t>
            </a:r>
            <a:r>
              <a:rPr lang="en-US" dirty="0" smtClean="0"/>
              <a:t>↑</a:t>
            </a:r>
            <a:r>
              <a:rPr lang="en-US" baseline="-25000" dirty="0" smtClean="0"/>
              <a:t>  </a:t>
            </a:r>
            <a:endParaRPr lang="ru-RU" baseline="-250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Ленты">
  <a:themeElements>
    <a:clrScheme name="Ленты 1">
      <a:dk1>
        <a:srgbClr val="220011"/>
      </a:dk1>
      <a:lt1>
        <a:srgbClr val="FFFFCC"/>
      </a:lt1>
      <a:dk2>
        <a:srgbClr val="660033"/>
      </a:dk2>
      <a:lt2>
        <a:srgbClr val="FFCC00"/>
      </a:lt2>
      <a:accent1>
        <a:srgbClr val="CC0099"/>
      </a:accent1>
      <a:accent2>
        <a:srgbClr val="56002B"/>
      </a:accent2>
      <a:accent3>
        <a:srgbClr val="B8AAAD"/>
      </a:accent3>
      <a:accent4>
        <a:srgbClr val="DADAAE"/>
      </a:accent4>
      <a:accent5>
        <a:srgbClr val="E2AACA"/>
      </a:accent5>
      <a:accent6>
        <a:srgbClr val="4D0026"/>
      </a:accent6>
      <a:hlink>
        <a:srgbClr val="9C004E"/>
      </a:hlink>
      <a:folHlink>
        <a:srgbClr val="FF6600"/>
      </a:folHlink>
    </a:clrScheme>
    <a:fontScheme name="Ленты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Ленты 1">
        <a:dk1>
          <a:srgbClr val="220011"/>
        </a:dk1>
        <a:lt1>
          <a:srgbClr val="FFFFCC"/>
        </a:lt1>
        <a:dk2>
          <a:srgbClr val="660033"/>
        </a:dk2>
        <a:lt2>
          <a:srgbClr val="FFCC00"/>
        </a:lt2>
        <a:accent1>
          <a:srgbClr val="CC0099"/>
        </a:accent1>
        <a:accent2>
          <a:srgbClr val="56002B"/>
        </a:accent2>
        <a:accent3>
          <a:srgbClr val="B8AAAD"/>
        </a:accent3>
        <a:accent4>
          <a:srgbClr val="DADAAE"/>
        </a:accent4>
        <a:accent5>
          <a:srgbClr val="E2AACA"/>
        </a:accent5>
        <a:accent6>
          <a:srgbClr val="4D0026"/>
        </a:accent6>
        <a:hlink>
          <a:srgbClr val="9C004E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енты 2">
        <a:dk1>
          <a:srgbClr val="001600"/>
        </a:dk1>
        <a:lt1>
          <a:srgbClr val="669900"/>
        </a:lt1>
        <a:dk2>
          <a:srgbClr val="000000"/>
        </a:dk2>
        <a:lt2>
          <a:srgbClr val="006600"/>
        </a:lt2>
        <a:accent1>
          <a:srgbClr val="336600"/>
        </a:accent1>
        <a:accent2>
          <a:srgbClr val="89BA00"/>
        </a:accent2>
        <a:accent3>
          <a:srgbClr val="B8CAAA"/>
        </a:accent3>
        <a:accent4>
          <a:srgbClr val="001100"/>
        </a:accent4>
        <a:accent5>
          <a:srgbClr val="ADB8AA"/>
        </a:accent5>
        <a:accent6>
          <a:srgbClr val="7CA800"/>
        </a:accent6>
        <a:hlink>
          <a:srgbClr val="FFCC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енты 3">
        <a:dk1>
          <a:srgbClr val="000000"/>
        </a:dk1>
        <a:lt1>
          <a:srgbClr val="B2B2B2"/>
        </a:lt1>
        <a:dk2>
          <a:srgbClr val="000000"/>
        </a:dk2>
        <a:lt2>
          <a:srgbClr val="777777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333333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Ленты 4">
        <a:dk1>
          <a:srgbClr val="000F1E"/>
        </a:dk1>
        <a:lt1>
          <a:srgbClr val="FFFFFF"/>
        </a:lt1>
        <a:dk2>
          <a:srgbClr val="003366"/>
        </a:dk2>
        <a:lt2>
          <a:srgbClr val="33CCCC"/>
        </a:lt2>
        <a:accent1>
          <a:srgbClr val="006699"/>
        </a:accent1>
        <a:accent2>
          <a:srgbClr val="003366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2D5C"/>
        </a:accent6>
        <a:hlink>
          <a:srgbClr val="0099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енты 5">
        <a:dk1>
          <a:srgbClr val="002F2E"/>
        </a:dk1>
        <a:lt1>
          <a:srgbClr val="FFFFFF"/>
        </a:lt1>
        <a:dk2>
          <a:srgbClr val="008080"/>
        </a:dk2>
        <a:lt2>
          <a:srgbClr val="66FFCC"/>
        </a:lt2>
        <a:accent1>
          <a:srgbClr val="0099CC"/>
        </a:accent1>
        <a:accent2>
          <a:srgbClr val="00525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4948"/>
        </a:accent6>
        <a:hlink>
          <a:srgbClr val="00CC99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енты 6">
        <a:dk1>
          <a:srgbClr val="000022"/>
        </a:dk1>
        <a:lt1>
          <a:srgbClr val="FFFFFF"/>
        </a:lt1>
        <a:dk2>
          <a:srgbClr val="000066"/>
        </a:dk2>
        <a:lt2>
          <a:srgbClr val="FFCC00"/>
        </a:lt2>
        <a:accent1>
          <a:srgbClr val="666699"/>
        </a:accent1>
        <a:accent2>
          <a:srgbClr val="000048"/>
        </a:accent2>
        <a:accent3>
          <a:srgbClr val="AAAAB8"/>
        </a:accent3>
        <a:accent4>
          <a:srgbClr val="DADADA"/>
        </a:accent4>
        <a:accent5>
          <a:srgbClr val="B8B8CA"/>
        </a:accent5>
        <a:accent6>
          <a:srgbClr val="000040"/>
        </a:accent6>
        <a:hlink>
          <a:srgbClr val="9999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 2000\Templates\Presentation Designs\Ленты.pot</Template>
  <TotalTime>811</TotalTime>
  <Words>488</Words>
  <Application>Microsoft Office PowerPoint</Application>
  <PresentationFormat>Экран (4:3)</PresentationFormat>
  <Paragraphs>106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Ленты</vt:lpstr>
      <vt:lpstr>Слайд 1</vt:lpstr>
      <vt:lpstr>  КЛАССИФИКАЦИЯ    ХИМИЧЕСКИХ    РЕАКЦИЙ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MCIO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Возникновение и сущность алхимии</dc:title>
  <dc:creator>kirejchevaGA</dc:creator>
  <cp:lastModifiedBy>User</cp:lastModifiedBy>
  <cp:revision>88</cp:revision>
  <cp:lastPrinted>1601-01-01T00:00:00Z</cp:lastPrinted>
  <dcterms:created xsi:type="dcterms:W3CDTF">2003-07-08T12:30:04Z</dcterms:created>
  <dcterms:modified xsi:type="dcterms:W3CDTF">2009-04-06T10:11:24Z</dcterms:modified>
</cp:coreProperties>
</file>