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8" r:id="rId2"/>
    <p:sldId id="284" r:id="rId3"/>
    <p:sldId id="285" r:id="rId4"/>
    <p:sldId id="286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71" r:id="rId16"/>
    <p:sldId id="272" r:id="rId17"/>
    <p:sldId id="288" r:id="rId18"/>
    <p:sldId id="289" r:id="rId19"/>
    <p:sldId id="274" r:id="rId20"/>
    <p:sldId id="278" r:id="rId21"/>
    <p:sldId id="281" r:id="rId22"/>
    <p:sldId id="275" r:id="rId23"/>
    <p:sldId id="276" r:id="rId24"/>
    <p:sldId id="277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595" autoAdjust="0"/>
  </p:normalViewPr>
  <p:slideViewPr>
    <p:cSldViewPr>
      <p:cViewPr varScale="1">
        <p:scale>
          <a:sx n="70" d="100"/>
          <a:sy n="70" d="100"/>
        </p:scale>
        <p:origin x="-52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hyperlink" Target="&#1087;&#1088;&#1080;&#1084;&#1077;&#1088;.docx" TargetMode="Externa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hyperlink" Target="&#1090;&#1072;&#1073;&#1083;&#1080;&#1094;&#1072;.docx" TargetMode="Externa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4762"/>
          <a:ext cx="9144000" cy="6853238"/>
        </p:xfrm>
        <a:graphic>
          <a:graphicData uri="http://schemas.openxmlformats.org/presentationml/2006/ole">
            <p:oleObj spid="_x0000_s11266" name="Слайд" r:id="rId3" imgW="4533840" imgH="3390840" progId="PowerPoint.Slide.8">
              <p:embed/>
            </p:oleObj>
          </a:graphicData>
        </a:graphic>
      </p:graphicFrame>
      <p:sp>
        <p:nvSpPr>
          <p:cNvPr id="2051" name="Text Box 43"/>
          <p:cNvSpPr txBox="1">
            <a:spLocks noChangeArrowheads="1"/>
          </p:cNvSpPr>
          <p:nvPr/>
        </p:nvSpPr>
        <p:spPr bwMode="auto">
          <a:xfrm>
            <a:off x="2176463" y="1360488"/>
            <a:ext cx="5419725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dirty="0" smtClean="0"/>
              <a:t>Диагностика предметной </a:t>
            </a:r>
            <a:r>
              <a:rPr lang="ru-RU" sz="4400" dirty="0" err="1" smtClean="0"/>
              <a:t>обученности</a:t>
            </a:r>
            <a:endParaRPr lang="ru-RU" sz="4400" dirty="0"/>
          </a:p>
        </p:txBody>
      </p:sp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Бензар</a:t>
            </a:r>
            <a:r>
              <a:rPr lang="ru-RU" dirty="0" smtClean="0">
                <a:solidFill>
                  <a:schemeClr val="tx1"/>
                </a:solidFill>
              </a:rPr>
              <a:t> И.Г.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МОУ гимназия №9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0"/>
          <a:ext cx="9144000" cy="6853238"/>
        </p:xfrm>
        <a:graphic>
          <a:graphicData uri="http://schemas.openxmlformats.org/presentationml/2006/ole">
            <p:oleObj spid="_x0000_s7170" name="Слайд" r:id="rId3" imgW="4533840" imgH="3390840" progId="PowerPoint.Slide.8">
              <p:embed/>
            </p:oleObj>
          </a:graphicData>
        </a:graphic>
      </p:graphicFrame>
      <p:sp>
        <p:nvSpPr>
          <p:cNvPr id="2051" name="Text Box 43"/>
          <p:cNvSpPr txBox="1">
            <a:spLocks noChangeArrowheads="1"/>
          </p:cNvSpPr>
          <p:nvPr/>
        </p:nvSpPr>
        <p:spPr bwMode="auto">
          <a:xfrm>
            <a:off x="2176463" y="1360488"/>
            <a:ext cx="541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/>
          <a:lstStyle/>
          <a:p>
            <a:pPr lvl="0"/>
            <a:r>
              <a:rPr lang="ru-RU" dirty="0"/>
              <a:t>определять трудности в формировании предметных умений, целенаправленно и дифференцированно планировать </a:t>
            </a:r>
            <a:r>
              <a:rPr lang="ru-RU" dirty="0" err="1"/>
              <a:t>коррекционно</a:t>
            </a:r>
            <a:r>
              <a:rPr lang="ru-RU" dirty="0"/>
              <a:t>- развивающую работу 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   с уч-ся  (как коллективную , так и индивидуальную)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0"/>
          <a:ext cx="9144000" cy="6853238"/>
        </p:xfrm>
        <a:graphic>
          <a:graphicData uri="http://schemas.openxmlformats.org/presentationml/2006/ole">
            <p:oleObj spid="_x0000_s8194" name="Слайд" r:id="rId3" imgW="4533840" imgH="3390840" progId="PowerPoint.Slide.8">
              <p:embed/>
            </p:oleObj>
          </a:graphicData>
        </a:graphic>
      </p:graphicFrame>
      <p:sp>
        <p:nvSpPr>
          <p:cNvPr id="2051" name="Text Box 43"/>
          <p:cNvSpPr txBox="1">
            <a:spLocks noChangeArrowheads="1"/>
          </p:cNvSpPr>
          <p:nvPr/>
        </p:nvSpPr>
        <p:spPr bwMode="auto">
          <a:xfrm>
            <a:off x="2176463" y="1360488"/>
            <a:ext cx="541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857224" y="1600200"/>
            <a:ext cx="7829576" cy="4525963"/>
          </a:xfrm>
        </p:spPr>
        <p:txBody>
          <a:bodyPr>
            <a:normAutofit fontScale="92500"/>
          </a:bodyPr>
          <a:lstStyle/>
          <a:p>
            <a:pPr lvl="0"/>
            <a:r>
              <a:rPr lang="ru-RU" dirty="0"/>
              <a:t>обоснованно отбирать (по результатам анализа статистических данных, полученных в ходе диагностирования) оптимальные учебные технологии по всему курсу обучения предмету, что приводит учителя к пониманию системной методики преподавания своего предмета</a:t>
            </a:r>
          </a:p>
          <a:p>
            <a:pPr lvl="0"/>
            <a:r>
              <a:rPr lang="ru-RU" dirty="0"/>
              <a:t>моделировать новые учебные </a:t>
            </a:r>
            <a:endParaRPr lang="ru-RU" dirty="0" smtClean="0"/>
          </a:p>
          <a:p>
            <a:pPr lvl="0">
              <a:buNone/>
            </a:pPr>
            <a:r>
              <a:rPr lang="ru-RU" dirty="0"/>
              <a:t> </a:t>
            </a:r>
            <a:r>
              <a:rPr lang="ru-RU" dirty="0" smtClean="0"/>
              <a:t>   технологии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0"/>
          <a:ext cx="9144000" cy="6853238"/>
        </p:xfrm>
        <a:graphic>
          <a:graphicData uri="http://schemas.openxmlformats.org/presentationml/2006/ole">
            <p:oleObj spid="_x0000_s9218" name="Слайд" r:id="rId3" imgW="4533840" imgH="3390840" progId="PowerPoint.Slide.8">
              <p:embed/>
            </p:oleObj>
          </a:graphicData>
        </a:graphic>
      </p:graphicFrame>
      <p:sp>
        <p:nvSpPr>
          <p:cNvPr id="2051" name="Text Box 43"/>
          <p:cNvSpPr txBox="1">
            <a:spLocks noChangeArrowheads="1"/>
          </p:cNvSpPr>
          <p:nvPr/>
        </p:nvSpPr>
        <p:spPr bwMode="auto">
          <a:xfrm>
            <a:off x="2176463" y="1360488"/>
            <a:ext cx="541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28661" y="1714489"/>
            <a:ext cx="7566051" cy="271464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Этапы применения технологии системного диагностирования предметной </a:t>
            </a:r>
            <a:r>
              <a:rPr lang="ru-RU" b="1" dirty="0" err="1"/>
              <a:t>обученности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722313" y="6857998"/>
            <a:ext cx="7772400" cy="285777"/>
          </a:xfrm>
        </p:spPr>
        <p:txBody>
          <a:bodyPr>
            <a:normAutofit fontScale="70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0"/>
          <a:ext cx="9144000" cy="6853238"/>
        </p:xfrm>
        <a:graphic>
          <a:graphicData uri="http://schemas.openxmlformats.org/presentationml/2006/ole">
            <p:oleObj spid="_x0000_s10242" name="Слайд" r:id="rId3" imgW="4533840" imgH="3390840" progId="PowerPoint.Slide.8">
              <p:embed/>
            </p:oleObj>
          </a:graphicData>
        </a:graphic>
      </p:graphicFrame>
      <p:sp>
        <p:nvSpPr>
          <p:cNvPr id="2051" name="Text Box 43"/>
          <p:cNvSpPr txBox="1">
            <a:spLocks noChangeArrowheads="1"/>
          </p:cNvSpPr>
          <p:nvPr/>
        </p:nvSpPr>
        <p:spPr bwMode="auto">
          <a:xfrm>
            <a:off x="2176463" y="1360488"/>
            <a:ext cx="541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857224" y="357166"/>
            <a:ext cx="7829576" cy="3357586"/>
          </a:xfrm>
        </p:spPr>
        <p:txBody>
          <a:bodyPr>
            <a:normAutofit fontScale="90000"/>
          </a:bodyPr>
          <a:lstStyle/>
          <a:p>
            <a:pPr marL="857250" lvl="0" indent="-857250"/>
            <a:r>
              <a:rPr lang="ru-RU" b="1" dirty="0" smtClean="0"/>
              <a:t>1. Дифференцирование  </a:t>
            </a:r>
            <a:r>
              <a:rPr lang="ru-RU" b="1" dirty="0"/>
              <a:t>и системное структурирование навыков и умений по предмету и постановка учебных целей.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0"/>
          <a:ext cx="9144000" cy="6853238"/>
        </p:xfrm>
        <a:graphic>
          <a:graphicData uri="http://schemas.openxmlformats.org/presentationml/2006/ole">
            <p:oleObj spid="_x0000_s13314" name="Слайд" r:id="rId3" imgW="4533840" imgH="3390840" progId="PowerPoint.Slide.8">
              <p:embed/>
            </p:oleObj>
          </a:graphicData>
        </a:graphic>
      </p:graphicFrame>
      <p:sp>
        <p:nvSpPr>
          <p:cNvPr id="2051" name="Text Box 43"/>
          <p:cNvSpPr txBox="1">
            <a:spLocks noChangeArrowheads="1"/>
          </p:cNvSpPr>
          <p:nvPr/>
        </p:nvSpPr>
        <p:spPr bwMode="auto">
          <a:xfrm>
            <a:off x="2176463" y="1360488"/>
            <a:ext cx="541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Знания и умения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642910" y="1600200"/>
            <a:ext cx="8043890" cy="45259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Итоговые </a:t>
            </a:r>
            <a:r>
              <a:rPr lang="ru-RU" dirty="0"/>
              <a:t>умения и навыки по окончанию обучения;</a:t>
            </a:r>
          </a:p>
          <a:p>
            <a:pPr lvl="0"/>
            <a:r>
              <a:rPr lang="ru-RU" dirty="0"/>
              <a:t>По окончании каждой ступени обучения</a:t>
            </a:r>
          </a:p>
          <a:p>
            <a:pPr lvl="0"/>
            <a:r>
              <a:rPr lang="ru-RU" dirty="0"/>
              <a:t>Промежуточные по учебным полугодиям и (или) четвертям, триместрам;</a:t>
            </a:r>
          </a:p>
          <a:p>
            <a:pPr lvl="0"/>
            <a:r>
              <a:rPr lang="ru-RU" dirty="0"/>
              <a:t>По окончанию изучения каждой темы.</a:t>
            </a:r>
          </a:p>
          <a:p>
            <a:pPr>
              <a:buNone/>
            </a:pPr>
            <a:r>
              <a:rPr lang="ru-RU" dirty="0" smtClean="0"/>
              <a:t>    Выделенные </a:t>
            </a:r>
            <a:r>
              <a:rPr lang="ru-RU" dirty="0"/>
              <a:t>умения и навыки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системно структурируются</a:t>
            </a:r>
          </a:p>
          <a:p>
            <a:pPr>
              <a:buNone/>
            </a:pPr>
            <a:r>
              <a:rPr lang="ru-RU" dirty="0" smtClean="0"/>
              <a:t>    в </a:t>
            </a:r>
            <a:r>
              <a:rPr lang="ru-RU" dirty="0"/>
              <a:t>таблицы.</a:t>
            </a:r>
          </a:p>
          <a:p>
            <a:endParaRPr lang="ru-RU" dirty="0"/>
          </a:p>
        </p:txBody>
      </p:sp>
      <p:sp>
        <p:nvSpPr>
          <p:cNvPr id="8" name="Улыбающееся лицо 7">
            <a:hlinkClick r:id="rId5" action="ppaction://hlinkfile"/>
          </p:cNvPr>
          <p:cNvSpPr/>
          <p:nvPr/>
        </p:nvSpPr>
        <p:spPr>
          <a:xfrm>
            <a:off x="3786182" y="5500702"/>
            <a:ext cx="914400" cy="914400"/>
          </a:xfrm>
          <a:prstGeom prst="smileyFac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0"/>
          <a:ext cx="9144000" cy="6853238"/>
        </p:xfrm>
        <a:graphic>
          <a:graphicData uri="http://schemas.openxmlformats.org/presentationml/2006/ole">
            <p:oleObj spid="_x0000_s14338" name="Слайд" r:id="rId3" imgW="4533840" imgH="3390840" progId="PowerPoint.Slide.8">
              <p:embed/>
            </p:oleObj>
          </a:graphicData>
        </a:graphic>
      </p:graphicFrame>
      <p:sp>
        <p:nvSpPr>
          <p:cNvPr id="2051" name="Text Box 43"/>
          <p:cNvSpPr txBox="1">
            <a:spLocks noChangeArrowheads="1"/>
          </p:cNvSpPr>
          <p:nvPr/>
        </p:nvSpPr>
        <p:spPr bwMode="auto">
          <a:xfrm>
            <a:off x="2176463" y="1360488"/>
            <a:ext cx="541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3357586"/>
          </a:xfrm>
        </p:spPr>
        <p:txBody>
          <a:bodyPr>
            <a:normAutofit fontScale="90000"/>
          </a:bodyPr>
          <a:lstStyle/>
          <a:p>
            <a:pPr marL="857250" lvl="0" indent="-857250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2. Подбор  </a:t>
            </a:r>
            <a:r>
              <a:rPr lang="ru-RU" b="1" dirty="0"/>
              <a:t>заданий для диагностических работ и составление диагностической таблицы.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0"/>
          <a:ext cx="9144000" cy="6853238"/>
        </p:xfrm>
        <a:graphic>
          <a:graphicData uri="http://schemas.openxmlformats.org/presentationml/2006/ole">
            <p:oleObj spid="_x0000_s15362" name="Слайд" r:id="rId3" imgW="4533840" imgH="3390840" progId="PowerPoint.Slide.8">
              <p:embed/>
            </p:oleObj>
          </a:graphicData>
        </a:graphic>
      </p:graphicFrame>
      <p:sp>
        <p:nvSpPr>
          <p:cNvPr id="2051" name="Text Box 43"/>
          <p:cNvSpPr txBox="1">
            <a:spLocks noChangeArrowheads="1"/>
          </p:cNvSpPr>
          <p:nvPr/>
        </p:nvSpPr>
        <p:spPr bwMode="auto">
          <a:xfrm>
            <a:off x="2176463" y="1360488"/>
            <a:ext cx="541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857224" y="1600200"/>
            <a:ext cx="7829576" cy="4525963"/>
          </a:xfrm>
        </p:spPr>
        <p:txBody>
          <a:bodyPr>
            <a:normAutofit/>
          </a:bodyPr>
          <a:lstStyle/>
          <a:p>
            <a:r>
              <a:rPr lang="ru-RU" dirty="0"/>
              <a:t>Составляемые диагностические задания следует рассчитывать по степени сложности и времени их выполнения. Выполняться они могут как полностью на одном уроке. Так и по частям на нескольких. Диагностическая работа не превращается в контрольную и не оценивается отметкой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0"/>
          <a:ext cx="9144000" cy="6853238"/>
        </p:xfrm>
        <a:graphic>
          <a:graphicData uri="http://schemas.openxmlformats.org/presentationml/2006/ole">
            <p:oleObj spid="_x0000_s53250" name="Слайд" r:id="rId3" imgW="4533840" imgH="3390840" progId="PowerPoint.Slide.8">
              <p:embed/>
            </p:oleObj>
          </a:graphicData>
        </a:graphic>
      </p:graphicFrame>
      <p:sp>
        <p:nvSpPr>
          <p:cNvPr id="2051" name="Text Box 43"/>
          <p:cNvSpPr txBox="1">
            <a:spLocks noChangeArrowheads="1"/>
          </p:cNvSpPr>
          <p:nvPr/>
        </p:nvSpPr>
        <p:spPr bwMode="auto">
          <a:xfrm>
            <a:off x="2176463" y="1360488"/>
            <a:ext cx="541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857224" y="1600200"/>
            <a:ext cx="7829576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В </a:t>
            </a:r>
            <a:r>
              <a:rPr lang="ru-RU" dirty="0"/>
              <a:t>зависимости от объёма на выполнение диагностической работы отводится либо 10-15мин, либо урок, либо даже несколько уроков(по10-15мин), когда он выполняется частями. О дате данной работы не объявляется, т.е. она проводится без </a:t>
            </a:r>
            <a:r>
              <a:rPr lang="ru-RU" dirty="0" err="1"/>
              <a:t>спецподготовки</a:t>
            </a:r>
            <a:r>
              <a:rPr lang="ru-RU" dirty="0"/>
              <a:t>, но цель её известна всем.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0"/>
          <a:ext cx="9144000" cy="6853238"/>
        </p:xfrm>
        <a:graphic>
          <a:graphicData uri="http://schemas.openxmlformats.org/presentationml/2006/ole">
            <p:oleObj spid="_x0000_s54274" name="Слайд" r:id="rId3" imgW="4533840" imgH="3390840" progId="PowerPoint.Slide.8">
              <p:embed/>
            </p:oleObj>
          </a:graphicData>
        </a:graphic>
      </p:graphicFrame>
      <p:sp>
        <p:nvSpPr>
          <p:cNvPr id="2051" name="Text Box 43"/>
          <p:cNvSpPr txBox="1">
            <a:spLocks noChangeArrowheads="1"/>
          </p:cNvSpPr>
          <p:nvPr/>
        </p:nvSpPr>
        <p:spPr bwMode="auto">
          <a:xfrm>
            <a:off x="2176463" y="1360488"/>
            <a:ext cx="541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857224" y="1600200"/>
            <a:ext cx="7829576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Нет </a:t>
            </a:r>
            <a:r>
              <a:rPr lang="ru-RU" dirty="0"/>
              <a:t>обид за «двойку», нет страха перед </a:t>
            </a:r>
            <a:r>
              <a:rPr lang="ru-RU" dirty="0" smtClean="0"/>
              <a:t>родителями,</a:t>
            </a:r>
            <a:r>
              <a:rPr lang="en-US" dirty="0" smtClean="0"/>
              <a:t> </a:t>
            </a:r>
          </a:p>
          <a:p>
            <a:r>
              <a:rPr lang="ru-RU" dirty="0" smtClean="0"/>
              <a:t>внимание </a:t>
            </a:r>
            <a:r>
              <a:rPr lang="ru-RU" dirty="0"/>
              <a:t>на уроке стабильное, работа целенаправленная и мотивированная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0"/>
          <a:ext cx="9144000" cy="6853238"/>
        </p:xfrm>
        <a:graphic>
          <a:graphicData uri="http://schemas.openxmlformats.org/presentationml/2006/ole">
            <p:oleObj spid="_x0000_s18434" name="Слайд" r:id="rId3" imgW="4533840" imgH="3390840" progId="PowerPoint.Slide.8">
              <p:embed/>
            </p:oleObj>
          </a:graphicData>
        </a:graphic>
      </p:graphicFrame>
      <p:sp>
        <p:nvSpPr>
          <p:cNvPr id="2051" name="Text Box 43"/>
          <p:cNvSpPr txBox="1">
            <a:spLocks noChangeArrowheads="1"/>
          </p:cNvSpPr>
          <p:nvPr/>
        </p:nvSpPr>
        <p:spPr bwMode="auto">
          <a:xfrm>
            <a:off x="2176463" y="1360488"/>
            <a:ext cx="541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2714644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>   3. Проверка </a:t>
            </a:r>
            <a:r>
              <a:rPr lang="ru-RU" b="1" dirty="0"/>
              <a:t>работ уч-ся и заполнение диагностической карты.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4762"/>
          <a:ext cx="9144000" cy="6853238"/>
        </p:xfrm>
        <a:graphic>
          <a:graphicData uri="http://schemas.openxmlformats.org/presentationml/2006/ole">
            <p:oleObj spid="_x0000_s41986" name="Слайд" r:id="rId3" imgW="4533840" imgH="3390840" progId="PowerPoint.Slide.8">
              <p:embed/>
            </p:oleObj>
          </a:graphicData>
        </a:graphic>
      </p:graphicFrame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Суть и содержание:</a:t>
            </a:r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1285852" y="1600200"/>
            <a:ext cx="7400948" cy="4525963"/>
          </a:xfrm>
        </p:spPr>
        <p:txBody>
          <a:bodyPr/>
          <a:lstStyle/>
          <a:p>
            <a:r>
              <a:rPr lang="ru-RU" dirty="0" smtClean="0"/>
              <a:t>Совокупность приёмов и средств, направленных на чёткую организацию учебного процесса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4762"/>
          <a:ext cx="9144000" cy="6853238"/>
        </p:xfrm>
        <a:graphic>
          <a:graphicData uri="http://schemas.openxmlformats.org/presentationml/2006/ole">
            <p:oleObj spid="_x0000_s22530" name="Слайд" r:id="rId3" imgW="4533840" imgH="3390840" progId="PowerPoint.Slide.8">
              <p:embed/>
            </p:oleObj>
          </a:graphicData>
        </a:graphic>
      </p:graphicFrame>
      <p:sp>
        <p:nvSpPr>
          <p:cNvPr id="2051" name="Text Box 43"/>
          <p:cNvSpPr txBox="1">
            <a:spLocks noChangeArrowheads="1"/>
          </p:cNvSpPr>
          <p:nvPr/>
        </p:nvSpPr>
        <p:spPr bwMode="auto">
          <a:xfrm>
            <a:off x="2176463" y="1360488"/>
            <a:ext cx="541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857256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928662" y="500042"/>
            <a:ext cx="7758138" cy="5626121"/>
          </a:xfrm>
        </p:spPr>
        <p:txBody>
          <a:bodyPr>
            <a:normAutofit/>
          </a:bodyPr>
          <a:lstStyle/>
          <a:p>
            <a:r>
              <a:rPr lang="ru-RU" sz="3600" dirty="0"/>
              <a:t>Для контроля над процессом формирования выделенных умений по результатам работы составляется диагностическая карта</a:t>
            </a:r>
            <a:r>
              <a:rPr lang="ru-RU" sz="3600" dirty="0" smtClean="0"/>
              <a:t>.</a:t>
            </a:r>
            <a:endParaRPr lang="ru-RU" sz="3600" dirty="0"/>
          </a:p>
          <a:p>
            <a:endParaRPr lang="ru-RU" dirty="0"/>
          </a:p>
        </p:txBody>
      </p:sp>
      <p:sp>
        <p:nvSpPr>
          <p:cNvPr id="12" name="Улыбающееся лицо 11">
            <a:hlinkClick r:id="rId5" action="ppaction://hlinkfile"/>
          </p:cNvPr>
          <p:cNvSpPr/>
          <p:nvPr/>
        </p:nvSpPr>
        <p:spPr>
          <a:xfrm>
            <a:off x="2285984" y="5214950"/>
            <a:ext cx="914400" cy="914400"/>
          </a:xfrm>
          <a:prstGeom prst="smileyFac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39938" name="Object 40"/>
          <p:cNvGraphicFramePr>
            <a:graphicFrameLocks noChangeAspect="1"/>
          </p:cNvGraphicFramePr>
          <p:nvPr/>
        </p:nvGraphicFramePr>
        <p:xfrm>
          <a:off x="0" y="0"/>
          <a:ext cx="9144000" cy="6853238"/>
        </p:xfrm>
        <a:graphic>
          <a:graphicData uri="http://schemas.openxmlformats.org/presentationml/2006/ole">
            <p:oleObj spid="_x0000_s39938" name="Слайд" r:id="rId3" imgW="4533840" imgH="3390840" progId="PowerPoint.Slide.8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71538" y="1000108"/>
            <a:ext cx="72866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После заполнения диагностической карты перед глазами предстаёт полная и, что очень важно, фиксированная картина реальных достижений всех участников образовательного процесса.</a:t>
            </a:r>
          </a:p>
          <a:p>
            <a:r>
              <a:rPr lang="ru-RU" sz="2400" dirty="0" smtClean="0"/>
              <a:t>Системная диагностика предметной </a:t>
            </a:r>
            <a:r>
              <a:rPr lang="ru-RU" sz="2400" dirty="0" err="1" smtClean="0"/>
              <a:t>обученности</a:t>
            </a:r>
            <a:r>
              <a:rPr lang="ru-RU" sz="2400" dirty="0" smtClean="0"/>
              <a:t> даёт возможность учителю сравнить умения уч-ся на начальном этапе и в процессе обучения, позволяет определить трудности в формировании предметных умений, зону ближайшего развития каждого ребёнка, организовать целенаправленную </a:t>
            </a:r>
            <a:r>
              <a:rPr lang="ru-RU" sz="2400" dirty="0" err="1" smtClean="0"/>
              <a:t>развивающее-коррекционную</a:t>
            </a:r>
            <a:r>
              <a:rPr lang="ru-RU" sz="2400" dirty="0" smtClean="0"/>
              <a:t> работу с уч-ся и проследить продвижение каждого к поставленной цели.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0"/>
          <a:ext cx="9144000" cy="6853238"/>
        </p:xfrm>
        <a:graphic>
          <a:graphicData uri="http://schemas.openxmlformats.org/presentationml/2006/ole">
            <p:oleObj spid="_x0000_s19458" name="Слайд" r:id="rId3" imgW="4533840" imgH="3390840" progId="PowerPoint.Slide.8">
              <p:embed/>
            </p:oleObj>
          </a:graphicData>
        </a:graphic>
      </p:graphicFrame>
      <p:sp>
        <p:nvSpPr>
          <p:cNvPr id="2051" name="Text Box 43"/>
          <p:cNvSpPr txBox="1">
            <a:spLocks noChangeArrowheads="1"/>
          </p:cNvSpPr>
          <p:nvPr/>
        </p:nvSpPr>
        <p:spPr bwMode="auto">
          <a:xfrm>
            <a:off x="2176463" y="1360488"/>
            <a:ext cx="541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071570"/>
          </a:xfrm>
        </p:spPr>
        <p:txBody>
          <a:bodyPr>
            <a:normAutofit/>
          </a:bodyPr>
          <a:lstStyle/>
          <a:p>
            <a:pPr lvl="0"/>
            <a:r>
              <a:rPr lang="ru-RU" b="1" dirty="0" smtClean="0"/>
              <a:t>    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Количественный анализ результатов отражён в диагностической карте – это подсчёт в % </a:t>
            </a:r>
            <a:r>
              <a:rPr lang="ru-RU" dirty="0" err="1"/>
              <a:t>обученности</a:t>
            </a:r>
            <a:r>
              <a:rPr lang="ru-RU" dirty="0"/>
              <a:t> класса в целом и </a:t>
            </a:r>
            <a:r>
              <a:rPr lang="ru-RU" dirty="0" err="1"/>
              <a:t>сформированности</a:t>
            </a:r>
            <a:r>
              <a:rPr lang="ru-RU" dirty="0"/>
              <a:t> каждого диагностируемого умения.</a:t>
            </a:r>
          </a:p>
          <a:p>
            <a:r>
              <a:rPr lang="ru-RU" dirty="0"/>
              <a:t>Под качественным анализом следует понимать выявление индивидуальных качественных показателей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обученности</a:t>
            </a:r>
            <a:r>
              <a:rPr lang="ru-RU" dirty="0" smtClean="0"/>
              <a:t> </a:t>
            </a:r>
            <a:r>
              <a:rPr lang="ru-RU" dirty="0"/>
              <a:t>и степени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сформированности</a:t>
            </a:r>
            <a:r>
              <a:rPr lang="ru-RU" dirty="0" smtClean="0"/>
              <a:t> </a:t>
            </a:r>
            <a:r>
              <a:rPr lang="ru-RU" dirty="0"/>
              <a:t>требуемых умений и навыков у уч-ся.</a:t>
            </a:r>
          </a:p>
          <a:p>
            <a:endParaRPr lang="ru-RU" dirty="0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857224" y="571480"/>
            <a:ext cx="800105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4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4. Анализ  результатов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диагностики.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0"/>
          <a:ext cx="9144000" cy="6853238"/>
        </p:xfrm>
        <a:graphic>
          <a:graphicData uri="http://schemas.openxmlformats.org/presentationml/2006/ole">
            <p:oleObj spid="_x0000_s20482" name="Слайд" r:id="rId3" imgW="4533840" imgH="3390840" progId="PowerPoint.Slide.8">
              <p:embed/>
            </p:oleObj>
          </a:graphicData>
        </a:graphic>
      </p:graphicFrame>
      <p:sp>
        <p:nvSpPr>
          <p:cNvPr id="2051" name="Text Box 43"/>
          <p:cNvSpPr txBox="1">
            <a:spLocks noChangeArrowheads="1"/>
          </p:cNvSpPr>
          <p:nvPr/>
        </p:nvSpPr>
        <p:spPr bwMode="auto">
          <a:xfrm>
            <a:off x="2176463" y="1360488"/>
            <a:ext cx="541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857256"/>
          </a:xfrm>
        </p:spPr>
        <p:txBody>
          <a:bodyPr>
            <a:normAutofit/>
          </a:bodyPr>
          <a:lstStyle/>
          <a:p>
            <a:pPr lvl="0"/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Сравнительный анализ диагностических карт, составленных в конце учебного года по итогам обучения, и начальной диагностики, проведённой в начале следующего года в одном и том же классе, позволяет выявить также степень прочности усвоения учебного материала. Содержание диагностической работы в начале учебного года можно не разрабатывать, а предложить работу, проводимую в конце предыдущего года. Сроки проведения начальной диагностики – первая неделя учебного года. Проводится она без предварительной подготовки уч-ся. Анализ результатов работы определит содержание работы с уч-ся во время, отведённое на повторение, которое будет целенаправленно использовано для коррекции необходимых при дальнейшем обучении умений.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0"/>
          <a:ext cx="9144000" cy="6853238"/>
        </p:xfrm>
        <a:graphic>
          <a:graphicData uri="http://schemas.openxmlformats.org/presentationml/2006/ole">
            <p:oleObj spid="_x0000_s21506" name="Слайд" r:id="rId3" imgW="4533840" imgH="3390840" progId="PowerPoint.Slide.8">
              <p:embed/>
            </p:oleObj>
          </a:graphicData>
        </a:graphic>
      </p:graphicFrame>
      <p:sp>
        <p:nvSpPr>
          <p:cNvPr id="2051" name="Text Box 43"/>
          <p:cNvSpPr txBox="1">
            <a:spLocks noChangeArrowheads="1"/>
          </p:cNvSpPr>
          <p:nvPr/>
        </p:nvSpPr>
        <p:spPr bwMode="auto">
          <a:xfrm>
            <a:off x="2176463" y="1360488"/>
            <a:ext cx="541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b="1" dirty="0" smtClean="0"/>
              <a:t>    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Завершает </a:t>
            </a:r>
            <a:r>
              <a:rPr lang="ru-RU" dirty="0"/>
              <a:t>работу с картой вывод о последующей дифференцированной работе с уч-ся по выявленным проблемам и о перспективах развития каждого уч-ся коррекционно-развивающей работе (вместо работы над ошибками).</a:t>
            </a:r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214414" y="785795"/>
            <a:ext cx="67151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smtClean="0"/>
              <a:t>5. Планирование и организация коррекционно-развивающей работы.</a:t>
            </a:r>
            <a:endParaRPr lang="ru-RU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0"/>
          <a:ext cx="9144000" cy="6853238"/>
        </p:xfrm>
        <a:graphic>
          <a:graphicData uri="http://schemas.openxmlformats.org/presentationml/2006/ole">
            <p:oleObj spid="_x0000_s38914" name="Слайд" r:id="rId3" imgW="4533840" imgH="3390840" progId="PowerPoint.Slide.8">
              <p:embed/>
            </p:oleObj>
          </a:graphicData>
        </a:graphic>
      </p:graphicFrame>
      <p:sp>
        <p:nvSpPr>
          <p:cNvPr id="2051" name="Text Box 43"/>
          <p:cNvSpPr txBox="1">
            <a:spLocks noChangeArrowheads="1"/>
          </p:cNvSpPr>
          <p:nvPr/>
        </p:nvSpPr>
        <p:spPr bwMode="auto">
          <a:xfrm>
            <a:off x="2176463" y="1360488"/>
            <a:ext cx="541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92882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6. Подбор </a:t>
            </a:r>
            <a:r>
              <a:rPr lang="ru-RU" b="1" dirty="0"/>
              <a:t>и системное комплектование тренировочных упражнений и заданий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 smtClean="0"/>
              <a:t>    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285852" y="1997839"/>
            <a:ext cx="664373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Содержание  различных дидактических материалов, практических заданий, занимательных упражнений, работа со справочной литературой позволяет подобрать (составить) задания для организации </a:t>
            </a:r>
            <a:r>
              <a:rPr lang="ru-RU" sz="2400" dirty="0" err="1" smtClean="0"/>
              <a:t>коррекционно</a:t>
            </a:r>
            <a:r>
              <a:rPr lang="ru-RU" sz="2400" dirty="0" smtClean="0"/>
              <a:t>- развивающей работы. </a:t>
            </a:r>
          </a:p>
          <a:p>
            <a:r>
              <a:rPr lang="ru-RU" sz="2400" dirty="0" smtClean="0"/>
              <a:t>Цель этой работы: формирование умений, предусмотренных «Требованиями к уровню подготовки выпускников основной школы», у всех уч-ся.</a:t>
            </a:r>
            <a:endParaRPr lang="ru-RU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4762"/>
          <a:ext cx="9144000" cy="6853238"/>
        </p:xfrm>
        <a:graphic>
          <a:graphicData uri="http://schemas.openxmlformats.org/presentationml/2006/ole">
            <p:oleObj spid="_x0000_s43010" name="Слайд" r:id="rId3" imgW="4533840" imgH="3390840" progId="PowerPoint.Slide.8">
              <p:embed/>
            </p:oleObj>
          </a:graphicData>
        </a:graphic>
      </p:graphicFrame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1142976" y="1600200"/>
            <a:ext cx="7543824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/>
              <a:t>   Предлагаемая технология         системного диагностирования </a:t>
            </a:r>
          </a:p>
          <a:p>
            <a:pPr>
              <a:buNone/>
            </a:pPr>
            <a:r>
              <a:rPr lang="ru-RU" sz="4400" dirty="0" smtClean="0"/>
              <a:t>   позволяет </a:t>
            </a:r>
            <a:endParaRPr lang="ru-RU" sz="4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4762"/>
          <a:ext cx="9144000" cy="6853238"/>
        </p:xfrm>
        <a:graphic>
          <a:graphicData uri="http://schemas.openxmlformats.org/presentationml/2006/ole">
            <p:oleObj spid="_x0000_s44034" name="Слайд" r:id="rId3" imgW="4533840" imgH="3390840" progId="PowerPoint.Slide.8">
              <p:embed/>
            </p:oleObj>
          </a:graphicData>
        </a:graphic>
      </p:graphicFrame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Учителю: 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Реально выполнять принцип гарантированности образовательной подготовки уч-ся и осуществлять дифференцированный подход при их обучении;</a:t>
            </a:r>
          </a:p>
          <a:p>
            <a:r>
              <a:rPr lang="ru-RU" dirty="0" smtClean="0"/>
              <a:t>При меньших затратах времени добиваться значительных </a:t>
            </a:r>
          </a:p>
          <a:p>
            <a:pPr>
              <a:buNone/>
            </a:pPr>
            <a:r>
              <a:rPr lang="ru-RU" dirty="0" smtClean="0"/>
              <a:t>    результатов </a:t>
            </a:r>
            <a:r>
              <a:rPr lang="ru-RU" dirty="0" err="1" smtClean="0"/>
              <a:t>обученности</a:t>
            </a:r>
            <a:r>
              <a:rPr lang="ru-RU" dirty="0" smtClean="0"/>
              <a:t>  и </a:t>
            </a:r>
          </a:p>
          <a:p>
            <a:pPr>
              <a:buNone/>
            </a:pPr>
            <a:r>
              <a:rPr lang="ru-RU" dirty="0" smtClean="0"/>
              <a:t>    качества обучения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4762"/>
          <a:ext cx="9144000" cy="6853238"/>
        </p:xfrm>
        <a:graphic>
          <a:graphicData uri="http://schemas.openxmlformats.org/presentationml/2006/ole">
            <p:oleObj spid="_x0000_s2050" name="Слайд" r:id="rId3" imgW="4533840" imgH="3390840" progId="PowerPoint.Slide.8">
              <p:embed/>
            </p:oleObj>
          </a:graphicData>
        </a:graphic>
      </p:graphicFrame>
      <p:sp>
        <p:nvSpPr>
          <p:cNvPr id="2051" name="Text Box 43"/>
          <p:cNvSpPr txBox="1">
            <a:spLocks noChangeArrowheads="1"/>
          </p:cNvSpPr>
          <p:nvPr/>
        </p:nvSpPr>
        <p:spPr bwMode="auto">
          <a:xfrm>
            <a:off x="2176463" y="1360488"/>
            <a:ext cx="541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Ученику: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000100" y="1600200"/>
            <a:ext cx="76867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Знать конкретные требования к знаниям и умениям по предмету;</a:t>
            </a:r>
          </a:p>
          <a:p>
            <a:r>
              <a:rPr lang="ru-RU" dirty="0" smtClean="0"/>
              <a:t>Устанавливать личный рейтинг;</a:t>
            </a:r>
          </a:p>
          <a:p>
            <a:r>
              <a:rPr lang="ru-RU" dirty="0" smtClean="0"/>
              <a:t>Приобретать позитивную мотивацию учения;</a:t>
            </a:r>
          </a:p>
          <a:p>
            <a:r>
              <a:rPr lang="ru-RU" dirty="0" smtClean="0"/>
              <a:t>Успешно продвигаться к </a:t>
            </a:r>
          </a:p>
          <a:p>
            <a:pPr>
              <a:buNone/>
            </a:pPr>
            <a:r>
              <a:rPr lang="ru-RU" dirty="0" smtClean="0"/>
              <a:t>    обозначенной учебной цели</a:t>
            </a:r>
          </a:p>
          <a:p>
            <a:pPr>
              <a:buNone/>
            </a:pPr>
            <a:r>
              <a:rPr lang="ru-RU" dirty="0" smtClean="0"/>
              <a:t>    (с учётом индивидуальных</a:t>
            </a:r>
          </a:p>
          <a:p>
            <a:pPr>
              <a:buNone/>
            </a:pPr>
            <a:r>
              <a:rPr lang="ru-RU" dirty="0" smtClean="0"/>
              <a:t>    особенностей)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0"/>
          <a:ext cx="9144000" cy="6853238"/>
        </p:xfrm>
        <a:graphic>
          <a:graphicData uri="http://schemas.openxmlformats.org/presentationml/2006/ole">
            <p:oleObj spid="_x0000_s3074" name="Слайд" r:id="rId3" imgW="4533840" imgH="3390840" progId="PowerPoint.Slide.8">
              <p:embed/>
            </p:oleObj>
          </a:graphicData>
        </a:graphic>
      </p:graphicFrame>
      <p:sp>
        <p:nvSpPr>
          <p:cNvPr id="2051" name="Text Box 43"/>
          <p:cNvSpPr txBox="1">
            <a:spLocks noChangeArrowheads="1"/>
          </p:cNvSpPr>
          <p:nvPr/>
        </p:nvSpPr>
        <p:spPr bwMode="auto">
          <a:xfrm>
            <a:off x="2176463" y="1360488"/>
            <a:ext cx="541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041280" y="4143380"/>
            <a:ext cx="1302619" cy="1662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Родителям: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071538" y="1600200"/>
            <a:ext cx="7615262" cy="4525963"/>
          </a:xfrm>
        </p:spPr>
        <p:txBody>
          <a:bodyPr/>
          <a:lstStyle/>
          <a:p>
            <a:r>
              <a:rPr lang="ru-RU" dirty="0" smtClean="0"/>
              <a:t>Видеть реальную картину достижений своего ребёнка в учении;</a:t>
            </a:r>
          </a:p>
          <a:p>
            <a:r>
              <a:rPr lang="ru-RU" dirty="0" smtClean="0"/>
              <a:t>Получать объективную оценку его учебной деятельности;</a:t>
            </a:r>
          </a:p>
          <a:p>
            <a:r>
              <a:rPr lang="ru-RU" dirty="0" smtClean="0"/>
              <a:t>Участвовать в целенаправленном развитии ребёнка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0"/>
          <a:ext cx="9144000" cy="6853238"/>
        </p:xfrm>
        <a:graphic>
          <a:graphicData uri="http://schemas.openxmlformats.org/presentationml/2006/ole">
            <p:oleObj spid="_x0000_s4098" name="Слайд" r:id="rId3" imgW="4533840" imgH="3390840" progId="PowerPoint.Slide.8">
              <p:embed/>
            </p:oleObj>
          </a:graphicData>
        </a:graphic>
      </p:graphicFrame>
      <p:sp>
        <p:nvSpPr>
          <p:cNvPr id="2051" name="Text Box 43"/>
          <p:cNvSpPr txBox="1">
            <a:spLocks noChangeArrowheads="1"/>
          </p:cNvSpPr>
          <p:nvPr/>
        </p:nvSpPr>
        <p:spPr bwMode="auto">
          <a:xfrm>
            <a:off x="2176463" y="1360488"/>
            <a:ext cx="541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Обеспечивает 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142976" y="1600200"/>
            <a:ext cx="7543824" cy="4525963"/>
          </a:xfrm>
        </p:spPr>
        <p:txBody>
          <a:bodyPr/>
          <a:lstStyle/>
          <a:p>
            <a:r>
              <a:rPr lang="ru-RU" dirty="0" smtClean="0"/>
              <a:t>Устранение перегрузки основных участников процесса, тем самым сохраняя их физическое и психическое здоровье.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0"/>
          <a:ext cx="9144000" cy="6853238"/>
        </p:xfrm>
        <a:graphic>
          <a:graphicData uri="http://schemas.openxmlformats.org/presentationml/2006/ole">
            <p:oleObj spid="_x0000_s5122" name="Слайд" r:id="rId3" imgW="4533840" imgH="3390840" progId="PowerPoint.Slide.8">
              <p:embed/>
            </p:oleObj>
          </a:graphicData>
        </a:graphic>
      </p:graphicFrame>
      <p:sp>
        <p:nvSpPr>
          <p:cNvPr id="2051" name="Text Box 43"/>
          <p:cNvSpPr txBox="1">
            <a:spLocks noChangeArrowheads="1"/>
          </p:cNvSpPr>
          <p:nvPr/>
        </p:nvSpPr>
        <p:spPr bwMode="auto">
          <a:xfrm>
            <a:off x="2176463" y="1360488"/>
            <a:ext cx="541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500166" y="285728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28662" y="274638"/>
            <a:ext cx="775813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Технология диагностики предметной </a:t>
            </a:r>
            <a:r>
              <a:rPr lang="ru-RU" dirty="0" err="1" smtClean="0"/>
              <a:t>обученности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857224" y="1600200"/>
            <a:ext cx="7829576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 Диагностика </a:t>
            </a:r>
            <a:r>
              <a:rPr lang="ru-RU" dirty="0" err="1"/>
              <a:t>обученности</a:t>
            </a:r>
            <a:r>
              <a:rPr lang="ru-RU" dirty="0"/>
              <a:t> – это </a:t>
            </a:r>
            <a:r>
              <a:rPr lang="ru-RU" dirty="0" err="1"/>
              <a:t>безотметочная</a:t>
            </a:r>
            <a:r>
              <a:rPr lang="ru-RU" dirty="0"/>
              <a:t> оценка знаний и умений уч-ся на момент диагностирования, включающая в себя:</a:t>
            </a:r>
          </a:p>
          <a:p>
            <a:pPr lvl="0"/>
            <a:r>
              <a:rPr lang="ru-RU" dirty="0"/>
              <a:t>контроль;</a:t>
            </a:r>
          </a:p>
          <a:p>
            <a:pPr lvl="0"/>
            <a:r>
              <a:rPr lang="ru-RU" dirty="0"/>
              <a:t>проверку;</a:t>
            </a:r>
          </a:p>
          <a:p>
            <a:pPr lvl="0"/>
            <a:r>
              <a:rPr lang="ru-RU" dirty="0"/>
              <a:t>оценивание</a:t>
            </a:r>
          </a:p>
          <a:p>
            <a:pPr lvl="0"/>
            <a:r>
              <a:rPr lang="ru-RU" dirty="0"/>
              <a:t>накопление статистических данных </a:t>
            </a:r>
            <a:r>
              <a:rPr lang="ru-RU" dirty="0" smtClean="0"/>
              <a:t>и</a:t>
            </a:r>
            <a:endParaRPr lang="en-US" dirty="0" smtClean="0"/>
          </a:p>
          <a:p>
            <a:pPr lvl="0"/>
            <a:r>
              <a:rPr lang="ru-RU" dirty="0" smtClean="0"/>
              <a:t> </a:t>
            </a:r>
            <a:r>
              <a:rPr lang="ru-RU" dirty="0"/>
              <a:t>их анализ;</a:t>
            </a:r>
          </a:p>
          <a:p>
            <a:pPr lvl="0"/>
            <a:r>
              <a:rPr lang="ru-RU" dirty="0"/>
              <a:t>выявление их динамики;</a:t>
            </a:r>
          </a:p>
          <a:p>
            <a:pPr lvl="0"/>
            <a:r>
              <a:rPr lang="ru-RU" dirty="0"/>
              <a:t>прогнозирование результатов.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0"/>
          <p:cNvGraphicFramePr>
            <a:graphicFrameLocks noChangeAspect="1"/>
          </p:cNvGraphicFramePr>
          <p:nvPr/>
        </p:nvGraphicFramePr>
        <p:xfrm>
          <a:off x="0" y="0"/>
          <a:ext cx="9144000" cy="6853238"/>
        </p:xfrm>
        <a:graphic>
          <a:graphicData uri="http://schemas.openxmlformats.org/presentationml/2006/ole">
            <p:oleObj spid="_x0000_s6146" name="Слайд" r:id="rId3" imgW="4533840" imgH="3390840" progId="PowerPoint.Slide.8">
              <p:embed/>
            </p:oleObj>
          </a:graphicData>
        </a:graphic>
      </p:graphicFrame>
      <p:sp>
        <p:nvSpPr>
          <p:cNvPr id="2051" name="Text Box 43"/>
          <p:cNvSpPr txBox="1">
            <a:spLocks noChangeArrowheads="1"/>
          </p:cNvSpPr>
          <p:nvPr/>
        </p:nvSpPr>
        <p:spPr bwMode="auto">
          <a:xfrm>
            <a:off x="2176463" y="1360488"/>
            <a:ext cx="541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052" name="Picture 45" descr="black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3933825"/>
            <a:ext cx="14668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7"/>
          <p:cNvSpPr>
            <a:spLocks noChangeArrowheads="1" noChangeShapeType="1" noTextEdit="1"/>
          </p:cNvSpPr>
          <p:nvPr/>
        </p:nvSpPr>
        <p:spPr bwMode="auto">
          <a:xfrm>
            <a:off x="1357290" y="357166"/>
            <a:ext cx="7272337" cy="4824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CCFFCC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6047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Даёт </a:t>
            </a:r>
            <a:r>
              <a:rPr lang="ru-RU" dirty="0"/>
              <a:t>возможность:</a:t>
            </a:r>
            <a:br>
              <a:rPr lang="ru-RU" dirty="0"/>
            </a:b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928662" y="1600200"/>
            <a:ext cx="7758138" cy="4525963"/>
          </a:xfrm>
        </p:spPr>
        <p:txBody>
          <a:bodyPr/>
          <a:lstStyle/>
          <a:p>
            <a:pPr lvl="0"/>
            <a:r>
              <a:rPr lang="ru-RU" dirty="0"/>
              <a:t>объективно судить о качественных и динамических изменениях в продвижении к заданной цели не только отдельного уч-ся, но и диагностируемого ученического коллектива, а также всего образовательного учреждения </a:t>
            </a:r>
            <a:endParaRPr lang="ru-RU" dirty="0" smtClean="0"/>
          </a:p>
          <a:p>
            <a:pPr lvl="0">
              <a:buNone/>
            </a:pPr>
            <a:r>
              <a:rPr lang="ru-RU" dirty="0"/>
              <a:t> </a:t>
            </a:r>
            <a:r>
              <a:rPr lang="ru-RU" dirty="0" smtClean="0"/>
              <a:t>   в </a:t>
            </a:r>
            <a:r>
              <a:rPr lang="ru-RU" dirty="0"/>
              <a:t>целом;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</TotalTime>
  <Words>797</Words>
  <PresentationFormat>Экран (4:3)</PresentationFormat>
  <Paragraphs>79</Paragraphs>
  <Slides>25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7" baseType="lpstr">
      <vt:lpstr>Тема Office</vt:lpstr>
      <vt:lpstr>Слайд</vt:lpstr>
      <vt:lpstr>Слайд 1</vt:lpstr>
      <vt:lpstr>Суть и содержание:</vt:lpstr>
      <vt:lpstr>Слайд 3</vt:lpstr>
      <vt:lpstr>Учителю: </vt:lpstr>
      <vt:lpstr>Ученику:</vt:lpstr>
      <vt:lpstr>Родителям:</vt:lpstr>
      <vt:lpstr>Обеспечивает </vt:lpstr>
      <vt:lpstr>Технология диагностики предметной обученности</vt:lpstr>
      <vt:lpstr>Даёт возможность: </vt:lpstr>
      <vt:lpstr>Слайд 10</vt:lpstr>
      <vt:lpstr>Слайд 11</vt:lpstr>
      <vt:lpstr>Этапы применения технологии системного диагностирования предметной обученности </vt:lpstr>
      <vt:lpstr>1. Дифференцирование  и системное структурирование навыков и умений по предмету и постановка учебных целей. </vt:lpstr>
      <vt:lpstr>Знания и умения</vt:lpstr>
      <vt:lpstr> 2. Подбор  заданий для диагностических работ и составление диагностической таблицы. </vt:lpstr>
      <vt:lpstr>Слайд 16</vt:lpstr>
      <vt:lpstr>Слайд 17</vt:lpstr>
      <vt:lpstr>Слайд 18</vt:lpstr>
      <vt:lpstr>   3. Проверка работ уч-ся и заполнение диагностической карты. </vt:lpstr>
      <vt:lpstr> </vt:lpstr>
      <vt:lpstr>Слайд 21</vt:lpstr>
      <vt:lpstr>    </vt:lpstr>
      <vt:lpstr>Слайд 23</vt:lpstr>
      <vt:lpstr>    </vt:lpstr>
      <vt:lpstr>6. Подбор и системное комплектование тренировочных упражнений и заданий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TATA</cp:lastModifiedBy>
  <cp:revision>22</cp:revision>
  <dcterms:modified xsi:type="dcterms:W3CDTF">2010-03-15T12:29:39Z</dcterms:modified>
</cp:coreProperties>
</file>