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570E7-B3FB-4529-87D3-A61FAEFF4001}" type="datetimeFigureOut">
              <a:rPr lang="ru-RU" smtClean="0"/>
              <a:t>23.12.2009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47316-9350-493D-876F-882BE619F29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69AFD-C3DC-426D-8032-A09A3D67A2A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769626-B594-4294-9550-2EC02E7F6F17}" type="slidenum">
              <a:rPr lang="ru-RU"/>
              <a:pPr/>
              <a:t>11</a:t>
            </a:fld>
            <a:endParaRPr lang="ru-RU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Цели орденов: уход за больными и немощными паломниками, крестоносцами, оказывать им духовную поддержку и защищать. Это были духовно-рыцарские ордена, где члены пытались сочетать рыцарский образ с монашеским Подчинялись </a:t>
            </a:r>
            <a:r>
              <a:rPr lang="ru-RU" dirty="0" err="1"/>
              <a:t>рискому</a:t>
            </a:r>
            <a:r>
              <a:rPr lang="ru-RU" dirty="0"/>
              <a:t> папе, но во главе стоял Великий магистр. Давали обет: безбрачия, бедности и послушания. Жесткая дисциплина. Со временем стали обладателями  </a:t>
            </a:r>
            <a:r>
              <a:rPr lang="ru-RU" dirty="0" err="1"/>
              <a:t>богатсвт</a:t>
            </a:r>
            <a:r>
              <a:rPr lang="ru-RU" dirty="0"/>
              <a:t>, земель, флота. Поощряли развитие наук.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69AFD-C3DC-426D-8032-A09A3D67A2A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69AFD-C3DC-426D-8032-A09A3D67A2A6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6FAF26-6DC8-4BFF-8DCA-3A4CA592A2A7}" type="slidenum">
              <a:rPr lang="ru-RU"/>
              <a:pPr/>
              <a:t>14</a:t>
            </a:fld>
            <a:endParaRPr lang="ru-RU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Отличный военноначальник, очень образованный, уважаем людьми запада. Мог быть  великодушным, справедливым, щедрым, но и коварным и жестоким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69AFD-C3DC-426D-8032-A09A3D67A2A6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69AFD-C3DC-426D-8032-A09A3D67A2A6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69AFD-C3DC-426D-8032-A09A3D67A2A6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69AFD-C3DC-426D-8032-A09A3D67A2A6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69AFD-C3DC-426D-8032-A09A3D67A2A6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36802-60A7-4EF4-BF64-B4818A291B4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69AFD-C3DC-426D-8032-A09A3D67A2A6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69AFD-C3DC-426D-8032-A09A3D67A2A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69AFD-C3DC-426D-8032-A09A3D67A2A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64BE-A7E4-40B6-B0C7-7659F87F804D}" type="datetimeFigureOut">
              <a:rPr lang="ru-RU" smtClean="0"/>
              <a:pPr/>
              <a:t>23.12.2009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C06-227C-4C1F-BC8E-02A31C4E14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64BE-A7E4-40B6-B0C7-7659F87F804D}" type="datetimeFigureOut">
              <a:rPr lang="ru-RU" smtClean="0"/>
              <a:pPr/>
              <a:t>23.12.2009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C06-227C-4C1F-BC8E-02A31C4E14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64BE-A7E4-40B6-B0C7-7659F87F804D}" type="datetimeFigureOut">
              <a:rPr lang="ru-RU" smtClean="0"/>
              <a:pPr/>
              <a:t>23.12.2009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C06-227C-4C1F-BC8E-02A31C4E14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64BE-A7E4-40B6-B0C7-7659F87F804D}" type="datetimeFigureOut">
              <a:rPr lang="ru-RU" smtClean="0"/>
              <a:pPr/>
              <a:t>23.12.2009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C06-227C-4C1F-BC8E-02A31C4E14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64BE-A7E4-40B6-B0C7-7659F87F804D}" type="datetimeFigureOut">
              <a:rPr lang="ru-RU" smtClean="0"/>
              <a:pPr/>
              <a:t>23.12.2009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C06-227C-4C1F-BC8E-02A31C4E14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64BE-A7E4-40B6-B0C7-7659F87F804D}" type="datetimeFigureOut">
              <a:rPr lang="ru-RU" smtClean="0"/>
              <a:pPr/>
              <a:t>23.12.2009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C06-227C-4C1F-BC8E-02A31C4E14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64BE-A7E4-40B6-B0C7-7659F87F804D}" type="datetimeFigureOut">
              <a:rPr lang="ru-RU" smtClean="0"/>
              <a:pPr/>
              <a:t>23.12.2009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C06-227C-4C1F-BC8E-02A31C4E14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64BE-A7E4-40B6-B0C7-7659F87F804D}" type="datetimeFigureOut">
              <a:rPr lang="ru-RU" smtClean="0"/>
              <a:pPr/>
              <a:t>23.12.2009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BABC06-227C-4C1F-BC8E-02A31C4E14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64BE-A7E4-40B6-B0C7-7659F87F804D}" type="datetimeFigureOut">
              <a:rPr lang="ru-RU" smtClean="0"/>
              <a:pPr/>
              <a:t>23.12.2009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C06-227C-4C1F-BC8E-02A31C4E14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64BE-A7E4-40B6-B0C7-7659F87F804D}" type="datetimeFigureOut">
              <a:rPr lang="ru-RU" smtClean="0"/>
              <a:pPr/>
              <a:t>23.12.2009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8BABC06-227C-4C1F-BC8E-02A31C4E14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88964BE-A7E4-40B6-B0C7-7659F87F804D}" type="datetimeFigureOut">
              <a:rPr lang="ru-RU" smtClean="0"/>
              <a:pPr/>
              <a:t>23.12.2009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BC06-227C-4C1F-BC8E-02A31C4E14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88964BE-A7E4-40B6-B0C7-7659F87F804D}" type="datetimeFigureOut">
              <a:rPr lang="ru-RU" smtClean="0"/>
              <a:pPr/>
              <a:t>23.12.2009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8BABC06-227C-4C1F-BC8E-02A31C4E14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slide" Target="slide11.xml"/><Relationship Id="rId18" Type="http://schemas.openxmlformats.org/officeDocument/2006/relationships/slide" Target="slide19.xml"/><Relationship Id="rId3" Type="http://schemas.openxmlformats.org/officeDocument/2006/relationships/notesSlide" Target="../notesSlides/notesSlide1.xml"/><Relationship Id="rId21" Type="http://schemas.openxmlformats.org/officeDocument/2006/relationships/slide" Target="slide2.xml"/><Relationship Id="rId7" Type="http://schemas.openxmlformats.org/officeDocument/2006/relationships/image" Target="../media/image4.jpeg"/><Relationship Id="rId12" Type="http://schemas.openxmlformats.org/officeDocument/2006/relationships/slide" Target="slide9.xml"/><Relationship Id="rId17" Type="http://schemas.openxmlformats.org/officeDocument/2006/relationships/slide" Target="slide18.xml"/><Relationship Id="rId2" Type="http://schemas.openxmlformats.org/officeDocument/2006/relationships/slideLayout" Target="../slideLayouts/slideLayout7.xml"/><Relationship Id="rId16" Type="http://schemas.openxmlformats.org/officeDocument/2006/relationships/slide" Target="slide17.xml"/><Relationship Id="rId20" Type="http://schemas.openxmlformats.org/officeDocument/2006/relationships/slide" Target="slide20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oleObject" Target="../embeddings/oleObject1.bin"/><Relationship Id="rId15" Type="http://schemas.openxmlformats.org/officeDocument/2006/relationships/slide" Target="slide14.xml"/><Relationship Id="rId10" Type="http://schemas.openxmlformats.org/officeDocument/2006/relationships/image" Target="../media/image7.jpeg"/><Relationship Id="rId19" Type="http://schemas.openxmlformats.org/officeDocument/2006/relationships/slide" Target="slide27.xml"/><Relationship Id="rId4" Type="http://schemas.openxmlformats.org/officeDocument/2006/relationships/image" Target="../media/image2.gif"/><Relationship Id="rId9" Type="http://schemas.openxmlformats.org/officeDocument/2006/relationships/image" Target="../media/image6.jpeg"/><Relationship Id="rId14" Type="http://schemas.openxmlformats.org/officeDocument/2006/relationships/slide" Target="slide12.xml"/><Relationship Id="rId22" Type="http://schemas.openxmlformats.org/officeDocument/2006/relationships/slide" Target="slide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6.xml"/><Relationship Id="rId5" Type="http://schemas.openxmlformats.org/officeDocument/2006/relationships/image" Target="../media/image8.jpeg"/><Relationship Id="rId4" Type="http://schemas.openxmlformats.org/officeDocument/2006/relationships/image" Target="../media/image1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0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5" descr="AG00317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500958" y="5572140"/>
            <a:ext cx="876018" cy="1125539"/>
          </a:xfrm>
          <a:prstGeom prst="rect">
            <a:avLst/>
          </a:prstGeom>
          <a:noFill/>
          <a:ln/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143768" y="4643446"/>
          <a:ext cx="1643074" cy="652792"/>
        </p:xfrm>
        <a:graphic>
          <a:graphicData uri="http://schemas.openxmlformats.org/presentationml/2006/ole">
            <p:oleObj spid="_x0000_s3074" name="Clip" r:id="rId5" imgW="1035720" imgH="504720" progId="">
              <p:embed/>
            </p:oleObj>
          </a:graphicData>
        </a:graphic>
      </p:graphicFrame>
      <p:pic>
        <p:nvPicPr>
          <p:cNvPr id="14" name="Picture 3" descr="glas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2151005" cy="6858000"/>
          </a:xfrm>
          <a:prstGeom prst="rect">
            <a:avLst/>
          </a:prstGeom>
          <a:noFill/>
        </p:spPr>
      </p:pic>
      <p:pic>
        <p:nvPicPr>
          <p:cNvPr id="20" name="Picture 2" descr="NavalWarfare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7358082" y="2285992"/>
            <a:ext cx="1423974" cy="1219646"/>
          </a:xfrm>
          <a:prstGeom prst="rect">
            <a:avLst/>
          </a:prstGeom>
          <a:noFill/>
        </p:spPr>
      </p:pic>
      <p:pic>
        <p:nvPicPr>
          <p:cNvPr id="19" name="Picture 2" descr="Konrad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000628" y="142852"/>
            <a:ext cx="1071570" cy="1800670"/>
          </a:xfrm>
          <a:prstGeom prst="rect">
            <a:avLst/>
          </a:prstGeom>
          <a:noFill/>
        </p:spPr>
      </p:pic>
      <p:pic>
        <p:nvPicPr>
          <p:cNvPr id="18" name="Picture 1028" descr="Templario 3"/>
          <p:cNvPicPr>
            <a:picLocks noChangeAspect="1" noChangeArrowheads="1"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2500298" y="142852"/>
            <a:ext cx="1209660" cy="1696018"/>
          </a:xfrm>
          <a:prstGeom prst="rect">
            <a:avLst/>
          </a:prstGeom>
          <a:noFill/>
        </p:spPr>
      </p:pic>
      <p:pic>
        <p:nvPicPr>
          <p:cNvPr id="17" name="Picture 3" descr="krak 2"/>
          <p:cNvPicPr>
            <a:picLocks noChangeAspect="1" noChangeArrowheads="1"/>
          </p:cNvPicPr>
          <p:nvPr/>
        </p:nvPicPr>
        <p:blipFill>
          <a:blip r:embed="rId10" cstate="screen"/>
          <a:srcRect/>
          <a:stretch>
            <a:fillRect/>
          </a:stretch>
        </p:blipFill>
        <p:spPr bwMode="auto">
          <a:xfrm>
            <a:off x="3357554" y="5286388"/>
            <a:ext cx="1714512" cy="1408349"/>
          </a:xfrm>
          <a:prstGeom prst="rect">
            <a:avLst/>
          </a:prstGeom>
          <a:noFill/>
        </p:spPr>
      </p:pic>
      <p:pic>
        <p:nvPicPr>
          <p:cNvPr id="15" name="Picture 4" descr="richard-lionheart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786578" y="428604"/>
            <a:ext cx="1379917" cy="150019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85786" y="2428868"/>
            <a:ext cx="77153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FF00"/>
                </a:solidFill>
                <a:latin typeface="Arial Black" pitchFamily="34" charset="0"/>
                <a:cs typeface="Aharoni" pitchFamily="2" charset="-79"/>
              </a:rPr>
              <a:t>КРЕСТОВЫЕ  ПОХОДЫ </a:t>
            </a:r>
          </a:p>
          <a:p>
            <a:pPr algn="ctr"/>
            <a:r>
              <a:rPr lang="ru-RU" sz="5400" b="1" dirty="0" smtClean="0">
                <a:solidFill>
                  <a:srgbClr val="FFFF00"/>
                </a:solidFill>
                <a:latin typeface="Arial Black" pitchFamily="34" charset="0"/>
                <a:cs typeface="Aharoni" pitchFamily="2" charset="-79"/>
              </a:rPr>
              <a:t>1096-1291 </a:t>
            </a:r>
            <a:endParaRPr lang="ru-RU" sz="5400" b="1" dirty="0">
              <a:solidFill>
                <a:srgbClr val="FFFF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08" y="6150114"/>
            <a:ext cx="342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hlinkClick r:id="rId12" action="ppaction://hlinksldjump"/>
              </a:rPr>
              <a:t>ГОСУДАРСТВА КРЕСТОНОСЦЕВ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4414" y="1785926"/>
            <a:ext cx="3571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hlinkClick r:id="rId13" action="ppaction://hlinksldjump"/>
              </a:rPr>
              <a:t>ДУХОВНО – РЫЦАРСКИЕ</a:t>
            </a:r>
          </a:p>
          <a:p>
            <a:r>
              <a:rPr lang="ru-RU" sz="2000" b="1" dirty="0" smtClean="0">
                <a:hlinkClick r:id="rId13" action="ppaction://hlinksldjump"/>
              </a:rPr>
              <a:t>              ОРДЕНА 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643438" y="357166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hlinkClick r:id="rId12" action="ppaction://hlinksldjump"/>
              </a:rPr>
              <a:t>1 ПОХОД 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643570" y="1857364"/>
            <a:ext cx="1285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hlinkClick r:id="rId14" action="ppaction://hlinksldjump"/>
              </a:rPr>
              <a:t>2ПОХОД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358082" y="142852"/>
            <a:ext cx="1571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hlinkClick r:id="rId15" action="ppaction://hlinksldjump"/>
              </a:rPr>
              <a:t>3 ПОХОД</a:t>
            </a:r>
            <a:endParaRPr lang="ru-RU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286644" y="1928802"/>
            <a:ext cx="1643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hlinkClick r:id="rId16" action="ppaction://hlinksldjump"/>
              </a:rPr>
              <a:t>4 ПОХОД</a:t>
            </a:r>
            <a:endParaRPr lang="ru-RU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286644" y="3500438"/>
            <a:ext cx="1500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hlinkClick r:id="rId17" action="ppaction://hlinksldjump"/>
              </a:rPr>
              <a:t>ПОЗДНИЕ ПОХОДЫ</a:t>
            </a:r>
            <a:endParaRPr lang="ru-RU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14282" y="5000636"/>
            <a:ext cx="26432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hlinkClick r:id="rId18" action="ppaction://hlinksldjump"/>
              </a:rPr>
              <a:t>РЕЗУЛЬТАТЫ  И  ПОСЛЕДСТВИЯ </a:t>
            </a:r>
            <a:endParaRPr lang="ru-RU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7143768" y="4929198"/>
            <a:ext cx="1785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hlinkClick r:id="rId19" action="ppaction://hlinksldjump"/>
              </a:rPr>
              <a:t>     ЭТО ИНТЕРЕСНО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00694" y="6000768"/>
            <a:ext cx="2286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hlinkClick r:id="rId20" action="ppaction://hlinksldjump"/>
              </a:rPr>
              <a:t>ПРОВЕРЬ СЕБЯ 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14282" y="142852"/>
            <a:ext cx="1714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hlinkClick r:id="rId21" action="ppaction://hlinksldjump"/>
              </a:rPr>
              <a:t>ПРИЧИНЫ ПОХОДОВ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42844" y="3643314"/>
            <a:ext cx="1285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3366FF"/>
                </a:solidFill>
                <a:hlinkClick r:id="rId22" action="ppaction://hlinksldjump"/>
              </a:rPr>
              <a:t>ПОВОД</a:t>
            </a:r>
            <a:endParaRPr lang="ru-RU" sz="2000" b="1" dirty="0">
              <a:solidFill>
                <a:srgbClr val="33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3" descr="krak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714488"/>
            <a:ext cx="5334000" cy="4381500"/>
          </a:xfrm>
          <a:prstGeom prst="rect">
            <a:avLst/>
          </a:prstGeom>
          <a:noFill/>
        </p:spPr>
      </p:pic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1295400" y="152400"/>
            <a:ext cx="7162800" cy="1295400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Крак-де-Шевалье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5786446" y="1928802"/>
            <a:ext cx="307181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/>
              <a:t>В государствах крестоносцев такие неприступные крепости служили для охраны  больших участков территории (графство Триполи).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15272" y="635795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rId4" action="ppaction://hlinksldjump"/>
              </a:rPr>
              <a:t>вперед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572264" y="635795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" action="ppaction://hlinkshowjump?jump=firstslide"/>
              </a:rPr>
              <a:t>назад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026"/>
          <p:cNvSpPr>
            <a:spLocks noChangeArrowheads="1"/>
          </p:cNvSpPr>
          <p:nvPr/>
        </p:nvSpPr>
        <p:spPr bwMode="auto">
          <a:xfrm>
            <a:off x="571472" y="152400"/>
            <a:ext cx="8215370" cy="1295400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 Black" pitchFamily="34" charset="0"/>
              </a:rPr>
              <a:t>Духовно-рыцарские ордена </a:t>
            </a:r>
            <a:r>
              <a:rPr lang="en-US" sz="3200" b="1" dirty="0">
                <a:solidFill>
                  <a:schemeClr val="bg1"/>
                </a:solidFill>
                <a:latin typeface="Arial Black" pitchFamily="34" charset="0"/>
              </a:rPr>
              <a:t>XII</a:t>
            </a:r>
            <a:r>
              <a:rPr lang="ru-RU" sz="3200" b="1" dirty="0">
                <a:solidFill>
                  <a:schemeClr val="bg1"/>
                </a:solidFill>
                <a:latin typeface="Arial Black" pitchFamily="34" charset="0"/>
              </a:rPr>
              <a:t> в.</a:t>
            </a:r>
          </a:p>
        </p:txBody>
      </p:sp>
      <p:pic>
        <p:nvPicPr>
          <p:cNvPr id="32772" name="Picture 1028" descr="Templario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000240"/>
            <a:ext cx="2155825" cy="3022600"/>
          </a:xfrm>
          <a:prstGeom prst="rect">
            <a:avLst/>
          </a:prstGeom>
          <a:noFill/>
        </p:spPr>
      </p:pic>
      <p:pic>
        <p:nvPicPr>
          <p:cNvPr id="32773" name="Picture 1029" descr="hospitalari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2000240"/>
            <a:ext cx="2165350" cy="3048000"/>
          </a:xfrm>
          <a:prstGeom prst="rect">
            <a:avLst/>
          </a:prstGeom>
          <a:noFill/>
        </p:spPr>
      </p:pic>
      <p:pic>
        <p:nvPicPr>
          <p:cNvPr id="32774" name="Picture 1030" descr="Teuton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388" y="2000240"/>
            <a:ext cx="2174875" cy="3048000"/>
          </a:xfrm>
          <a:prstGeom prst="rect">
            <a:avLst/>
          </a:prstGeom>
          <a:noFill/>
        </p:spPr>
      </p:pic>
      <p:sp>
        <p:nvSpPr>
          <p:cNvPr id="32775" name="Text Box 1031"/>
          <p:cNvSpPr txBox="1">
            <a:spLocks noChangeArrowheads="1"/>
          </p:cNvSpPr>
          <p:nvPr/>
        </p:nvSpPr>
        <p:spPr bwMode="auto">
          <a:xfrm>
            <a:off x="357158" y="5214950"/>
            <a:ext cx="249555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«Тайное рыцарство Христово и Храма Соломона» -1118 г</a:t>
            </a:r>
            <a:r>
              <a:rPr lang="ru-RU" dirty="0">
                <a:solidFill>
                  <a:srgbClr val="663300"/>
                </a:solidFill>
              </a:rPr>
              <a:t>.</a:t>
            </a:r>
          </a:p>
        </p:txBody>
      </p:sp>
      <p:sp>
        <p:nvSpPr>
          <p:cNvPr id="32777" name="Text Box 1033"/>
          <p:cNvSpPr txBox="1">
            <a:spLocks noChangeArrowheads="1"/>
          </p:cNvSpPr>
          <p:nvPr/>
        </p:nvSpPr>
        <p:spPr bwMode="auto">
          <a:xfrm>
            <a:off x="3214678" y="5286388"/>
            <a:ext cx="296227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«Орден всадников госпиталя святого Иоанна Иерусалимского» -1113 г.</a:t>
            </a:r>
          </a:p>
        </p:txBody>
      </p:sp>
      <p:sp>
        <p:nvSpPr>
          <p:cNvPr id="32778" name="Rectangle 1034"/>
          <p:cNvSpPr>
            <a:spLocks noChangeArrowheads="1"/>
          </p:cNvSpPr>
          <p:nvPr/>
        </p:nvSpPr>
        <p:spPr bwMode="auto">
          <a:xfrm>
            <a:off x="3071802" y="6215082"/>
            <a:ext cx="2728914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Госпитальеры, </a:t>
            </a:r>
            <a:r>
              <a:rPr lang="ru-RU" dirty="0" err="1">
                <a:solidFill>
                  <a:schemeClr val="bg1"/>
                </a:solidFill>
              </a:rPr>
              <a:t>иоаниты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2779" name="Rectangle 1035"/>
          <p:cNvSpPr>
            <a:spLocks noChangeArrowheads="1"/>
          </p:cNvSpPr>
          <p:nvPr/>
        </p:nvSpPr>
        <p:spPr bwMode="auto">
          <a:xfrm>
            <a:off x="214282" y="6215082"/>
            <a:ext cx="2657476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Тамплиеры, храмовники</a:t>
            </a:r>
          </a:p>
        </p:txBody>
      </p:sp>
      <p:sp>
        <p:nvSpPr>
          <p:cNvPr id="32780" name="Text Box 1036"/>
          <p:cNvSpPr txBox="1">
            <a:spLocks noChangeArrowheads="1"/>
          </p:cNvSpPr>
          <p:nvPr/>
        </p:nvSpPr>
        <p:spPr bwMode="auto">
          <a:xfrm>
            <a:off x="6286512" y="5214950"/>
            <a:ext cx="2438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«Орден дома святой матери Тевтонской» -1199 г.</a:t>
            </a:r>
          </a:p>
        </p:txBody>
      </p:sp>
      <p:sp>
        <p:nvSpPr>
          <p:cNvPr id="32781" name="Rectangle 1037"/>
          <p:cNvSpPr>
            <a:spLocks noChangeArrowheads="1"/>
          </p:cNvSpPr>
          <p:nvPr/>
        </p:nvSpPr>
        <p:spPr bwMode="auto">
          <a:xfrm>
            <a:off x="6215074" y="6215082"/>
            <a:ext cx="25146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Тевтонцы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72462" y="635795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" action="ppaction://hlinkshowjump?jump=firstslide"/>
              </a:rPr>
              <a:t>назад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 autoUpdateAnimBg="0"/>
      <p:bldP spid="32775" grpId="0" autoUpdateAnimBg="0"/>
      <p:bldP spid="32777" grpId="0" autoUpdateAnimBg="0"/>
      <p:bldP spid="32778" grpId="0" animBg="1" autoUpdateAnimBg="0"/>
      <p:bldP spid="32779" grpId="0" animBg="1" autoUpdateAnimBg="0"/>
      <p:bldP spid="32780" grpId="0" autoUpdateAnimBg="0"/>
      <p:bldP spid="32781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Konra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500174"/>
            <a:ext cx="2424138" cy="457078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428596" y="285728"/>
            <a:ext cx="8143932" cy="1000132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 Black" pitchFamily="34" charset="0"/>
              </a:rPr>
              <a:t>Второй поход 1147-1149 г.г.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428596" y="6215082"/>
            <a:ext cx="2667000" cy="366713"/>
          </a:xfrm>
          <a:prstGeom prst="rect">
            <a:avLst/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solidFill>
                  <a:srgbClr val="663300"/>
                </a:solidFill>
              </a:rPr>
              <a:t>Конрад </a:t>
            </a:r>
            <a:r>
              <a:rPr lang="en-US" dirty="0">
                <a:solidFill>
                  <a:srgbClr val="663300"/>
                </a:solidFill>
              </a:rPr>
              <a:t>III (</a:t>
            </a:r>
            <a:r>
              <a:rPr lang="ru-RU" dirty="0">
                <a:solidFill>
                  <a:srgbClr val="663300"/>
                </a:solidFill>
              </a:rPr>
              <a:t>Германия)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4357686" y="1571612"/>
            <a:ext cx="3929090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Причины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3428992" y="2214554"/>
            <a:ext cx="52578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sz="2000" dirty="0"/>
              <a:t>Государства крестоносцев были окружены народами, чью территорию они захватили.</a:t>
            </a:r>
          </a:p>
          <a:p>
            <a:pPr marL="457200" indent="-457200">
              <a:spcBef>
                <a:spcPct val="50000"/>
              </a:spcBef>
              <a:buFontTx/>
              <a:buAutoNum type="arabicPeriod" startAt="2"/>
            </a:pPr>
            <a:r>
              <a:rPr lang="ru-RU" sz="2000" dirty="0"/>
              <a:t>Постоянные нападения со стороны  египтян, сельджуков, сирийцев.</a:t>
            </a:r>
          </a:p>
          <a:p>
            <a:pPr marL="457200" indent="-457200">
              <a:spcBef>
                <a:spcPct val="50000"/>
              </a:spcBef>
              <a:buFontTx/>
              <a:buAutoNum type="arabicPeriod" startAt="3"/>
            </a:pPr>
            <a:r>
              <a:rPr lang="ru-RU" sz="2000" dirty="0"/>
              <a:t>1137 г. – Византия  захватывает </a:t>
            </a:r>
            <a:r>
              <a:rPr lang="ru-RU" sz="2000" dirty="0" err="1"/>
              <a:t>Антиохию</a:t>
            </a:r>
            <a:r>
              <a:rPr lang="ru-RU" sz="2000" dirty="0"/>
              <a:t>; государства крестоносцев не оказывают помощь.</a:t>
            </a:r>
          </a:p>
          <a:p>
            <a:pPr marL="457200" indent="-457200">
              <a:spcBef>
                <a:spcPct val="50000"/>
              </a:spcBef>
            </a:pPr>
            <a:r>
              <a:rPr lang="ru-RU" sz="2000" dirty="0"/>
              <a:t>4.    1143 г. – захват мусульманами  графства </a:t>
            </a:r>
            <a:r>
              <a:rPr lang="ru-RU" sz="2000" dirty="0" err="1"/>
              <a:t>Эдесса</a:t>
            </a:r>
            <a:r>
              <a:rPr lang="ru-RU" sz="2000" dirty="0"/>
              <a:t>.</a:t>
            </a:r>
          </a:p>
          <a:p>
            <a:pPr marL="457200" indent="-457200">
              <a:spcBef>
                <a:spcPct val="50000"/>
              </a:spcBef>
            </a:pPr>
            <a:endParaRPr lang="ru-RU" dirty="0"/>
          </a:p>
          <a:p>
            <a:pPr marL="457200" indent="-457200">
              <a:spcBef>
                <a:spcPct val="50000"/>
              </a:spcBef>
            </a:pPr>
            <a:endParaRPr lang="ru-RU" dirty="0">
              <a:solidFill>
                <a:srgbClr val="6633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86710" y="6215082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rId4" action="ppaction://hlinksldjump"/>
              </a:rPr>
              <a:t>вперед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1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7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7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7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7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7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17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7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7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7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nimBg="1" autoUpdateAnimBg="0"/>
      <p:bldP spid="3174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Batt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7" y="1428736"/>
            <a:ext cx="3775895" cy="50720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428596" y="152400"/>
            <a:ext cx="8029604" cy="990584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Bookman Old Style" pitchFamily="18" charset="0"/>
              </a:rPr>
              <a:t>Итоги </a:t>
            </a:r>
            <a:r>
              <a:rPr lang="ru-RU" sz="3600" b="1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3600" b="1" dirty="0">
                <a:solidFill>
                  <a:schemeClr val="bg1"/>
                </a:solidFill>
                <a:latin typeface="Bookman Old Style" pitchFamily="18" charset="0"/>
              </a:rPr>
              <a:t>похода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286248" y="1428736"/>
            <a:ext cx="464347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AutoNum type="arabicPeriod"/>
            </a:pPr>
            <a:r>
              <a:rPr lang="ru-RU" sz="2400" dirty="0" smtClean="0"/>
              <a:t>Конрад </a:t>
            </a:r>
            <a:r>
              <a:rPr lang="en-US" sz="2400" dirty="0"/>
              <a:t>III</a:t>
            </a:r>
            <a:r>
              <a:rPr lang="ru-RU" sz="2400" dirty="0"/>
              <a:t> потерпел </a:t>
            </a:r>
            <a:r>
              <a:rPr lang="ru-RU" sz="2400" dirty="0" smtClean="0"/>
              <a:t>крупное    поражение </a:t>
            </a:r>
            <a:r>
              <a:rPr lang="ru-RU" sz="2400" dirty="0"/>
              <a:t>под </a:t>
            </a:r>
            <a:r>
              <a:rPr lang="ru-RU" sz="2400" dirty="0" err="1"/>
              <a:t>Дорилеем</a:t>
            </a:r>
            <a:r>
              <a:rPr lang="ru-RU" sz="2400" dirty="0"/>
              <a:t> </a:t>
            </a:r>
            <a:r>
              <a:rPr lang="ru-RU" sz="2400" dirty="0" smtClean="0"/>
              <a:t>в   1147 </a:t>
            </a:r>
            <a:r>
              <a:rPr lang="ru-RU" sz="2400" dirty="0"/>
              <a:t>г.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4357686" y="2643182"/>
            <a:ext cx="45005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2. Людовик </a:t>
            </a:r>
            <a:r>
              <a:rPr lang="en-US" sz="2400" dirty="0"/>
              <a:t>VII</a:t>
            </a:r>
            <a:r>
              <a:rPr lang="ru-RU" sz="2400" dirty="0"/>
              <a:t> был </a:t>
            </a:r>
            <a:r>
              <a:rPr lang="ru-RU" sz="2400" dirty="0" err="1" smtClean="0"/>
              <a:t>разгром-лен</a:t>
            </a:r>
            <a:r>
              <a:rPr lang="ru-RU" sz="2400" dirty="0" smtClean="0"/>
              <a:t> около </a:t>
            </a:r>
            <a:r>
              <a:rPr lang="ru-RU" sz="2400" dirty="0" err="1"/>
              <a:t>Лаодикеи</a:t>
            </a:r>
            <a:r>
              <a:rPr lang="ru-RU" sz="2400" dirty="0"/>
              <a:t> в 1148 г.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4357686" y="3571876"/>
            <a:ext cx="450059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3. Конрад </a:t>
            </a:r>
            <a:r>
              <a:rPr lang="en-US" sz="2400" dirty="0"/>
              <a:t>III</a:t>
            </a:r>
            <a:r>
              <a:rPr lang="ru-RU" sz="2400" dirty="0"/>
              <a:t>, Людовик </a:t>
            </a:r>
            <a:r>
              <a:rPr lang="en-US" sz="2400" dirty="0"/>
              <a:t>VII</a:t>
            </a:r>
            <a:r>
              <a:rPr lang="ru-RU" sz="2400" dirty="0"/>
              <a:t>,  король Иерусалима решили овладеть Дамаском, </a:t>
            </a:r>
            <a:r>
              <a:rPr lang="ru-RU" sz="2400" dirty="0" err="1" smtClean="0"/>
              <a:t>сулив-шим</a:t>
            </a:r>
            <a:r>
              <a:rPr lang="ru-RU" sz="2400" dirty="0" smtClean="0"/>
              <a:t> </a:t>
            </a:r>
            <a:r>
              <a:rPr lang="ru-RU" sz="2400" dirty="0"/>
              <a:t>им большую добычу (неудача).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4429124" y="5500702"/>
            <a:ext cx="435771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4. Гл. цель – возвращение </a:t>
            </a:r>
            <a:r>
              <a:rPr lang="ru-RU" sz="2400" dirty="0" err="1"/>
              <a:t>Эдессы</a:t>
            </a:r>
            <a:r>
              <a:rPr lang="ru-RU" sz="2400" dirty="0"/>
              <a:t> – не достигнута.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29586" y="628652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" action="ppaction://hlinkshowjump?jump=firstslide"/>
              </a:rPr>
              <a:t>назад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Salad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357298"/>
            <a:ext cx="3786214" cy="52702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714348" y="152400"/>
            <a:ext cx="7743852" cy="919146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dirty="0" err="1">
                <a:solidFill>
                  <a:schemeClr val="bg1"/>
                </a:solidFill>
                <a:latin typeface="Bookman Old Style" pitchFamily="18" charset="0"/>
              </a:rPr>
              <a:t>Саладин</a:t>
            </a:r>
            <a:r>
              <a:rPr lang="ru-RU" sz="3200" dirty="0">
                <a:solidFill>
                  <a:schemeClr val="bg1"/>
                </a:solidFill>
                <a:latin typeface="Bookman Old Style" pitchFamily="18" charset="0"/>
              </a:rPr>
              <a:t> (</a:t>
            </a:r>
            <a:r>
              <a:rPr lang="ru-RU" sz="3200" dirty="0" err="1">
                <a:solidFill>
                  <a:schemeClr val="bg1"/>
                </a:solidFill>
                <a:latin typeface="Bookman Old Style" pitchFamily="18" charset="0"/>
              </a:rPr>
              <a:t>Салах-ад-Дин</a:t>
            </a:r>
            <a:r>
              <a:rPr lang="ru-RU" sz="3200" dirty="0">
                <a:solidFill>
                  <a:schemeClr val="bg1"/>
                </a:solidFill>
                <a:latin typeface="Bookman Old Style" pitchFamily="18" charset="0"/>
              </a:rPr>
              <a:t>)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4143372" y="1714488"/>
            <a:ext cx="4786346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/>
              <a:t>В сер. </a:t>
            </a:r>
            <a:r>
              <a:rPr lang="en-US" sz="2000" dirty="0"/>
              <a:t>XII</a:t>
            </a:r>
            <a:r>
              <a:rPr lang="ru-RU" sz="2000" dirty="0"/>
              <a:t> в.  Власть в Египте  перешла к Юсуф </a:t>
            </a:r>
            <a:r>
              <a:rPr lang="ru-RU" sz="2000" dirty="0" err="1"/>
              <a:t>Салах-ад-дину</a:t>
            </a:r>
            <a:r>
              <a:rPr lang="ru-RU" sz="2000" dirty="0"/>
              <a:t>, и началась целенаправленная борьба против «франков»: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sz="2000" dirty="0"/>
              <a:t> 1170 г. – захват  города Газа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sz="2000" dirty="0"/>
              <a:t> 1187 г. – нарушение перемирия франками: нападение на мусульманский караван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sz="2000" dirty="0"/>
              <a:t> июль 1187 г. – разгром крестоносцев у </a:t>
            </a:r>
            <a:r>
              <a:rPr lang="ru-RU" sz="2000" dirty="0" err="1"/>
              <a:t>Хиттина</a:t>
            </a:r>
            <a:r>
              <a:rPr lang="ru-RU" sz="2000" dirty="0"/>
              <a:t> (Палестина)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sz="2000" dirty="0"/>
              <a:t> июль 1187 – </a:t>
            </a:r>
            <a:r>
              <a:rPr lang="ru-RU" sz="2000" dirty="0" err="1"/>
              <a:t>Аккон</a:t>
            </a:r>
            <a:endParaRPr lang="ru-RU" sz="2000" dirty="0"/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sz="2000" dirty="0"/>
              <a:t> октябрь 1187 г. падение Иерусалима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58082" y="6488668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rId4" action="ppaction://hlinksldjump"/>
              </a:rPr>
              <a:t>вперед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barbaross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1428736"/>
            <a:ext cx="1600200" cy="2560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6627" name="Picture 3" descr="Philli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1428736"/>
            <a:ext cx="1808721" cy="25717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6628" name="Picture 4" descr="richard-lionheart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1428736"/>
            <a:ext cx="2312988" cy="2514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3357554" y="4357694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357158" y="4214818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Ричард Львиное Сердце (Англия)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286116" y="4214818"/>
            <a:ext cx="2362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Фридрих Барбаросса (Германия)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5857884" y="4357694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Филипп </a:t>
            </a:r>
            <a:r>
              <a:rPr lang="en-US" dirty="0"/>
              <a:t>II</a:t>
            </a:r>
            <a:r>
              <a:rPr lang="ru-RU" dirty="0"/>
              <a:t> (Франция)</a:t>
            </a:r>
          </a:p>
        </p:txBody>
      </p:sp>
      <p:sp>
        <p:nvSpPr>
          <p:cNvPr id="26638" name="AutoShape 14"/>
          <p:cNvSpPr>
            <a:spLocks noChangeArrowheads="1"/>
          </p:cNvSpPr>
          <p:nvPr/>
        </p:nvSpPr>
        <p:spPr bwMode="auto">
          <a:xfrm>
            <a:off x="571472" y="228600"/>
            <a:ext cx="7810528" cy="842946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 Black" pitchFamily="34" charset="0"/>
              </a:rPr>
              <a:t>Третий поход 1189-1192 г.г.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357158" y="5357826"/>
            <a:ext cx="8429684" cy="1285884"/>
          </a:xfrm>
          <a:prstGeom prst="wave">
            <a:avLst>
              <a:gd name="adj1" fmla="val 12500"/>
              <a:gd name="adj2" fmla="val 149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Падение Иерусалима в 1187 г. – повод для начала </a:t>
            </a:r>
            <a:endParaRPr lang="ru-RU" sz="2400" dirty="0" smtClean="0">
              <a:solidFill>
                <a:schemeClr val="bg1"/>
              </a:solidFill>
            </a:endParaRP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нового </a:t>
            </a:r>
            <a:r>
              <a:rPr lang="ru-RU" sz="2400" dirty="0">
                <a:solidFill>
                  <a:schemeClr val="bg1"/>
                </a:solidFill>
              </a:rPr>
              <a:t>крестового похода.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43834" y="628652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hlinkClick r:id="rId6" action="ppaction://hlinksldjump"/>
              </a:rPr>
              <a:t>вперед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9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jerusa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357298"/>
            <a:ext cx="4500594" cy="53018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71472" y="152400"/>
            <a:ext cx="7886728" cy="919146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 Black" pitchFamily="34" charset="0"/>
              </a:rPr>
              <a:t>Итоги похода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5334000" y="1981200"/>
            <a:ext cx="3581400" cy="490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ru-RU" dirty="0"/>
              <a:t> июнь 1190 г. – Фридрих утонул при переправе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dirty="0"/>
              <a:t> Захват крестоносцами о-ва Кипра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dirty="0"/>
              <a:t> 1190-1191 г. – осада г. Акры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dirty="0"/>
              <a:t> апрель 1191г. – город сдан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dirty="0"/>
              <a:t> Иерусалимское королевство восстановлено, но Иерусалим остался в руках мусульман. Столица государства – Акра.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dirty="0"/>
              <a:t> Территория этого королевства сильно сократилась.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ru-RU" dirty="0"/>
          </a:p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072462" y="635795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" action="ppaction://hlinkshowjump?jump=firstslide"/>
              </a:rPr>
              <a:t>назад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NavalWarfa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1" y="2143116"/>
            <a:ext cx="5004361" cy="42862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357158" y="152400"/>
            <a:ext cx="8358246" cy="919146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 Black" pitchFamily="34" charset="0"/>
              </a:rPr>
              <a:t>Четвертый поход 1202-1204 г.г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642910" y="1500174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dirty="0"/>
              <a:t>Организатор – Иннокентий </a:t>
            </a:r>
            <a:r>
              <a:rPr lang="en-US" sz="2800" dirty="0"/>
              <a:t>III – </a:t>
            </a:r>
            <a:r>
              <a:rPr lang="ru-RU" sz="2800" dirty="0"/>
              <a:t> август 1198 г.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5500694" y="2819400"/>
            <a:ext cx="3338506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ru-RU" sz="2000" b="1" dirty="0"/>
              <a:t> ноябрь 1202 – захват </a:t>
            </a:r>
            <a:r>
              <a:rPr lang="ru-RU" sz="2000" b="1" dirty="0" err="1"/>
              <a:t>Зара</a:t>
            </a:r>
            <a:r>
              <a:rPr lang="ru-RU" sz="2000" b="1" dirty="0"/>
              <a:t> (Задара)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sz="2000" b="1" dirty="0"/>
              <a:t>12 апреля 1204 г. – штурм Константинополя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sz="2000" b="1" dirty="0"/>
              <a:t> Распад Византийской империи на 4 части – Латинская      империя (до 1261 г.)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072462" y="628652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" action="ppaction://hlinkshowjump?jump=firstslide"/>
              </a:rPr>
              <a:t>назад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571472" y="152400"/>
            <a:ext cx="7886728" cy="776270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ysClr val="windowText" lastClr="000000"/>
                </a:solidFill>
                <a:latin typeface="Arial Black" pitchFamily="34" charset="0"/>
              </a:rPr>
              <a:t>Поздние походы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28596" y="1214422"/>
            <a:ext cx="8286808" cy="838200"/>
          </a:xfrm>
          <a:prstGeom prst="snip2DiagRect">
            <a:avLst/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 dirty="0">
                <a:solidFill>
                  <a:schemeClr val="bg1"/>
                </a:solidFill>
              </a:rPr>
              <a:t>1217-1221 г.г. </a:t>
            </a:r>
            <a:r>
              <a:rPr lang="ru-RU" dirty="0">
                <a:solidFill>
                  <a:schemeClr val="bg1"/>
                </a:solidFill>
              </a:rPr>
              <a:t>– </a:t>
            </a:r>
            <a:r>
              <a:rPr lang="ru-RU" b="1" dirty="0">
                <a:solidFill>
                  <a:schemeClr val="bg1"/>
                </a:solidFill>
              </a:rPr>
              <a:t>пятый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египетскй</a:t>
            </a:r>
            <a:r>
              <a:rPr lang="ru-RU" dirty="0">
                <a:solidFill>
                  <a:schemeClr val="bg1"/>
                </a:solidFill>
              </a:rPr>
              <a:t> поход. Сокрушительное поражение</a:t>
            </a:r>
          </a:p>
          <a:p>
            <a:r>
              <a:rPr lang="ru-RU" dirty="0">
                <a:solidFill>
                  <a:schemeClr val="bg1"/>
                </a:solidFill>
              </a:rPr>
              <a:t> крестоносцев в </a:t>
            </a:r>
            <a:r>
              <a:rPr lang="ru-RU" dirty="0" err="1">
                <a:solidFill>
                  <a:schemeClr val="bg1"/>
                </a:solidFill>
              </a:rPr>
              <a:t>Дамьете</a:t>
            </a:r>
            <a:r>
              <a:rPr lang="ru-RU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428596" y="2285992"/>
            <a:ext cx="8286808" cy="838200"/>
          </a:xfrm>
          <a:prstGeom prst="snip2DiagRect">
            <a:avLst/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 dirty="0">
                <a:solidFill>
                  <a:schemeClr val="bg1"/>
                </a:solidFill>
              </a:rPr>
              <a:t>1228-1229 г.г. </a:t>
            </a:r>
            <a:r>
              <a:rPr lang="ru-RU" dirty="0">
                <a:solidFill>
                  <a:schemeClr val="bg1"/>
                </a:solidFill>
              </a:rPr>
              <a:t>– </a:t>
            </a:r>
            <a:r>
              <a:rPr lang="ru-RU" b="1" dirty="0">
                <a:solidFill>
                  <a:schemeClr val="bg1"/>
                </a:solidFill>
              </a:rPr>
              <a:t>шестой</a:t>
            </a:r>
            <a:r>
              <a:rPr lang="ru-RU" dirty="0">
                <a:solidFill>
                  <a:schemeClr val="bg1"/>
                </a:solidFill>
              </a:rPr>
              <a:t> поход. Фридрих </a:t>
            </a:r>
            <a:r>
              <a:rPr lang="en-US" dirty="0">
                <a:solidFill>
                  <a:schemeClr val="bg1"/>
                </a:solidFill>
              </a:rPr>
              <a:t>I</a:t>
            </a:r>
            <a:r>
              <a:rPr lang="ru-RU" dirty="0">
                <a:solidFill>
                  <a:schemeClr val="bg1"/>
                </a:solidFill>
              </a:rPr>
              <a:t> вступив в переговоры с султаном</a:t>
            </a:r>
          </a:p>
          <a:p>
            <a:r>
              <a:rPr lang="ru-RU" dirty="0">
                <a:solidFill>
                  <a:schemeClr val="bg1"/>
                </a:solidFill>
              </a:rPr>
              <a:t> добился  доступа христиан в святые места на 10 лет.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428596" y="3429000"/>
            <a:ext cx="8286808" cy="838200"/>
          </a:xfrm>
          <a:prstGeom prst="snip2Diag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 dirty="0">
                <a:solidFill>
                  <a:schemeClr val="bg1"/>
                </a:solidFill>
              </a:rPr>
              <a:t>1248-1254 г.г. </a:t>
            </a:r>
            <a:r>
              <a:rPr lang="ru-RU" dirty="0">
                <a:solidFill>
                  <a:schemeClr val="bg1"/>
                </a:solidFill>
              </a:rPr>
              <a:t>– </a:t>
            </a:r>
            <a:r>
              <a:rPr lang="ru-RU" b="1" dirty="0">
                <a:solidFill>
                  <a:schemeClr val="bg1"/>
                </a:solidFill>
              </a:rPr>
              <a:t>седьмой</a:t>
            </a:r>
            <a:r>
              <a:rPr lang="ru-RU" dirty="0">
                <a:solidFill>
                  <a:schemeClr val="bg1"/>
                </a:solidFill>
              </a:rPr>
              <a:t> поход. Крестоносцы отправились в Египет, </a:t>
            </a:r>
          </a:p>
          <a:p>
            <a:r>
              <a:rPr lang="ru-RU" dirty="0">
                <a:solidFill>
                  <a:schemeClr val="bg1"/>
                </a:solidFill>
              </a:rPr>
              <a:t>Потерпели поражение и были захвачены в плен.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28596" y="5643578"/>
            <a:ext cx="8286808" cy="838200"/>
          </a:xfrm>
          <a:prstGeom prst="snip2Diag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 dirty="0">
                <a:solidFill>
                  <a:schemeClr val="bg1"/>
                </a:solidFill>
              </a:rPr>
              <a:t>1291.г</a:t>
            </a:r>
            <a:r>
              <a:rPr lang="ru-RU" dirty="0">
                <a:solidFill>
                  <a:schemeClr val="bg1"/>
                </a:solidFill>
              </a:rPr>
              <a:t>.- падение Акры  и крушение латинских государств в Святой земле.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428596" y="4572008"/>
            <a:ext cx="8286808" cy="838200"/>
          </a:xfrm>
          <a:prstGeom prst="snip2Diag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 dirty="0">
                <a:solidFill>
                  <a:schemeClr val="bg1"/>
                </a:solidFill>
              </a:rPr>
              <a:t>1270 г. </a:t>
            </a:r>
            <a:r>
              <a:rPr lang="ru-RU" dirty="0">
                <a:solidFill>
                  <a:schemeClr val="bg1"/>
                </a:solidFill>
              </a:rPr>
              <a:t>– </a:t>
            </a:r>
            <a:r>
              <a:rPr lang="ru-RU" b="1" dirty="0">
                <a:solidFill>
                  <a:schemeClr val="bg1"/>
                </a:solidFill>
              </a:rPr>
              <a:t>восьмой </a:t>
            </a:r>
            <a:r>
              <a:rPr lang="ru-RU" dirty="0">
                <a:solidFill>
                  <a:schemeClr val="bg1"/>
                </a:solidFill>
              </a:rPr>
              <a:t>поход. Людовик </a:t>
            </a:r>
            <a:r>
              <a:rPr lang="en-US" dirty="0">
                <a:solidFill>
                  <a:schemeClr val="bg1"/>
                </a:solidFill>
              </a:rPr>
              <a:t>IX</a:t>
            </a:r>
            <a:r>
              <a:rPr lang="ru-RU" dirty="0">
                <a:solidFill>
                  <a:schemeClr val="bg1"/>
                </a:solidFill>
              </a:rPr>
              <a:t> отправился в Тунис, но осада Туниса</a:t>
            </a:r>
          </a:p>
          <a:p>
            <a:r>
              <a:rPr lang="ru-RU" dirty="0">
                <a:solidFill>
                  <a:schemeClr val="bg1"/>
                </a:solidFill>
              </a:rPr>
              <a:t>обернулась бедой для крестоносцев, заразившихся чумой. Король умер.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29586" y="635795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" action="ppaction://hlinkshowjump?jump=firstslide"/>
              </a:rPr>
              <a:t>назад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 autoUpdateAnimBg="0"/>
      <p:bldP spid="34819" grpId="0" animBg="1" autoUpdateAnimBg="0"/>
      <p:bldP spid="34820" grpId="0" animBg="1" autoUpdateAnimBg="0"/>
      <p:bldP spid="34821" grpId="0" animBg="1" autoUpdateAnimBg="0"/>
      <p:bldP spid="34822" grpId="0" animBg="1" autoUpdateAnimBg="0"/>
      <p:bldP spid="34823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714348" y="152400"/>
            <a:ext cx="7743852" cy="847708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chemeClr val="bg1"/>
                </a:solidFill>
                <a:latin typeface="Arial Black" pitchFamily="34" charset="0"/>
              </a:rPr>
              <a:t>Результаты и последствия</a:t>
            </a: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214282" y="1357298"/>
            <a:ext cx="4357718" cy="642942"/>
          </a:xfrm>
          <a:prstGeom prst="snip2SameRect">
            <a:avLst/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>
                <a:solidFill>
                  <a:srgbClr val="996633"/>
                </a:solidFill>
                <a:latin typeface="Bookman Old Style" pitchFamily="18" charset="0"/>
              </a:rPr>
              <a:t>Для европейцев</a:t>
            </a:r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4643438" y="1357298"/>
            <a:ext cx="4357686" cy="642942"/>
          </a:xfrm>
          <a:prstGeom prst="snip2SameRect">
            <a:avLst/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>
                <a:solidFill>
                  <a:srgbClr val="996633"/>
                </a:solidFill>
                <a:latin typeface="Bookman Old Style" pitchFamily="18" charset="0"/>
              </a:rPr>
              <a:t>Для народов Востока</a:t>
            </a: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428596" y="2928934"/>
            <a:ext cx="3962400" cy="6096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Завоеванные земли в Палестине 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потеряны</a:t>
            </a:r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428596" y="5786454"/>
            <a:ext cx="3962400" cy="6096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Гибель многих людей</a:t>
            </a:r>
          </a:p>
        </p:txBody>
      </p:sp>
      <p:sp>
        <p:nvSpPr>
          <p:cNvPr id="25610" name="AutoShape 10"/>
          <p:cNvSpPr>
            <a:spLocks noChangeArrowheads="1"/>
          </p:cNvSpPr>
          <p:nvPr/>
        </p:nvSpPr>
        <p:spPr bwMode="auto">
          <a:xfrm>
            <a:off x="428596" y="3643314"/>
            <a:ext cx="3962400" cy="6096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Увеличение церковных поборов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на финансирование походов</a:t>
            </a: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428596" y="4357694"/>
            <a:ext cx="3929090" cy="6096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Знакомство с новыми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земледельческими культурами</a:t>
            </a:r>
          </a:p>
        </p:txBody>
      </p:sp>
      <p:sp>
        <p:nvSpPr>
          <p:cNvPr id="25612" name="AutoShape 12"/>
          <p:cNvSpPr>
            <a:spLocks noChangeArrowheads="1"/>
          </p:cNvSpPr>
          <p:nvPr/>
        </p:nvSpPr>
        <p:spPr bwMode="auto">
          <a:xfrm>
            <a:off x="428596" y="5072074"/>
            <a:ext cx="3962400" cy="6096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Европейцы научились 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делать </a:t>
            </a:r>
            <a:r>
              <a:rPr lang="ru-RU" dirty="0" err="1">
                <a:solidFill>
                  <a:schemeClr val="bg1"/>
                </a:solidFill>
                <a:latin typeface="Bookman Old Style" pitchFamily="18" charset="0"/>
              </a:rPr>
              <a:t>ш</a:t>
            </a:r>
            <a:r>
              <a:rPr lang="en-US" dirty="0">
                <a:solidFill>
                  <a:schemeClr val="bg1"/>
                </a:solidFill>
                <a:latin typeface="Bookman Old Style" pitchFamily="18" charset="0"/>
              </a:rPr>
              <a:t>/</a:t>
            </a: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ткани, с</a:t>
            </a:r>
            <a:r>
              <a:rPr lang="en-US" dirty="0">
                <a:solidFill>
                  <a:schemeClr val="bg1"/>
                </a:solidFill>
                <a:latin typeface="Bookman Old Style" pitchFamily="18" charset="0"/>
              </a:rPr>
              <a:t>/</a:t>
            </a: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зеркала</a:t>
            </a:r>
          </a:p>
        </p:txBody>
      </p:sp>
      <p:sp>
        <p:nvSpPr>
          <p:cNvPr id="25614" name="AutoShape 14"/>
          <p:cNvSpPr>
            <a:spLocks noChangeArrowheads="1"/>
          </p:cNvSpPr>
          <p:nvPr/>
        </p:nvSpPr>
        <p:spPr bwMode="auto">
          <a:xfrm>
            <a:off x="428596" y="2214554"/>
            <a:ext cx="3962400" cy="6096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Нововведения в быту</a:t>
            </a:r>
          </a:p>
        </p:txBody>
      </p:sp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4786314" y="2214554"/>
            <a:ext cx="3962400" cy="6096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Разорение земель и гибель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людей</a:t>
            </a:r>
          </a:p>
        </p:txBody>
      </p:sp>
      <p:sp>
        <p:nvSpPr>
          <p:cNvPr id="25617" name="AutoShape 17"/>
          <p:cNvSpPr>
            <a:spLocks noChangeArrowheads="1"/>
          </p:cNvSpPr>
          <p:nvPr/>
        </p:nvSpPr>
        <p:spPr bwMode="auto">
          <a:xfrm>
            <a:off x="4786314" y="3071810"/>
            <a:ext cx="3962400" cy="9906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Усиление позиций турок-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сельджуков в связи с 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ослаблением Византии</a:t>
            </a:r>
          </a:p>
        </p:txBody>
      </p:sp>
      <p:cxnSp>
        <p:nvCxnSpPr>
          <p:cNvPr id="17" name="Прямая со стрелкой 16"/>
          <p:cNvCxnSpPr>
            <a:stCxn id="25602" idx="2"/>
          </p:cNvCxnSpPr>
          <p:nvPr/>
        </p:nvCxnSpPr>
        <p:spPr>
          <a:xfrm rot="5400000">
            <a:off x="3614724" y="385748"/>
            <a:ext cx="357190" cy="158591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25602" idx="2"/>
          </p:cNvCxnSpPr>
          <p:nvPr/>
        </p:nvCxnSpPr>
        <p:spPr>
          <a:xfrm rot="16200000" flipH="1">
            <a:off x="5329236" y="257146"/>
            <a:ext cx="357190" cy="184311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858148" y="621508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" action="ppaction://hlinkshowjump?jump=firstslide"/>
              </a:rPr>
              <a:t>назад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0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5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0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5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0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5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0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5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 autoUpdateAnimBg="0"/>
      <p:bldP spid="25605" grpId="0" animBg="1" autoUpdateAnimBg="0"/>
      <p:bldP spid="25606" grpId="0" animBg="1" autoUpdateAnimBg="0"/>
      <p:bldP spid="25607" grpId="0" animBg="1" autoUpdateAnimBg="0"/>
      <p:bldP spid="25608" grpId="0" animBg="1" autoUpdateAnimBg="0"/>
      <p:bldP spid="25610" grpId="0" animBg="1" autoUpdateAnimBg="0"/>
      <p:bldP spid="25611" grpId="0" animBg="1" autoUpdateAnimBg="0"/>
      <p:bldP spid="25612" grpId="0" animBg="1" autoUpdateAnimBg="0"/>
      <p:bldP spid="25614" grpId="0" animBg="1" autoUpdateAnimBg="0"/>
      <p:bldP spid="25616" grpId="0" animBg="1" autoUpdateAnimBg="0"/>
      <p:bldP spid="25617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3500430" y="2285992"/>
            <a:ext cx="4500594" cy="85725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Arial Black" pitchFamily="34" charset="0"/>
              </a:rPr>
              <a:t>Церковь</a:t>
            </a: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58" y="428604"/>
            <a:ext cx="6243654" cy="876320"/>
          </a:xfrm>
          <a:prstGeom prst="round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4400" b="1" i="1" dirty="0">
                <a:solidFill>
                  <a:schemeClr val="bg1"/>
                </a:solidFill>
                <a:latin typeface="Bookman Old Style" pitchFamily="18" charset="0"/>
              </a:rPr>
              <a:t>Причины </a:t>
            </a:r>
            <a:r>
              <a:rPr lang="ru-RU" sz="4400" b="1" i="1" dirty="0" smtClean="0">
                <a:solidFill>
                  <a:schemeClr val="bg1"/>
                </a:solidFill>
                <a:latin typeface="Bookman Old Style" pitchFamily="18" charset="0"/>
              </a:rPr>
              <a:t>похода </a:t>
            </a:r>
            <a:endParaRPr lang="ru-RU" sz="44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42844" y="3929066"/>
            <a:ext cx="4500594" cy="1643074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800" b="1" dirty="0">
                <a:latin typeface="Arial Black" pitchFamily="34" charset="0"/>
              </a:rPr>
              <a:t>Расширение </a:t>
            </a:r>
            <a:r>
              <a:rPr lang="ru-RU" sz="2800" b="1" dirty="0" smtClean="0">
                <a:latin typeface="Arial Black" pitchFamily="34" charset="0"/>
              </a:rPr>
              <a:t>влияния</a:t>
            </a:r>
          </a:p>
          <a:p>
            <a:r>
              <a:rPr lang="ru-RU" sz="2800" b="1" dirty="0" smtClean="0">
                <a:latin typeface="Arial Black" pitchFamily="34" charset="0"/>
              </a:rPr>
              <a:t>   церкви </a:t>
            </a:r>
            <a:r>
              <a:rPr lang="ru-RU" sz="2800" b="1" dirty="0">
                <a:latin typeface="Arial Black" pitchFamily="34" charset="0"/>
              </a:rPr>
              <a:t>на </a:t>
            </a:r>
            <a:r>
              <a:rPr lang="ru-RU" sz="2800" b="1" dirty="0" smtClean="0">
                <a:latin typeface="Arial Black" pitchFamily="34" charset="0"/>
              </a:rPr>
              <a:t>Восток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4786314" y="3929066"/>
            <a:ext cx="4143404" cy="1643074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800" b="1" dirty="0" smtClean="0">
                <a:latin typeface="Arial Black" pitchFamily="34" charset="0"/>
              </a:rPr>
              <a:t>Увеличение </a:t>
            </a:r>
            <a:r>
              <a:rPr lang="ru-RU" sz="2800" b="1" dirty="0">
                <a:latin typeface="Arial Black" pitchFamily="34" charset="0"/>
              </a:rPr>
              <a:t>доходов церкви</a:t>
            </a:r>
          </a:p>
        </p:txBody>
      </p:sp>
      <p:cxnSp>
        <p:nvCxnSpPr>
          <p:cNvPr id="8" name="Прямая со стрелкой 7"/>
          <p:cNvCxnSpPr>
            <a:stCxn id="2" idx="2"/>
          </p:cNvCxnSpPr>
          <p:nvPr/>
        </p:nvCxnSpPr>
        <p:spPr>
          <a:xfrm rot="5400000">
            <a:off x="3946918" y="2125257"/>
            <a:ext cx="785818" cy="282180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2" idx="2"/>
          </p:cNvCxnSpPr>
          <p:nvPr/>
        </p:nvCxnSpPr>
        <p:spPr>
          <a:xfrm rot="16200000" flipH="1">
            <a:off x="6090057" y="2803917"/>
            <a:ext cx="785818" cy="1464479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429520" y="621508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rId3" action="ppaction://hlinksldjump"/>
              </a:rPr>
              <a:t>вперед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4" grpId="0" animBg="1" autoUpdateAnimBg="0"/>
      <p:bldP spid="5" grpId="0" animBg="1" autoUpdateAnimBg="0"/>
      <p:bldP spid="6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868664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ysClr val="windowText" lastClr="000000"/>
                </a:solidFill>
                <a:latin typeface="Arial Black" pitchFamily="34" charset="0"/>
              </a:rPr>
              <a:t>    ПРОВЕРЬ СЕБЯ </a:t>
            </a:r>
            <a:endParaRPr lang="ru-RU" i="1" dirty="0">
              <a:solidFill>
                <a:sysClr val="windowText" lastClr="000000"/>
              </a:solidFill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2857488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428860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000232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571604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142976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714348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714348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714348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714348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714348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5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14348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714348" y="314324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714348" y="271462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714348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2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14348" y="185736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714348" y="142873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1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1571604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6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2000232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2428860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2857488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3286116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1571604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1571604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2428860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1571604" y="614364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1571604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1571604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2428860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2428860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2428860" y="314324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3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2428860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286116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4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428860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286116" y="614364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3286116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3286116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3286116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3286116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4643438" y="2786058"/>
            <a:ext cx="4143404" cy="17859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Georgia" pitchFamily="18" charset="0"/>
              </a:rPr>
              <a:t>2. Человек , выступавший против учений церкви</a:t>
            </a:r>
            <a:endParaRPr lang="ru-RU" sz="2400" b="1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6"/>
          <p:cNvSpPr txBox="1">
            <a:spLocks/>
          </p:cNvSpPr>
          <p:nvPr/>
        </p:nvSpPr>
        <p:spPr>
          <a:xfrm>
            <a:off x="457200" y="274320"/>
            <a:ext cx="7470648" cy="868664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txBody>
          <a:bodyPr vert="horz" lIns="45720" rIns="4572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600" b="0" i="1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   ПРОВЕРЬ СЕБЯ </a:t>
            </a:r>
            <a:endParaRPr kumimoji="0" lang="ru-RU" sz="46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857488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28860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и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00232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71604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42976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14348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48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14348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14348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5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14348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14348" y="314324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14348" y="271462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14348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4348" y="185736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14348" y="142873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1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571604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6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000232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428860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857488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286116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571604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571604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2428860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571604" y="614364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571604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571604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428860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428860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2428860" y="314324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3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428860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6116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4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428860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3286116" y="614364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3286116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6116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286116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3286116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43438" y="2786058"/>
            <a:ext cx="4143404" cy="17859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Georgia" pitchFamily="18" charset="0"/>
              </a:rPr>
              <a:t>6. Конечный путь наказанного по суду инквизиции</a:t>
            </a:r>
            <a:endParaRPr lang="ru-RU" sz="2400" b="1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6"/>
          <p:cNvSpPr txBox="1">
            <a:spLocks/>
          </p:cNvSpPr>
          <p:nvPr/>
        </p:nvSpPr>
        <p:spPr>
          <a:xfrm>
            <a:off x="457200" y="274320"/>
            <a:ext cx="7470648" cy="868664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txBody>
          <a:bodyPr vert="horz" lIns="45720" rIns="4572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600" b="0" i="1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   ПРОВЕРЬ СЕБЯ </a:t>
            </a:r>
            <a:endParaRPr kumimoji="0" lang="ru-RU" sz="46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43438" y="2786058"/>
            <a:ext cx="4143404" cy="17859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Georgia" pitchFamily="18" charset="0"/>
              </a:rPr>
              <a:t>5. Глагол , которым священнослужители характеризуют сожженного на костре</a:t>
            </a:r>
            <a:endParaRPr lang="ru-RU" sz="2400" b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142976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857488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428860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и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2000232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571604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1142976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714348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714348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714348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714348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714348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5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14348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714348" y="314324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714348" y="271462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714348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714348" y="185736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714348" y="142873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1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1571604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000232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>
            <a:off x="2428860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2857488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3286116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1571604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о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571604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2428860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1571604" y="614364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1571604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1571604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428860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2428860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>
            <a:off x="2428860" y="314324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3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2428860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3286116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4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2428860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3286116" y="614364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3286116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Прямоугольник 79"/>
          <p:cNvSpPr/>
          <p:nvPr/>
        </p:nvSpPr>
        <p:spPr>
          <a:xfrm>
            <a:off x="3286116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3286116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3286116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6"/>
          <p:cNvSpPr txBox="1">
            <a:spLocks/>
          </p:cNvSpPr>
          <p:nvPr/>
        </p:nvSpPr>
        <p:spPr>
          <a:xfrm>
            <a:off x="457200" y="274320"/>
            <a:ext cx="7470648" cy="868664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txBody>
          <a:bodyPr vert="horz" lIns="45720" rIns="4572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   ПРОВЕРЬ СЕБЯ </a:t>
            </a:r>
            <a:endParaRPr kumimoji="0" lang="ru-RU" sz="46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142976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857488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428860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и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000232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571604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142976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14348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714348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714348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714348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714348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н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714348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714348" y="314324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714348" y="271462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714348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714348" y="185736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714348" y="142873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1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571604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000232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428860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з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857488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3286116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н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571604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о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571604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428860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1571604" y="614364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1571604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1571604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2428860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>
            <a:off x="2428860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2428860" y="314324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3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2428860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3286116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4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2428860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3286116" y="614364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3286116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3286116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Прямоугольник 79"/>
          <p:cNvSpPr/>
          <p:nvPr/>
        </p:nvSpPr>
        <p:spPr>
          <a:xfrm>
            <a:off x="3286116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3286116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4643438" y="2786058"/>
            <a:ext cx="4143404" cy="17859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Georgia" pitchFamily="18" charset="0"/>
              </a:rPr>
              <a:t>1. Воин , шедший по приказу церкви на Восток « за гробом господним»</a:t>
            </a:r>
            <a:endParaRPr lang="ru-RU" sz="2400" b="1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6"/>
          <p:cNvSpPr txBox="1">
            <a:spLocks/>
          </p:cNvSpPr>
          <p:nvPr/>
        </p:nvSpPr>
        <p:spPr>
          <a:xfrm>
            <a:off x="457200" y="274320"/>
            <a:ext cx="7470648" cy="868664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txBody>
          <a:bodyPr vert="horz" lIns="45720" rIns="4572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   ПРОВЕРЬ СЕБЯ </a:t>
            </a:r>
            <a:endParaRPr kumimoji="0" lang="ru-RU" sz="46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142976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857488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428860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и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000232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571604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142976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14348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ц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714348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714348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714348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о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714348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н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714348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о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14348" y="314324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714348" y="271462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714348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714348" y="185736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714348" y="142873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571604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000232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428860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з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857488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3286116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н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571604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о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571604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428860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1571604" y="614364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1571604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1571604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2428860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>
            <a:off x="2428860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2428860" y="314324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3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2428860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3286116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4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2428860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3286116" y="614364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3286116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3286116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Прямоугольник 79"/>
          <p:cNvSpPr/>
          <p:nvPr/>
        </p:nvSpPr>
        <p:spPr>
          <a:xfrm>
            <a:off x="3286116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3286116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4643438" y="2786058"/>
            <a:ext cx="4143404" cy="17859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Georgia" pitchFamily="18" charset="0"/>
              </a:rPr>
              <a:t>3. Члены ордена , ревностно борющиеся за интересы церкви</a:t>
            </a:r>
            <a:endParaRPr lang="ru-RU" sz="2400" b="1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6"/>
          <p:cNvSpPr txBox="1">
            <a:spLocks/>
          </p:cNvSpPr>
          <p:nvPr/>
        </p:nvSpPr>
        <p:spPr>
          <a:xfrm>
            <a:off x="457200" y="274320"/>
            <a:ext cx="7470648" cy="868664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txBody>
          <a:bodyPr vert="horz" lIns="45720" rIns="4572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   ПРОВЕРЬ СЕБЯ </a:t>
            </a:r>
            <a:endParaRPr kumimoji="0" lang="ru-RU" sz="46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142976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857488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428860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и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000232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571604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142976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14348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ц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714348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714348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714348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о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714348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н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714348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о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14348" y="314324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714348" y="271462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714348" y="228599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714348" y="185736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714348" y="142873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571604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000232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428860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з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857488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3286116" y="400050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н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571604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о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571604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428860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у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571604" y="614364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1571604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1571604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2428860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428860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и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2428860" y="314324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и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2428860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3286116" y="357187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4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2428860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ы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3286116" y="614364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3286116" y="57150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3286116" y="52863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Прямоугольник 79"/>
          <p:cNvSpPr/>
          <p:nvPr/>
        </p:nvSpPr>
        <p:spPr>
          <a:xfrm>
            <a:off x="3286116" y="48577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3286116" y="442913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4643438" y="2786058"/>
            <a:ext cx="4143404" cy="17859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Georgia" pitchFamily="18" charset="0"/>
              </a:rPr>
              <a:t>4. Отлучение от церкви , проклятие</a:t>
            </a:r>
            <a:endParaRPr lang="ru-RU" sz="2400" b="1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Заголовок 6"/>
          <p:cNvSpPr txBox="1">
            <a:spLocks/>
          </p:cNvSpPr>
          <p:nvPr/>
        </p:nvSpPr>
        <p:spPr>
          <a:xfrm>
            <a:off x="457200" y="274320"/>
            <a:ext cx="7470648" cy="868664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txBody>
          <a:bodyPr vert="horz" lIns="45720" rIns="4572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   ПРОВЕРЬ СЕБЯ </a:t>
            </a:r>
            <a:endParaRPr kumimoji="0" lang="ru-RU" sz="46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3143240" y="385762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22" name="Прямоугольник 121"/>
          <p:cNvSpPr/>
          <p:nvPr/>
        </p:nvSpPr>
        <p:spPr>
          <a:xfrm>
            <a:off x="4857752" y="21431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23" name="Прямоугольник 122"/>
          <p:cNvSpPr/>
          <p:nvPr/>
        </p:nvSpPr>
        <p:spPr>
          <a:xfrm>
            <a:off x="4429124" y="21431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и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4000496" y="21431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25" name="Прямоугольник 124"/>
          <p:cNvSpPr/>
          <p:nvPr/>
        </p:nvSpPr>
        <p:spPr>
          <a:xfrm>
            <a:off x="3571868" y="21431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3143240" y="21431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2714612" y="557214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ц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2714612" y="514351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29" name="Прямоугольник 128"/>
          <p:cNvSpPr/>
          <p:nvPr/>
        </p:nvSpPr>
        <p:spPr>
          <a:xfrm>
            <a:off x="2714612" y="471488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2714612" y="428625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о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2714612" y="385762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н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2714612" y="342900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о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2714612" y="300037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2714612" y="257174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2714612" y="214311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2714612" y="171448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2714612" y="128586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3571868" y="385762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9" name="Прямоугольник 138"/>
          <p:cNvSpPr/>
          <p:nvPr/>
        </p:nvSpPr>
        <p:spPr>
          <a:xfrm>
            <a:off x="4000496" y="385762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4429124" y="385762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з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41" name="Прямоугольник 140"/>
          <p:cNvSpPr/>
          <p:nvPr/>
        </p:nvSpPr>
        <p:spPr>
          <a:xfrm>
            <a:off x="4857752" y="385762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42" name="Прямоугольник 141"/>
          <p:cNvSpPr/>
          <p:nvPr/>
        </p:nvSpPr>
        <p:spPr>
          <a:xfrm>
            <a:off x="5286380" y="385762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н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3571868" y="428625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о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44" name="Прямоугольник 143"/>
          <p:cNvSpPr/>
          <p:nvPr/>
        </p:nvSpPr>
        <p:spPr>
          <a:xfrm>
            <a:off x="3571868" y="471488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45" name="Прямоугольник 144"/>
          <p:cNvSpPr/>
          <p:nvPr/>
        </p:nvSpPr>
        <p:spPr>
          <a:xfrm>
            <a:off x="4429124" y="428625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у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46" name="Прямоугольник 145"/>
          <p:cNvSpPr/>
          <p:nvPr/>
        </p:nvSpPr>
        <p:spPr>
          <a:xfrm>
            <a:off x="3571868" y="600076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47" name="Прямоугольник 146"/>
          <p:cNvSpPr/>
          <p:nvPr/>
        </p:nvSpPr>
        <p:spPr>
          <a:xfrm>
            <a:off x="3571868" y="557214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48" name="Прямоугольник 147"/>
          <p:cNvSpPr/>
          <p:nvPr/>
        </p:nvSpPr>
        <p:spPr>
          <a:xfrm>
            <a:off x="3571868" y="514351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49" name="Прямоугольник 148"/>
          <p:cNvSpPr/>
          <p:nvPr/>
        </p:nvSpPr>
        <p:spPr>
          <a:xfrm>
            <a:off x="4429124" y="514351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4429124" y="471488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и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4429124" y="300037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и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4429124" y="342900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5286380" y="342900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4429124" y="557214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ы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55" name="Прямоугольник 154"/>
          <p:cNvSpPr/>
          <p:nvPr/>
        </p:nvSpPr>
        <p:spPr>
          <a:xfrm>
            <a:off x="5286380" y="6000768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56" name="Прямоугольник 155"/>
          <p:cNvSpPr/>
          <p:nvPr/>
        </p:nvSpPr>
        <p:spPr>
          <a:xfrm>
            <a:off x="5286380" y="5572140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м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57" name="Прямоугольник 156"/>
          <p:cNvSpPr/>
          <p:nvPr/>
        </p:nvSpPr>
        <p:spPr>
          <a:xfrm>
            <a:off x="5286380" y="5143512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58" name="Прямоугольник 157"/>
          <p:cNvSpPr/>
          <p:nvPr/>
        </p:nvSpPr>
        <p:spPr>
          <a:xfrm>
            <a:off x="5286380" y="4714884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bg1"/>
                </a:solidFill>
              </a:rPr>
              <a:t>ф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5286380" y="4286256"/>
            <a:ext cx="428628" cy="428628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7786710" y="628652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" action="ppaction://hlinkshowjump?jump=firstslide"/>
              </a:rPr>
              <a:t>назад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286808" cy="868346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mtClean="0"/>
              <a:t>        </a:t>
            </a:r>
            <a:r>
              <a:rPr lang="ru-RU" b="1" i="1" dirty="0" smtClean="0">
                <a:solidFill>
                  <a:schemeClr val="bg1"/>
                </a:solidFill>
                <a:latin typeface="Arial Black" pitchFamily="34" charset="0"/>
              </a:rPr>
              <a:t>ЭТО  ИНТЕРЕСНО</a:t>
            </a:r>
            <a:endParaRPr lang="ru-RU" b="1" i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600200"/>
            <a:ext cx="8429684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200" dirty="0" smtClean="0"/>
              <a:t>   В </a:t>
            </a:r>
            <a:r>
              <a:rPr lang="en-US" sz="3200" dirty="0" smtClean="0"/>
              <a:t>X</a:t>
            </a:r>
            <a:r>
              <a:rPr lang="ru-RU" sz="3200" dirty="0" smtClean="0"/>
              <a:t>ІІІ веке Иннокентий ІІІ организовывал походы в области , где было много еретиков . В Южной Франции 20 лет шла борьба. На вопрос « Как отличить еретиков от « добрых людей? » папа ответил : « Убивайте всех подряд. Бог на небе узнает своих!»</a:t>
            </a:r>
            <a:endParaRPr lang="ru-RU" sz="3200" dirty="0"/>
          </a:p>
        </p:txBody>
      </p:sp>
      <p:graphicFrame>
        <p:nvGraphicFramePr>
          <p:cNvPr id="5" name="Object 30"/>
          <p:cNvGraphicFramePr>
            <a:graphicFrameLocks noChangeAspect="1"/>
          </p:cNvGraphicFramePr>
          <p:nvPr/>
        </p:nvGraphicFramePr>
        <p:xfrm>
          <a:off x="4714876" y="5643578"/>
          <a:ext cx="2233613" cy="887413"/>
        </p:xfrm>
        <a:graphic>
          <a:graphicData uri="http://schemas.openxmlformats.org/presentationml/2006/ole">
            <p:oleObj spid="_x0000_s4098" name="Clip" r:id="rId4" imgW="1035720" imgH="504720" progId="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86710" y="628652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" action="ppaction://hlinkshowjump?jump=firstslide"/>
              </a:rPr>
              <a:t>назад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 стрелкой 12"/>
          <p:cNvCxnSpPr>
            <a:stCxn id="3" idx="2"/>
          </p:cNvCxnSpPr>
          <p:nvPr/>
        </p:nvCxnSpPr>
        <p:spPr>
          <a:xfrm rot="5400000">
            <a:off x="3536150" y="3321844"/>
            <a:ext cx="1857388" cy="15001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2"/>
          </p:cNvCxnSpPr>
          <p:nvPr/>
        </p:nvCxnSpPr>
        <p:spPr>
          <a:xfrm rot="16200000" flipH="1">
            <a:off x="4607718" y="3750472"/>
            <a:ext cx="1857388" cy="6429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357158" y="428604"/>
            <a:ext cx="6243654" cy="876320"/>
          </a:xfrm>
          <a:prstGeom prst="round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4400" b="1" i="1" dirty="0">
                <a:solidFill>
                  <a:schemeClr val="bg1"/>
                </a:solidFill>
                <a:latin typeface="Bookman Old Style" pitchFamily="18" charset="0"/>
              </a:rPr>
              <a:t>Причины </a:t>
            </a:r>
            <a:r>
              <a:rPr lang="ru-RU" sz="4400" b="1" i="1" dirty="0" smtClean="0">
                <a:solidFill>
                  <a:schemeClr val="bg1"/>
                </a:solidFill>
                <a:latin typeface="Bookman Old Style" pitchFamily="18" charset="0"/>
              </a:rPr>
              <a:t>похода </a:t>
            </a:r>
            <a:endParaRPr lang="ru-RU" sz="44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857356" y="1643050"/>
            <a:ext cx="6715172" cy="150019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 Black" pitchFamily="34" charset="0"/>
              </a:rPr>
              <a:t>Крупные феодалы</a:t>
            </a:r>
          </a:p>
          <a:p>
            <a:pPr algn="ctr"/>
            <a:r>
              <a:rPr lang="ru-RU" sz="4000" b="1" dirty="0">
                <a:solidFill>
                  <a:srgbClr val="002060"/>
                </a:solidFill>
                <a:latin typeface="Arial Black" pitchFamily="34" charset="0"/>
              </a:rPr>
              <a:t>(короли, герцоги и т.д.)</a:t>
            </a: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571472" y="3714752"/>
            <a:ext cx="3143272" cy="107157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endParaRPr lang="ru-RU" dirty="0">
              <a:solidFill>
                <a:schemeClr val="accent1"/>
              </a:solidFill>
              <a:latin typeface="Bookman Old Style" pitchFamily="18" charset="0"/>
            </a:endParaRPr>
          </a:p>
          <a:p>
            <a:pPr algn="ctr"/>
            <a:r>
              <a:rPr lang="ru-RU" sz="2400" b="1" dirty="0">
                <a:latin typeface="Bookman Old Style" pitchFamily="18" charset="0"/>
              </a:rPr>
              <a:t>Захват новых владений и </a:t>
            </a:r>
            <a:r>
              <a:rPr lang="ru-RU" sz="2400" b="1" dirty="0" smtClean="0">
                <a:latin typeface="Bookman Old Style" pitchFamily="18" charset="0"/>
              </a:rPr>
              <a:t>поданных</a:t>
            </a:r>
            <a:endParaRPr lang="ru-RU" sz="2400" b="1" dirty="0">
              <a:latin typeface="Bookman Old Style" pitchFamily="18" charset="0"/>
            </a:endParaRPr>
          </a:p>
          <a:p>
            <a:pPr algn="ctr"/>
            <a:endParaRPr lang="ru-RU" sz="2400" b="1" dirty="0">
              <a:latin typeface="Bookman Old Style" pitchFamily="18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857224" y="5000636"/>
            <a:ext cx="3143272" cy="1214446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endParaRPr lang="ru-RU" dirty="0">
              <a:solidFill>
                <a:schemeClr val="accent1"/>
              </a:solidFill>
              <a:latin typeface="Bookman Old Style" pitchFamily="18" charset="0"/>
            </a:endParaRPr>
          </a:p>
          <a:p>
            <a:pPr algn="ctr"/>
            <a:endParaRPr lang="ru-RU" sz="2400" b="1" dirty="0">
              <a:latin typeface="Bookman Old Style" pitchFamily="18" charset="0"/>
            </a:endParaRPr>
          </a:p>
          <a:p>
            <a:pPr algn="ctr"/>
            <a:r>
              <a:rPr lang="ru-RU" sz="2400" b="1" dirty="0" smtClean="0">
                <a:latin typeface="Bookman Old Style" pitchFamily="18" charset="0"/>
              </a:rPr>
              <a:t>Увеличение богатств</a:t>
            </a:r>
            <a:endParaRPr lang="ru-RU" sz="2400" b="1" dirty="0">
              <a:latin typeface="Bookman Old Style" pitchFamily="18" charset="0"/>
            </a:endParaRPr>
          </a:p>
          <a:p>
            <a:pPr algn="ctr"/>
            <a:endParaRPr lang="ru-RU" dirty="0">
              <a:solidFill>
                <a:schemeClr val="accent1"/>
              </a:solidFill>
              <a:latin typeface="Bookman Old Style" pitchFamily="18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4786314" y="3714752"/>
            <a:ext cx="3809992" cy="100013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marL="1257300" lvl="2" indent="-342900"/>
            <a:r>
              <a:rPr lang="ru-RU" sz="2400" b="1" dirty="0" smtClean="0">
                <a:latin typeface="Bookman Old Style" pitchFamily="18" charset="0"/>
              </a:rPr>
              <a:t>Повышение </a:t>
            </a:r>
            <a:endParaRPr lang="ru-RU" sz="2400" b="1" dirty="0">
              <a:latin typeface="Bookman Old Style" pitchFamily="18" charset="0"/>
            </a:endParaRPr>
          </a:p>
          <a:p>
            <a:pPr marL="342900" indent="-342900"/>
            <a:r>
              <a:rPr lang="ru-RU" sz="2400" b="1" dirty="0">
                <a:latin typeface="Bookman Old Style" pitchFamily="18" charset="0"/>
              </a:rPr>
              <a:t>авторитета  в </a:t>
            </a:r>
            <a:r>
              <a:rPr lang="ru-RU" sz="2400" b="1" dirty="0" smtClean="0">
                <a:latin typeface="Bookman Old Style" pitchFamily="18" charset="0"/>
              </a:rPr>
              <a:t>Европе</a:t>
            </a:r>
            <a:endParaRPr lang="ru-RU" sz="2400" b="1" dirty="0">
              <a:latin typeface="Bookman Old Style" pitchFamily="18" charset="0"/>
            </a:endParaRPr>
          </a:p>
          <a:p>
            <a:endParaRPr lang="ru-RU" sz="2000" b="1" dirty="0">
              <a:latin typeface="Bookman Old Style" pitchFamily="18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4286248" y="5000636"/>
            <a:ext cx="3857652" cy="1214446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400" b="1" dirty="0" smtClean="0">
                <a:latin typeface="Bookman Old Style" pitchFamily="18" charset="0"/>
              </a:rPr>
              <a:t>Прощение </a:t>
            </a:r>
            <a:r>
              <a:rPr lang="ru-RU" sz="2400" b="1" dirty="0">
                <a:latin typeface="Bookman Old Style" pitchFamily="18" charset="0"/>
              </a:rPr>
              <a:t>грехов</a:t>
            </a:r>
          </a:p>
          <a:p>
            <a:pPr algn="ctr"/>
            <a:endParaRPr lang="ru-RU" sz="2400" b="1" dirty="0">
              <a:latin typeface="Bookman Old Style" pitchFamily="18" charset="0"/>
            </a:endParaRPr>
          </a:p>
        </p:txBody>
      </p:sp>
      <p:cxnSp>
        <p:nvCxnSpPr>
          <p:cNvPr id="9" name="Прямая со стрелкой 8"/>
          <p:cNvCxnSpPr>
            <a:stCxn id="3" idx="2"/>
          </p:cNvCxnSpPr>
          <p:nvPr/>
        </p:nvCxnSpPr>
        <p:spPr>
          <a:xfrm rot="5400000">
            <a:off x="3714745" y="2143117"/>
            <a:ext cx="500066" cy="250032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2"/>
          </p:cNvCxnSpPr>
          <p:nvPr/>
        </p:nvCxnSpPr>
        <p:spPr>
          <a:xfrm rot="16200000" flipH="1">
            <a:off x="5607850" y="2750340"/>
            <a:ext cx="571504" cy="13573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7500958" y="6286520"/>
            <a:ext cx="1010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hlinkClick r:id="rId3" action="ppaction://hlinksldjump"/>
              </a:rPr>
              <a:t>вперед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500"/>
                            </p:stCondLst>
                            <p:childTnLst>
                              <p:par>
                                <p:cTn id="3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5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3" grpId="0" animBg="1" autoUpdateAnimBg="0"/>
      <p:bldP spid="4" grpId="0" animBg="1" autoUpdateAnimBg="0"/>
      <p:bldP spid="5" grpId="0" animBg="1" autoUpdateAnimBg="0"/>
      <p:bldP spid="6" grpId="0" animBg="1" autoUpdateAnimBg="0"/>
      <p:bldP spid="7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357158" y="428604"/>
            <a:ext cx="6243654" cy="876320"/>
          </a:xfrm>
          <a:prstGeom prst="round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4400" b="1" i="1" dirty="0">
                <a:solidFill>
                  <a:schemeClr val="bg1"/>
                </a:solidFill>
                <a:latin typeface="Bookman Old Style" pitchFamily="18" charset="0"/>
              </a:rPr>
              <a:t>Причины </a:t>
            </a:r>
            <a:r>
              <a:rPr lang="ru-RU" sz="4400" b="1" i="1" dirty="0" smtClean="0">
                <a:solidFill>
                  <a:schemeClr val="bg1"/>
                </a:solidFill>
                <a:latin typeface="Bookman Old Style" pitchFamily="18" charset="0"/>
              </a:rPr>
              <a:t>похода </a:t>
            </a:r>
            <a:endParaRPr lang="ru-RU" sz="44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785918" y="1785926"/>
            <a:ext cx="6858048" cy="136683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002060"/>
                </a:solidFill>
                <a:latin typeface="Arial Black" pitchFamily="34" charset="0"/>
              </a:rPr>
              <a:t>Мелкие феодалы</a:t>
            </a:r>
          </a:p>
          <a:p>
            <a:pPr algn="ctr"/>
            <a:r>
              <a:rPr lang="ru-RU" sz="3600" dirty="0">
                <a:solidFill>
                  <a:srgbClr val="002060"/>
                </a:solidFill>
                <a:latin typeface="Arial Black" pitchFamily="34" charset="0"/>
              </a:rPr>
              <a:t> (</a:t>
            </a:r>
            <a:r>
              <a:rPr lang="ru-RU" sz="3600" dirty="0" smtClean="0">
                <a:solidFill>
                  <a:srgbClr val="002060"/>
                </a:solidFill>
                <a:latin typeface="Arial Black" pitchFamily="34" charset="0"/>
              </a:rPr>
              <a:t>странствующие  </a:t>
            </a:r>
            <a:r>
              <a:rPr lang="ru-RU" sz="3600" dirty="0">
                <a:solidFill>
                  <a:srgbClr val="002060"/>
                </a:solidFill>
                <a:latin typeface="Arial Black" pitchFamily="34" charset="0"/>
              </a:rPr>
              <a:t>рыцари)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357158" y="3500438"/>
            <a:ext cx="4648200" cy="1643074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800" b="1" dirty="0">
                <a:latin typeface="Bookman Old Style" pitchFamily="18" charset="0"/>
              </a:rPr>
              <a:t>Получение земельных владений </a:t>
            </a:r>
            <a:r>
              <a:rPr lang="ru-RU" sz="2800" b="1" dirty="0" smtClean="0">
                <a:latin typeface="Bookman Old Style" pitchFamily="18" charset="0"/>
              </a:rPr>
              <a:t> и богатств  на Востоке</a:t>
            </a:r>
            <a:endParaRPr lang="ru-RU" sz="2800" b="1" dirty="0">
              <a:latin typeface="Bookman Old Style" pitchFamily="18" charset="0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3786182" y="5429264"/>
            <a:ext cx="4648200" cy="762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Bookman Old Style" pitchFamily="18" charset="0"/>
              </a:rPr>
              <a:t>Прощение грехов</a:t>
            </a:r>
            <a:endParaRPr lang="ru-RU" sz="2800" b="1" dirty="0">
              <a:latin typeface="Bookman Old Style" pitchFamily="18" charset="0"/>
            </a:endParaRPr>
          </a:p>
        </p:txBody>
      </p:sp>
      <p:cxnSp>
        <p:nvCxnSpPr>
          <p:cNvPr id="8" name="Прямая со стрелкой 7"/>
          <p:cNvCxnSpPr>
            <a:stCxn id="3" idx="2"/>
          </p:cNvCxnSpPr>
          <p:nvPr/>
        </p:nvCxnSpPr>
        <p:spPr>
          <a:xfrm rot="16200000" flipH="1">
            <a:off x="5183980" y="3183726"/>
            <a:ext cx="2276500" cy="22145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3" idx="2"/>
          </p:cNvCxnSpPr>
          <p:nvPr/>
        </p:nvCxnSpPr>
        <p:spPr>
          <a:xfrm rot="5400000">
            <a:off x="4148132" y="2433628"/>
            <a:ext cx="347674" cy="178594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7715272" y="6286520"/>
            <a:ext cx="1010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hlinkClick r:id="rId3" action="ppaction://hlinksldjump"/>
              </a:rPr>
              <a:t>вперед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3" grpId="0" animBg="1" autoUpdateAnimBg="0"/>
      <p:bldP spid="5" grpId="0" animBg="1" autoUpdateAnimBg="0"/>
      <p:bldP spid="6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1571604" y="214290"/>
            <a:ext cx="6243654" cy="876320"/>
          </a:xfrm>
          <a:prstGeom prst="round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4400" b="1" i="1" dirty="0">
                <a:solidFill>
                  <a:schemeClr val="bg1"/>
                </a:solidFill>
                <a:latin typeface="Bookman Old Style" pitchFamily="18" charset="0"/>
              </a:rPr>
              <a:t>Причины </a:t>
            </a:r>
            <a:r>
              <a:rPr lang="ru-RU" sz="4400" b="1" i="1" dirty="0" smtClean="0">
                <a:solidFill>
                  <a:schemeClr val="bg1"/>
                </a:solidFill>
                <a:latin typeface="Bookman Old Style" pitchFamily="18" charset="0"/>
              </a:rPr>
              <a:t>похода</a:t>
            </a:r>
            <a:endParaRPr lang="ru-RU" sz="44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2928926" y="1643050"/>
            <a:ext cx="3357586" cy="1047752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Arial Black" pitchFamily="34" charset="0"/>
              </a:rPr>
              <a:t>Крестьяне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285720" y="3429000"/>
            <a:ext cx="3929090" cy="762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800" b="1" dirty="0" smtClean="0">
                <a:latin typeface="Bookman Old Style" pitchFamily="18" charset="0"/>
              </a:rPr>
              <a:t>Лучшие условия  </a:t>
            </a:r>
            <a:r>
              <a:rPr lang="ru-RU" sz="2800" b="1" dirty="0">
                <a:latin typeface="Bookman Old Style" pitchFamily="18" charset="0"/>
              </a:rPr>
              <a:t>жизни</a:t>
            </a: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4572000" y="3429000"/>
            <a:ext cx="4071966" cy="762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>
              <a:solidFill>
                <a:schemeClr val="accent1"/>
              </a:solidFill>
              <a:latin typeface="Bookman Old Style" pitchFamily="18" charset="0"/>
            </a:endParaRPr>
          </a:p>
          <a:p>
            <a:pPr algn="ctr"/>
            <a:r>
              <a:rPr lang="ru-RU" sz="2800" b="1" dirty="0">
                <a:latin typeface="Bookman Old Style" pitchFamily="18" charset="0"/>
              </a:rPr>
              <a:t>П</a:t>
            </a:r>
            <a:r>
              <a:rPr lang="ru-RU" sz="2800" b="1" dirty="0" smtClean="0">
                <a:latin typeface="Bookman Old Style" pitchFamily="18" charset="0"/>
              </a:rPr>
              <a:t>рощение грехов</a:t>
            </a:r>
            <a:endParaRPr lang="ru-RU" sz="2800" b="1" dirty="0">
              <a:latin typeface="Bookman Old Style" pitchFamily="18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071670" y="5000636"/>
            <a:ext cx="4648200" cy="7620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800" b="1" dirty="0">
                <a:latin typeface="Bookman Old Style" pitchFamily="18" charset="0"/>
              </a:rPr>
              <a:t>Получение земель на </a:t>
            </a:r>
            <a:r>
              <a:rPr lang="ru-RU" sz="2800" b="1" dirty="0" smtClean="0">
                <a:latin typeface="Bookman Old Style" pitchFamily="18" charset="0"/>
              </a:rPr>
              <a:t>Востоке</a:t>
            </a:r>
            <a:endParaRPr lang="ru-RU" sz="2800" b="1" dirty="0">
              <a:latin typeface="Bookman Old Style" pitchFamily="18" charset="0"/>
            </a:endParaRPr>
          </a:p>
        </p:txBody>
      </p:sp>
      <p:cxnSp>
        <p:nvCxnSpPr>
          <p:cNvPr id="9" name="Прямая со стрелкой 8"/>
          <p:cNvCxnSpPr>
            <a:stCxn id="3" idx="2"/>
            <a:endCxn id="6" idx="0"/>
          </p:cNvCxnSpPr>
          <p:nvPr/>
        </p:nvCxnSpPr>
        <p:spPr>
          <a:xfrm rot="16200000" flipH="1">
            <a:off x="5238752" y="2059769"/>
            <a:ext cx="738198" cy="20002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2"/>
          </p:cNvCxnSpPr>
          <p:nvPr/>
        </p:nvCxnSpPr>
        <p:spPr>
          <a:xfrm rot="5400000">
            <a:off x="3327786" y="2077629"/>
            <a:ext cx="666760" cy="189310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2"/>
          </p:cNvCxnSpPr>
          <p:nvPr/>
        </p:nvCxnSpPr>
        <p:spPr>
          <a:xfrm rot="5400000">
            <a:off x="3220629" y="3613546"/>
            <a:ext cx="2309834" cy="46434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7572396" y="6286520"/>
            <a:ext cx="1010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hlinkClick r:id="rId3" action="ppaction://hlinksldjump"/>
              </a:rPr>
              <a:t>вперед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3" grpId="0" animBg="1" autoUpdateAnimBg="0"/>
      <p:bldP spid="5" grpId="0" animBg="1" autoUpdateAnimBg="0"/>
      <p:bldP spid="6" grpId="0" animBg="1" autoUpdateAnimBg="0"/>
      <p:bldP spid="7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1000100" y="1500174"/>
            <a:ext cx="6143668" cy="1285884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dirty="0">
                <a:solidFill>
                  <a:srgbClr val="002060"/>
                </a:solidFill>
                <a:latin typeface="Arial Black" pitchFamily="34" charset="0"/>
              </a:rPr>
              <a:t>Горожане (торговцы</a:t>
            </a:r>
          </a:p>
          <a:p>
            <a:pPr algn="ctr"/>
            <a:r>
              <a:rPr lang="ru-RU" sz="3600" dirty="0" err="1">
                <a:solidFill>
                  <a:srgbClr val="002060"/>
                </a:solidFill>
                <a:latin typeface="Arial Black" pitchFamily="34" charset="0"/>
              </a:rPr>
              <a:t>южноитальянск</a:t>
            </a:r>
            <a:r>
              <a:rPr lang="ru-RU" sz="3600" dirty="0">
                <a:solidFill>
                  <a:srgbClr val="002060"/>
                </a:solidFill>
                <a:latin typeface="Arial Black" pitchFamily="34" charset="0"/>
              </a:rPr>
              <a:t>. гор.)</a:t>
            </a:r>
          </a:p>
        </p:txBody>
      </p:sp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1571604" y="214290"/>
            <a:ext cx="6243654" cy="876320"/>
          </a:xfrm>
          <a:prstGeom prst="round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4400" b="1" i="1" dirty="0">
                <a:solidFill>
                  <a:schemeClr val="bg1"/>
                </a:solidFill>
                <a:latin typeface="Bookman Old Style" pitchFamily="18" charset="0"/>
              </a:rPr>
              <a:t>Причины </a:t>
            </a:r>
            <a:r>
              <a:rPr lang="ru-RU" sz="4400" b="1" i="1" dirty="0" smtClean="0">
                <a:solidFill>
                  <a:schemeClr val="bg1"/>
                </a:solidFill>
                <a:latin typeface="Bookman Old Style" pitchFamily="18" charset="0"/>
              </a:rPr>
              <a:t>похода</a:t>
            </a:r>
            <a:endParaRPr lang="ru-RU" sz="44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214414" y="3500438"/>
            <a:ext cx="7072362" cy="228601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3600" b="1" dirty="0">
                <a:latin typeface="Bookman Old Style" pitchFamily="18" charset="0"/>
              </a:rPr>
              <a:t>Налаживание выгодных торговых</a:t>
            </a:r>
          </a:p>
          <a:p>
            <a:pPr algn="ctr"/>
            <a:r>
              <a:rPr lang="ru-RU" sz="3600" b="1" dirty="0">
                <a:latin typeface="Bookman Old Style" pitchFamily="18" charset="0"/>
              </a:rPr>
              <a:t>связей с Востоком</a:t>
            </a:r>
          </a:p>
        </p:txBody>
      </p:sp>
      <p:cxnSp>
        <p:nvCxnSpPr>
          <p:cNvPr id="6" name="Прямая со стрелкой 5"/>
          <p:cNvCxnSpPr>
            <a:stCxn id="2" idx="2"/>
          </p:cNvCxnSpPr>
          <p:nvPr/>
        </p:nvCxnSpPr>
        <p:spPr>
          <a:xfrm rot="5400000">
            <a:off x="3714744" y="3143248"/>
            <a:ext cx="71438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7715272" y="6286520"/>
            <a:ext cx="1010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hlinkClick r:id="rId3" action="ppaction://hlinksldjump"/>
              </a:rPr>
              <a:t>вперед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3" grpId="0" animBg="1" autoUpdateAnimBg="0"/>
      <p:bldP spid="4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1571604" y="214290"/>
            <a:ext cx="6243654" cy="876320"/>
          </a:xfrm>
          <a:prstGeom prst="round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4400" b="1" i="1" dirty="0">
                <a:solidFill>
                  <a:schemeClr val="bg1"/>
                </a:solidFill>
                <a:latin typeface="Bookman Old Style" pitchFamily="18" charset="0"/>
              </a:rPr>
              <a:t>Причины </a:t>
            </a:r>
            <a:r>
              <a:rPr lang="ru-RU" sz="4400" b="1" i="1" dirty="0" smtClean="0">
                <a:solidFill>
                  <a:schemeClr val="bg1"/>
                </a:solidFill>
                <a:latin typeface="Bookman Old Style" pitchFamily="18" charset="0"/>
              </a:rPr>
              <a:t>похода</a:t>
            </a:r>
            <a:endParaRPr lang="ru-RU" sz="44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42844" y="1714488"/>
            <a:ext cx="3929090" cy="762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Церковь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42844" y="2819400"/>
            <a:ext cx="3929090" cy="762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Крупные феодалы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(короли, герцоги и т.д.)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42844" y="3962400"/>
            <a:ext cx="3929090" cy="762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Мелкие 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феодалы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 (</a:t>
            </a:r>
            <a:r>
              <a:rPr lang="ru-RU" sz="2400" b="1" dirty="0" err="1" smtClean="0">
                <a:solidFill>
                  <a:srgbClr val="002060"/>
                </a:solidFill>
                <a:latin typeface="Bookman Old Style" pitchFamily="18" charset="0"/>
              </a:rPr>
              <a:t>странств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. рыцари)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142844" y="4953000"/>
            <a:ext cx="3929090" cy="762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Крестьяне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42844" y="5867400"/>
            <a:ext cx="3929090" cy="762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Горожане (торговцы</a:t>
            </a:r>
          </a:p>
          <a:p>
            <a:pPr algn="ctr"/>
            <a:r>
              <a:rPr lang="ru-RU" sz="2400" b="1" dirty="0" err="1">
                <a:solidFill>
                  <a:srgbClr val="002060"/>
                </a:solidFill>
                <a:latin typeface="Bookman Old Style" pitchFamily="18" charset="0"/>
              </a:rPr>
              <a:t>южноитальянск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. гор.)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4357686" y="1714488"/>
            <a:ext cx="4643470" cy="762000"/>
          </a:xfrm>
          <a:prstGeom prst="rect">
            <a:avLst/>
          </a:prstGeom>
          <a:solidFill>
            <a:srgbClr val="996633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latin typeface="Bookman Old Style" pitchFamily="18" charset="0"/>
              </a:rPr>
              <a:t>Расширение влияния церкви на </a:t>
            </a:r>
          </a:p>
          <a:p>
            <a:pPr algn="ctr"/>
            <a:r>
              <a:rPr lang="ru-RU" dirty="0">
                <a:latin typeface="Bookman Old Style" pitchFamily="18" charset="0"/>
              </a:rPr>
              <a:t>Восток; увеличение доходов церкви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4343400" y="5867400"/>
            <a:ext cx="4648200" cy="762000"/>
          </a:xfrm>
          <a:prstGeom prst="rect">
            <a:avLst/>
          </a:prstGeom>
          <a:solidFill>
            <a:srgbClr val="996633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latin typeface="Bookman Old Style" pitchFamily="18" charset="0"/>
              </a:rPr>
              <a:t>Налаживание выгодных торговых</a:t>
            </a:r>
          </a:p>
          <a:p>
            <a:pPr algn="ctr"/>
            <a:r>
              <a:rPr lang="ru-RU" dirty="0">
                <a:latin typeface="Bookman Old Style" pitchFamily="18" charset="0"/>
              </a:rPr>
              <a:t>связей с Востоком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4343400" y="4953000"/>
            <a:ext cx="4648200" cy="762000"/>
          </a:xfrm>
          <a:prstGeom prst="rect">
            <a:avLst/>
          </a:prstGeom>
          <a:solidFill>
            <a:srgbClr val="996633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latin typeface="Bookman Old Style" pitchFamily="18" charset="0"/>
              </a:rPr>
              <a:t>Получение земель на Востоке; </a:t>
            </a:r>
          </a:p>
          <a:p>
            <a:pPr algn="ctr"/>
            <a:r>
              <a:rPr lang="ru-RU" dirty="0">
                <a:latin typeface="Bookman Old Style" pitchFamily="18" charset="0"/>
              </a:rPr>
              <a:t>прощение грехов; лучшие </a:t>
            </a:r>
            <a:r>
              <a:rPr lang="ru-RU" dirty="0" err="1">
                <a:latin typeface="Bookman Old Style" pitchFamily="18" charset="0"/>
              </a:rPr>
              <a:t>усл</a:t>
            </a:r>
            <a:r>
              <a:rPr lang="ru-RU" dirty="0">
                <a:latin typeface="Bookman Old Style" pitchFamily="18" charset="0"/>
              </a:rPr>
              <a:t>. жизни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4343400" y="3962400"/>
            <a:ext cx="4648200" cy="762000"/>
          </a:xfrm>
          <a:prstGeom prst="rect">
            <a:avLst/>
          </a:prstGeom>
          <a:solidFill>
            <a:srgbClr val="996633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latin typeface="Bookman Old Style" pitchFamily="18" charset="0"/>
              </a:rPr>
              <a:t>Получение земельных владений и </a:t>
            </a:r>
          </a:p>
          <a:p>
            <a:pPr algn="ctr"/>
            <a:r>
              <a:rPr lang="ru-RU" dirty="0">
                <a:latin typeface="Bookman Old Style" pitchFamily="18" charset="0"/>
              </a:rPr>
              <a:t>богатств на Востоке; прощение грехов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4343400" y="2590800"/>
            <a:ext cx="4648200" cy="1143000"/>
          </a:xfrm>
          <a:prstGeom prst="rect">
            <a:avLst/>
          </a:prstGeom>
          <a:solidFill>
            <a:srgbClr val="996633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>
              <a:solidFill>
                <a:schemeClr val="accent1"/>
              </a:solidFill>
              <a:latin typeface="Bookman Old Style" pitchFamily="18" charset="0"/>
            </a:endParaRPr>
          </a:p>
          <a:p>
            <a:pPr algn="ctr"/>
            <a:r>
              <a:rPr lang="ru-RU" dirty="0">
                <a:latin typeface="Bookman Old Style" pitchFamily="18" charset="0"/>
              </a:rPr>
              <a:t>Захват новых владений и поданных;</a:t>
            </a:r>
          </a:p>
          <a:p>
            <a:pPr algn="ctr"/>
            <a:r>
              <a:rPr lang="ru-RU" dirty="0">
                <a:latin typeface="Bookman Old Style" pitchFamily="18" charset="0"/>
              </a:rPr>
              <a:t>Увеличение богатств; повышение </a:t>
            </a:r>
          </a:p>
          <a:p>
            <a:pPr algn="ctr"/>
            <a:r>
              <a:rPr lang="ru-RU" dirty="0">
                <a:latin typeface="Bookman Old Style" pitchFamily="18" charset="0"/>
              </a:rPr>
              <a:t>авторитета  в Европе, прощение грехов</a:t>
            </a:r>
          </a:p>
          <a:p>
            <a:pPr algn="ctr"/>
            <a:endParaRPr lang="ru-RU" dirty="0">
              <a:solidFill>
                <a:schemeClr val="accent1"/>
              </a:solidFill>
              <a:latin typeface="Bookman Old Style" pitchFamily="18" charset="0"/>
            </a:endParaRPr>
          </a:p>
        </p:txBody>
      </p:sp>
      <p:cxnSp>
        <p:nvCxnSpPr>
          <p:cNvPr id="22541" name="AutoShape 13"/>
          <p:cNvCxnSpPr>
            <a:cxnSpLocks noChangeShapeType="1"/>
            <a:stCxn id="22531" idx="3"/>
            <a:endCxn id="22536" idx="1"/>
          </p:cNvCxnSpPr>
          <p:nvPr/>
        </p:nvCxnSpPr>
        <p:spPr bwMode="auto">
          <a:xfrm>
            <a:off x="4071934" y="2095488"/>
            <a:ext cx="285752" cy="15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542" name="AutoShape 14"/>
          <p:cNvCxnSpPr>
            <a:cxnSpLocks noChangeShapeType="1"/>
            <a:stCxn id="22532" idx="3"/>
          </p:cNvCxnSpPr>
          <p:nvPr/>
        </p:nvCxnSpPr>
        <p:spPr bwMode="auto">
          <a:xfrm>
            <a:off x="4071934" y="3200400"/>
            <a:ext cx="271466" cy="15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543" name="AutoShape 15"/>
          <p:cNvCxnSpPr>
            <a:cxnSpLocks noChangeShapeType="1"/>
            <a:stCxn id="22533" idx="3"/>
            <a:endCxn id="22539" idx="1"/>
          </p:cNvCxnSpPr>
          <p:nvPr/>
        </p:nvCxnSpPr>
        <p:spPr bwMode="auto">
          <a:xfrm>
            <a:off x="4071934" y="4343400"/>
            <a:ext cx="271466" cy="15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544" name="AutoShape 16"/>
          <p:cNvCxnSpPr>
            <a:cxnSpLocks noChangeShapeType="1"/>
            <a:stCxn id="22534" idx="3"/>
            <a:endCxn id="22538" idx="1"/>
          </p:cNvCxnSpPr>
          <p:nvPr/>
        </p:nvCxnSpPr>
        <p:spPr bwMode="auto">
          <a:xfrm>
            <a:off x="4071934" y="5334000"/>
            <a:ext cx="271466" cy="15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545" name="AutoShape 17"/>
          <p:cNvCxnSpPr>
            <a:cxnSpLocks noChangeShapeType="1"/>
            <a:stCxn id="22535" idx="3"/>
          </p:cNvCxnSpPr>
          <p:nvPr/>
        </p:nvCxnSpPr>
        <p:spPr bwMode="auto">
          <a:xfrm>
            <a:off x="4071934" y="6248400"/>
            <a:ext cx="271466" cy="15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7929586" y="648866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hlinkClick r:id="" action="ppaction://hlinkshowjump?jump=firstslide"/>
              </a:rPr>
              <a:t>назад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 autoUpdateAnimBg="0"/>
      <p:bldP spid="22531" grpId="0" animBg="1" autoUpdateAnimBg="0"/>
      <p:bldP spid="22532" grpId="0" animBg="1" autoUpdateAnimBg="0"/>
      <p:bldP spid="22533" grpId="0" animBg="1" autoUpdateAnimBg="0"/>
      <p:bldP spid="22534" grpId="0" animBg="1" autoUpdateAnimBg="0"/>
      <p:bldP spid="22535" grpId="0" animBg="1" autoUpdateAnimBg="0"/>
      <p:bldP spid="22536" grpId="0" animBg="1" autoUpdateAnimBg="0"/>
      <p:bldP spid="22537" grpId="0" animBg="1" autoUpdateAnimBg="0"/>
      <p:bldP spid="22538" grpId="0" animBg="1" autoUpdateAnimBg="0"/>
      <p:bldP spid="22539" grpId="0" animBg="1" autoUpdateAnimBg="0"/>
      <p:bldP spid="22540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2428860" y="285728"/>
            <a:ext cx="6386530" cy="1162072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 b="1" i="1" dirty="0">
                <a:solidFill>
                  <a:schemeClr val="bg1"/>
                </a:solidFill>
                <a:latin typeface="Bookman Old Style" pitchFamily="18" charset="0"/>
              </a:rPr>
              <a:t>Повод</a:t>
            </a:r>
          </a:p>
        </p:txBody>
      </p:sp>
      <p:pic>
        <p:nvPicPr>
          <p:cNvPr id="24579" name="Picture 3" descr="glas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0"/>
            <a:ext cx="2193823" cy="6858000"/>
          </a:xfrm>
          <a:prstGeom prst="rect">
            <a:avLst/>
          </a:prstGeom>
          <a:noFill/>
        </p:spPr>
      </p:pic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2500298" y="1714488"/>
            <a:ext cx="6429420" cy="1285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marL="457200" indent="-457200"/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Захват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турками-сельджуками</a:t>
            </a:r>
          </a:p>
          <a:p>
            <a:pPr marL="457200" indent="-457200"/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       Иерусалима в 1071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г.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2500298" y="3286124"/>
            <a:ext cx="6429420" cy="15001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marL="457200" indent="-457200"/>
            <a:r>
              <a:rPr lang="ru-RU" dirty="0" smtClean="0">
                <a:solidFill>
                  <a:schemeClr val="accent1"/>
                </a:solidFill>
                <a:latin typeface="Bookman Old Style" pitchFamily="18" charset="0"/>
              </a:rPr>
              <a:t>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Помощь византийского Алексея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I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 </a:t>
            </a:r>
            <a:endParaRPr lang="ru-RU" sz="2800" dirty="0" smtClean="0">
              <a:solidFill>
                <a:schemeClr val="accent3">
                  <a:lumMod val="50000"/>
                </a:schemeClr>
              </a:solidFill>
              <a:latin typeface="Bookman Old Style" pitchFamily="18" charset="0"/>
            </a:endParaRPr>
          </a:p>
          <a:p>
            <a:pPr marL="457200" indent="-457200"/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помощи против мусульманских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захватчиков в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1095 г.</a:t>
            </a:r>
          </a:p>
          <a:p>
            <a:pPr marL="457200" indent="-457200"/>
            <a:endParaRPr lang="ru-RU" dirty="0">
              <a:solidFill>
                <a:schemeClr val="accent1"/>
              </a:solidFill>
              <a:latin typeface="Bookman Old Style" pitchFamily="18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2571736" y="5072074"/>
            <a:ext cx="6357982" cy="1357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marL="457200" indent="-457200"/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1095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г. - призыв папы Урбана 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I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 к</a:t>
            </a:r>
          </a:p>
          <a:p>
            <a:pPr marL="457200" indent="-457200"/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вооруженному паломничеству в</a:t>
            </a:r>
          </a:p>
          <a:p>
            <a:pPr marL="457200" indent="-457200"/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           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Святую землю.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00958" y="6357958"/>
            <a:ext cx="1071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hlinkClick r:id="" action="ppaction://hlinkshowjump?jump=firstslide"/>
              </a:rPr>
              <a:t>назад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 autoUpdateAnimBg="0"/>
      <p:bldP spid="24582" grpId="0" animBg="1" autoUpdateAnimBg="0"/>
      <p:bldP spid="24583" grpId="0" animBg="1" autoUpdateAnimBg="0"/>
      <p:bldP spid="24584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map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1643050"/>
            <a:ext cx="3214710" cy="5052197"/>
          </a:xfrm>
          <a:prstGeom prst="rect">
            <a:avLst/>
          </a:prstGeom>
          <a:noFill/>
        </p:spPr>
      </p:pic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285720" y="228600"/>
            <a:ext cx="8643998" cy="1295400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Bookman Old Style" pitchFamily="18" charset="0"/>
              </a:rPr>
              <a:t>Государства крестоносцев – 1100 г. 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5257800" y="1828800"/>
            <a:ext cx="2995613" cy="366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dirty="0">
              <a:solidFill>
                <a:srgbClr val="663300"/>
              </a:solidFill>
            </a:endParaRPr>
          </a:p>
          <a:p>
            <a:pPr algn="ctr">
              <a:spcBef>
                <a:spcPct val="50000"/>
              </a:spcBef>
            </a:pPr>
            <a:endParaRPr lang="ru-RU" dirty="0">
              <a:solidFill>
                <a:srgbClr val="663300"/>
              </a:solidFill>
            </a:endParaRPr>
          </a:p>
          <a:p>
            <a:pPr algn="ctr">
              <a:spcBef>
                <a:spcPct val="50000"/>
              </a:spcBef>
            </a:pPr>
            <a:endParaRPr lang="ru-RU" dirty="0">
              <a:solidFill>
                <a:srgbClr val="6633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dirty="0">
                <a:solidFill>
                  <a:srgbClr val="663300"/>
                </a:solidFill>
              </a:rPr>
              <a:t>  </a:t>
            </a:r>
            <a:r>
              <a:rPr lang="ru-RU" dirty="0"/>
              <a:t>Король</a:t>
            </a:r>
          </a:p>
          <a:p>
            <a:pPr algn="ctr">
              <a:spcBef>
                <a:spcPct val="50000"/>
              </a:spcBef>
            </a:pPr>
            <a:r>
              <a:rPr lang="ru-RU" dirty="0"/>
              <a:t>Бароны</a:t>
            </a:r>
          </a:p>
          <a:p>
            <a:pPr algn="ctr">
              <a:spcBef>
                <a:spcPct val="50000"/>
              </a:spcBef>
            </a:pPr>
            <a:r>
              <a:rPr lang="ru-RU" dirty="0"/>
              <a:t>Церковь</a:t>
            </a:r>
          </a:p>
          <a:p>
            <a:pPr algn="ctr">
              <a:spcBef>
                <a:spcPct val="50000"/>
              </a:spcBef>
            </a:pPr>
            <a:r>
              <a:rPr lang="ru-RU" dirty="0"/>
              <a:t>Рыцарские ордена</a:t>
            </a:r>
          </a:p>
          <a:p>
            <a:pPr algn="ctr">
              <a:spcBef>
                <a:spcPct val="50000"/>
              </a:spcBef>
            </a:pPr>
            <a:r>
              <a:rPr lang="ru-RU" dirty="0"/>
              <a:t>Горожане </a:t>
            </a:r>
          </a:p>
          <a:p>
            <a:pPr algn="ctr">
              <a:spcBef>
                <a:spcPct val="50000"/>
              </a:spcBef>
            </a:pPr>
            <a:r>
              <a:rPr lang="ru-RU" dirty="0"/>
              <a:t>Крестьяне</a:t>
            </a:r>
          </a:p>
        </p:txBody>
      </p:sp>
      <p:sp>
        <p:nvSpPr>
          <p:cNvPr id="28685" name="AutoShape 13"/>
          <p:cNvSpPr>
            <a:spLocks noChangeArrowheads="1"/>
          </p:cNvSpPr>
          <p:nvPr/>
        </p:nvSpPr>
        <p:spPr bwMode="auto">
          <a:xfrm>
            <a:off x="4648200" y="2438400"/>
            <a:ext cx="4191000" cy="31242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 </a:t>
            </a:r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6172200" y="3352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5867400" y="38100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5486400" y="42672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>
            <a:off x="5257800" y="46482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4953000" y="51054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715272" y="635795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hlinkClick r:id="rId5" action="ppaction://hlinksldjump"/>
              </a:rPr>
              <a:t>вперед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nimBg="1" autoUpdateAnimBg="0"/>
    </p:bld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1218</Words>
  <Application>Microsoft Office PowerPoint</Application>
  <PresentationFormat>Экран (4:3)</PresentationFormat>
  <Paragraphs>382</Paragraphs>
  <Slides>27</Slides>
  <Notes>27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Техническая</vt:lpstr>
      <vt:lpstr>Clip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    ПРОВЕРЬ СЕБЯ </vt:lpstr>
      <vt:lpstr>Слайд 21</vt:lpstr>
      <vt:lpstr>Слайд 22</vt:lpstr>
      <vt:lpstr>Слайд 23</vt:lpstr>
      <vt:lpstr>Слайд 24</vt:lpstr>
      <vt:lpstr>Слайд 25</vt:lpstr>
      <vt:lpstr>Слайд 26</vt:lpstr>
      <vt:lpstr>        ЭТО  ИНТЕРЕСНО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Toshiba</dc:creator>
  <cp:lastModifiedBy>Toshiba</cp:lastModifiedBy>
  <cp:revision>5</cp:revision>
  <dcterms:created xsi:type="dcterms:W3CDTF">2009-12-23T04:02:29Z</dcterms:created>
  <dcterms:modified xsi:type="dcterms:W3CDTF">2009-12-23T04:46:31Z</dcterms:modified>
</cp:coreProperties>
</file>