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738FD-E245-45DD-B10E-FAC75FFD52BC}" type="datetimeFigureOut">
              <a:rPr lang="ru-RU" smtClean="0"/>
              <a:t>23.12.2009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3AA2-EE3D-4413-9392-6441AC6B29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C4532F-064C-4064-87AF-D1A18A9CDBB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FEA7F6-E88B-4908-ACF4-743A795BF61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EAEC3E-D0DC-44BD-91DB-9625A0A3D50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D8B2F0-D382-40FE-8F8D-656AA71FF2D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19A20C-D492-499C-91E9-1A2B2B68ACD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B9725A-329F-472D-B173-F4BE13195A2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2B7A4F-F78D-4297-9BA7-6B49886FF5B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B94983-76C4-49BF-A96D-D6D0CBEE108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723961-F9FD-4476-8479-AD106D29ACA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1DF323-AF9A-4EA1-8FC4-5C0A6FB10FC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F31FCD-ADF3-4B04-8B1B-E11F8DBAFCA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5B9993-46FE-46AC-A094-71B7D4F2A36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516FF9-ABA2-4F31-A58C-199C1338F5C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05ED89-B0C6-47BF-9CA5-D02C9C362FA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E919E7-EC0E-48CB-8CED-DC0987A41A0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8D10EC-4675-4E9A-BB91-370A7B5FC49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E326AE-09C6-4548-AA75-84AB2C1658C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8E616A-C46B-4D20-AA71-05229533BE9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234898-D889-4E73-98F8-A2FC747969C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4A218E-FC6F-49B0-BBC4-F91FC6E824E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8F7C46-8B6A-42EB-A524-DE306860D75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9AC909-DC28-4F01-AC11-9EDF41E0D14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ADC45-7A24-4084-85A5-28C5FFA369D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38EB-FFA7-4DEF-ADBB-C01082F194A8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C6FAB-7FBF-4C4C-8CFC-0F4F11931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C229A-A8FD-45B0-9602-FFDF8414379B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241C2-ABA7-493E-BFA0-9CF31E3A8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3D3FA-C2BF-4DBA-8550-1C14174AB3F5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2FBBF-7260-4B8C-BB41-4B7D7CD84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76238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370013" y="16764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8735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237413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57648-7B9F-4ADF-B1D2-0407B89C06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5D194-BAA3-4EBC-99B1-7A628F370763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B94D3-E2CA-4D98-825C-F43F32929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307DA-85F8-4617-B86A-9671440EE9A6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C5348-5F0D-4F06-9CE4-E9786268B7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26F0D-3CF1-473A-9B14-A2E0EA6BB136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ED0A-E18A-474C-A399-AB724150C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3A45-1C73-4C07-B959-31D7D2341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BC0A8-0C2E-4E53-963F-563C8249291B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5260A-7F54-4BC3-B6EB-F4F085EC8DFF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2F023-A63B-4608-B512-B81309423D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5F675-81EB-46CE-983C-0B42DF851A40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8C689-F700-4AD9-A437-501BE468E3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5285-827A-4A10-BE41-9BD112602121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A2D52-565C-417A-AE1E-A8B914B1B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DD5B5-E46A-4223-A436-09523E2B18A1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56FC3-AF4D-445C-85A9-0246F5424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824D3E-76CA-486E-B490-5B36631C3A7C}" type="datetimeFigureOut">
              <a:rPr lang="ru-RU"/>
              <a:pPr>
                <a:defRPr/>
              </a:pPr>
              <a:t>23.12.2009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568B23-50F1-44D3-ADD7-989D3A35E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48577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b="1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КУЛИКОВСКАЯ </a:t>
            </a:r>
            <a:b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          БИТВА </a:t>
            </a:r>
            <a:b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/>
            </a:r>
            <a:b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7200" b="1" smtClean="0">
                <a:solidFill>
                  <a:srgbClr val="FF0000"/>
                </a:solidFill>
                <a:latin typeface="Georgia" pitchFamily="18" charset="0"/>
              </a:rPr>
              <a:t>8 сентября 1380</a:t>
            </a:r>
            <a:endParaRPr lang="ru-RU" sz="7200" b="1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 rot="-2005067">
            <a:off x="3048000" y="3581400"/>
            <a:ext cx="1219200" cy="609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 rot="-2005067">
            <a:off x="1828800" y="4495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 rot="-2005067">
            <a:off x="3581400" y="19050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 rot="-7059931">
            <a:off x="6019800" y="2438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 rot="-2022421">
            <a:off x="2895600" y="53340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 rot="-2022421">
            <a:off x="4911725" y="39624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0537" name="Text Box 9"/>
          <p:cNvSpPr txBox="1">
            <a:spLocks noChangeArrowheads="1"/>
          </p:cNvSpPr>
          <p:nvPr/>
        </p:nvSpPr>
        <p:spPr bwMode="auto">
          <a:xfrm>
            <a:off x="200025" y="457200"/>
            <a:ext cx="8797925" cy="1384300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Вскоре в наступление перешли и остальные Русские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полки. Монголы начали отходить к Красному холму,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 где располагалась ставка Мамая. </a:t>
            </a:r>
          </a:p>
        </p:txBody>
      </p:sp>
      <p:sp>
        <p:nvSpPr>
          <p:cNvPr id="150538" name="AutoShape 10"/>
          <p:cNvSpPr>
            <a:spLocks noChangeArrowheads="1"/>
          </p:cNvSpPr>
          <p:nvPr/>
        </p:nvSpPr>
        <p:spPr bwMode="auto">
          <a:xfrm rot="-1868296">
            <a:off x="4418013" y="2068513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0539" name="AutoShape 11"/>
          <p:cNvSpPr>
            <a:spLocks noChangeArrowheads="1"/>
          </p:cNvSpPr>
          <p:nvPr/>
        </p:nvSpPr>
        <p:spPr bwMode="auto">
          <a:xfrm rot="1909300">
            <a:off x="5562600" y="2286000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0540" name="AutoShape 12"/>
          <p:cNvSpPr>
            <a:spLocks noChangeArrowheads="1"/>
          </p:cNvSpPr>
          <p:nvPr/>
        </p:nvSpPr>
        <p:spPr bwMode="auto">
          <a:xfrm rot="1105876">
            <a:off x="3581400" y="5486400"/>
            <a:ext cx="976313" cy="485775"/>
          </a:xfrm>
          <a:prstGeom prst="homePlate">
            <a:avLst>
              <a:gd name="adj" fmla="val 50245"/>
            </a:avLst>
          </a:prstGeom>
          <a:solidFill>
            <a:srgbClr val="0070C0"/>
          </a:solidFill>
          <a:ln w="12700" cap="sq">
            <a:solidFill>
              <a:schemeClr val="accent5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50541" name="AutoShape 13"/>
          <p:cNvSpPr>
            <a:spLocks noChangeArrowheads="1"/>
          </p:cNvSpPr>
          <p:nvPr/>
        </p:nvSpPr>
        <p:spPr bwMode="auto">
          <a:xfrm rot="-2497103">
            <a:off x="2819400" y="4267200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0542" name="AutoShape 14"/>
          <p:cNvSpPr>
            <a:spLocks noChangeArrowheads="1"/>
          </p:cNvSpPr>
          <p:nvPr/>
        </p:nvSpPr>
        <p:spPr bwMode="auto">
          <a:xfrm rot="4513570">
            <a:off x="5106194" y="4512469"/>
            <a:ext cx="976313" cy="485775"/>
          </a:xfrm>
          <a:prstGeom prst="homePlate">
            <a:avLst>
              <a:gd name="adj" fmla="val 50245"/>
            </a:avLst>
          </a:prstGeom>
          <a:solidFill>
            <a:srgbClr val="0070C0"/>
          </a:solidFill>
          <a:ln w="12700" cap="sq">
            <a:solidFill>
              <a:schemeClr val="accent5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50543" name="Rectangle 15"/>
          <p:cNvSpPr>
            <a:spLocks noChangeArrowheads="1"/>
          </p:cNvSpPr>
          <p:nvPr/>
        </p:nvSpPr>
        <p:spPr bwMode="auto">
          <a:xfrm rot="-1702894">
            <a:off x="4495800" y="5638800"/>
            <a:ext cx="1524000" cy="457200"/>
          </a:xfrm>
          <a:prstGeom prst="rect">
            <a:avLst/>
          </a:prstGeom>
          <a:solidFill>
            <a:srgbClr val="0070C0"/>
          </a:solidFill>
          <a:ln w="12700" cap="sq">
            <a:solidFill>
              <a:schemeClr val="accent5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50544" name="AutoShape 16"/>
          <p:cNvSpPr>
            <a:spLocks noChangeArrowheads="1"/>
          </p:cNvSpPr>
          <p:nvPr/>
        </p:nvSpPr>
        <p:spPr bwMode="auto">
          <a:xfrm rot="-2210926">
            <a:off x="4038600" y="3810000"/>
            <a:ext cx="914400" cy="2133600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5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5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5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5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5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7" grpId="0" animBg="1" autoUpdateAnimBg="0"/>
      <p:bldP spid="150538" grpId="0" animBg="1"/>
      <p:bldP spid="150539" grpId="0" animBg="1"/>
      <p:bldP spid="150540" grpId="0" animBg="1"/>
      <p:bldP spid="150541" grpId="0" animBg="1"/>
      <p:bldP spid="150542" grpId="0" animBg="1"/>
      <p:bldP spid="150543" grpId="0" animBg="1"/>
      <p:bldP spid="1505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 rot="-2005067">
            <a:off x="3048000" y="3581400"/>
            <a:ext cx="1219200" cy="609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 rot="-2005067">
            <a:off x="1828800" y="4495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-2005067">
            <a:off x="3581400" y="19050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 rot="-7059931">
            <a:off x="6019800" y="2438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387350" y="457200"/>
            <a:ext cx="8532813" cy="954088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Отступление монголов превратилось в паническое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бегство. Русские дружины одержали Победу. </a:t>
            </a: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 rot="-1868296">
            <a:off x="4418013" y="2068513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 rot="1909300">
            <a:off x="5562600" y="2286000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 rot="-2497103">
            <a:off x="2819400" y="4267200"/>
            <a:ext cx="561975" cy="2133600"/>
          </a:xfrm>
          <a:prstGeom prst="downArrow">
            <a:avLst>
              <a:gd name="adj1" fmla="val 50000"/>
              <a:gd name="adj2" fmla="val 94915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 rot="-1702894">
            <a:off x="4495800" y="5638800"/>
            <a:ext cx="1524000" cy="457200"/>
          </a:xfrm>
          <a:prstGeom prst="rect">
            <a:avLst/>
          </a:prstGeom>
          <a:solidFill>
            <a:srgbClr val="0070C0"/>
          </a:solidFill>
          <a:ln w="12700" cap="sq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rot="-2210926">
            <a:off x="4038600" y="3810000"/>
            <a:ext cx="914400" cy="2133600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52589" name="AutoShape 13"/>
          <p:cNvSpPr>
            <a:spLocks noChangeArrowheads="1"/>
          </p:cNvSpPr>
          <p:nvPr/>
        </p:nvSpPr>
        <p:spPr bwMode="auto">
          <a:xfrm rot="-1782377">
            <a:off x="5181600" y="5957888"/>
            <a:ext cx="790575" cy="976312"/>
          </a:xfrm>
          <a:prstGeom prst="downArrow">
            <a:avLst>
              <a:gd name="adj1" fmla="val 50000"/>
              <a:gd name="adj2" fmla="val 30873"/>
            </a:avLst>
          </a:prstGeom>
          <a:solidFill>
            <a:srgbClr val="0070C0"/>
          </a:solidFill>
          <a:ln w="12700" cap="sq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3" grpId="0" animBg="1" autoUpdateAnimBg="0"/>
      <p:bldP spid="1525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356100" y="1196975"/>
            <a:ext cx="441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Князь Дмитрий в ходе битвы сражался в составе Передового полка. Его не заметили, он обменялся доспехами со своим боярином Бренком.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После битвы князя долго не могли отыскать и даже решили, что он погиб. Но к счастью Дмитрий оказался только ранен ему оказали помощь и он вновь возгла-вил войска.</a:t>
            </a:r>
          </a:p>
        </p:txBody>
      </p:sp>
      <p:pic>
        <p:nvPicPr>
          <p:cNvPr id="154628" name="Picture 4" descr="3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00034" y="1285860"/>
            <a:ext cx="3405182" cy="4618006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544513" y="6064250"/>
            <a:ext cx="3536950" cy="461963"/>
          </a:xfrm>
          <a:prstGeom prst="rect">
            <a:avLst/>
          </a:prstGeom>
          <a:noFill/>
          <a:ln w="762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Георгий Победоносец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7" y="214290"/>
            <a:ext cx="8286808" cy="107157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sz="60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Куликовская  битва </a:t>
            </a:r>
            <a:endParaRPr lang="ru-RU" sz="60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71625"/>
            <a:ext cx="4495800" cy="5072063"/>
          </a:xfrm>
          <a:ln w="76200"/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/>
              <a:t>Огромную роль в </a:t>
            </a:r>
            <a:r>
              <a:rPr lang="ru-RU" sz="2800" dirty="0" smtClean="0"/>
              <a:t>победе </a:t>
            </a:r>
            <a:r>
              <a:rPr lang="ru-RU" sz="2800" dirty="0"/>
              <a:t>над монголами сыграла русская </a:t>
            </a:r>
            <a:r>
              <a:rPr lang="ru-RU" sz="2800" dirty="0" smtClean="0"/>
              <a:t>церковь</a:t>
            </a:r>
            <a:r>
              <a:rPr lang="ru-RU" sz="2800" dirty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/>
              <a:t>Митрополит Алексий и Сергий Радонежский призывали Русь к объединению.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/>
              <a:t>Накануне битвы </a:t>
            </a:r>
            <a:r>
              <a:rPr lang="ru-RU" sz="2800" dirty="0" smtClean="0"/>
              <a:t>Сергий </a:t>
            </a:r>
            <a:r>
              <a:rPr lang="ru-RU" sz="2800" dirty="0"/>
              <a:t>благословил </a:t>
            </a:r>
            <a:r>
              <a:rPr lang="ru-RU" sz="2800" dirty="0" smtClean="0"/>
              <a:t>князя </a:t>
            </a:r>
            <a:r>
              <a:rPr lang="ru-RU" sz="2800" dirty="0"/>
              <a:t>и отправил с ним 2 </a:t>
            </a:r>
            <a:r>
              <a:rPr lang="ru-RU" sz="2800" dirty="0" smtClean="0"/>
              <a:t>монахов- </a:t>
            </a:r>
            <a:r>
              <a:rPr lang="ru-RU" sz="2800" dirty="0" err="1" smtClean="0"/>
              <a:t>Ослябю</a:t>
            </a:r>
            <a:r>
              <a:rPr lang="ru-RU" sz="2800" dirty="0" smtClean="0"/>
              <a:t> </a:t>
            </a:r>
            <a:r>
              <a:rPr lang="ru-RU" sz="2800" dirty="0"/>
              <a:t>и </a:t>
            </a:r>
            <a:r>
              <a:rPr lang="ru-RU" sz="2800" dirty="0" err="1"/>
              <a:t>Пересвета</a:t>
            </a:r>
            <a:r>
              <a:rPr lang="ru-RU" sz="2800" dirty="0"/>
              <a:t> </a:t>
            </a:r>
            <a:r>
              <a:rPr lang="ru-RU" sz="2800" dirty="0" smtClean="0"/>
              <a:t> ставших </a:t>
            </a:r>
            <a:r>
              <a:rPr lang="ru-RU" sz="2800" dirty="0"/>
              <a:t>героями Битвы . </a:t>
            </a:r>
          </a:p>
        </p:txBody>
      </p:sp>
      <p:pic>
        <p:nvPicPr>
          <p:cNvPr id="155652" name="Picture 4" descr="28"/>
          <p:cNvPicPr>
            <a:picLocks noChangeAspect="1" noChangeArrowheads="1"/>
          </p:cNvPicPr>
          <p:nvPr/>
        </p:nvPicPr>
        <p:blipFill>
          <a:blip r:embed="rId3" cstate="screen">
            <a:lum bright="12000"/>
          </a:blip>
          <a:srcRect/>
          <a:stretch>
            <a:fillRect/>
          </a:stretch>
        </p:blipFill>
        <p:spPr bwMode="auto">
          <a:xfrm>
            <a:off x="597514" y="1357298"/>
            <a:ext cx="3698261" cy="3973527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684213" y="5478463"/>
            <a:ext cx="3424237" cy="1200150"/>
          </a:xfrm>
          <a:prstGeom prst="rect">
            <a:avLst/>
          </a:prstGeom>
          <a:noFill/>
          <a:ln w="762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/>
                </a:solidFill>
                <a:latin typeface="+mn-lt"/>
                <a:cs typeface="+mn-cs"/>
              </a:rPr>
              <a:t>     </a:t>
            </a:r>
            <a:r>
              <a:rPr lang="ru-RU" sz="2400" b="1" dirty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М.Нестеров.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Труды преподобного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            Сергия.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376238"/>
            <a:ext cx="8713817" cy="90962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Князь Дмитрий и церковь</a:t>
            </a:r>
            <a:endParaRPr lang="ru-RU" sz="48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4" name="Picture 2" descr="29"/>
          <p:cNvPicPr>
            <a:picLocks noChangeAspect="1" noChangeArrowheads="1"/>
          </p:cNvPicPr>
          <p:nvPr/>
        </p:nvPicPr>
        <p:blipFill>
          <a:blip r:embed="rId3" cstate="screen">
            <a:lum bright="6000" contrast="12000"/>
          </a:blip>
          <a:srcRect/>
          <a:stretch>
            <a:fillRect/>
          </a:stretch>
        </p:blipFill>
        <p:spPr bwMode="auto">
          <a:xfrm>
            <a:off x="4067175" y="841375"/>
            <a:ext cx="4465638" cy="31638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56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57188" y="4214813"/>
            <a:ext cx="8482012" cy="2319337"/>
          </a:xfrm>
          <a:solidFill>
            <a:schemeClr val="tx2">
              <a:lumMod val="90000"/>
            </a:schemeClr>
          </a:solidFill>
          <a:ln w="76200"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После поражения</a:t>
            </a:r>
            <a:r>
              <a:rPr lang="ru-RU" sz="2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, Мамай </a:t>
            </a: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по возвращении в </a:t>
            </a:r>
            <a:r>
              <a:rPr lang="ru-RU" sz="2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Орду </a:t>
            </a: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был убит и ханом стал </a:t>
            </a:r>
            <a:r>
              <a:rPr lang="ru-RU" sz="28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Тохтамыш.В</a:t>
            </a: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1382 г. он с большим войском появился под </a:t>
            </a:r>
            <a:r>
              <a:rPr lang="ru-RU" sz="2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Москвой. Дмитрий уехал </a:t>
            </a: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на Север собирать войска 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Осада города затянулась и нижегородцы </a:t>
            </a:r>
            <a:r>
              <a:rPr lang="ru-RU" sz="2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пришедшие </a:t>
            </a:r>
            <a:r>
              <a:rPr lang="ru-RU" sz="2800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 монголами пошли на обман.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357188" y="4214813"/>
            <a:ext cx="8501062" cy="2286000"/>
          </a:xfrm>
          <a:prstGeom prst="rect">
            <a:avLst/>
          </a:prstGeom>
          <a:solidFill>
            <a:schemeClr val="tx2">
              <a:lumMod val="90000"/>
            </a:schemeClr>
          </a:solidFill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2"/>
                </a:solidFill>
                <a:cs typeface="+mn-cs"/>
              </a:rPr>
              <a:t>Они заявили, что москвичей не тронут ,завершат дело миром и горожане открыли ворота. Москва была сожжена.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2"/>
                </a:solidFill>
                <a:cs typeface="+mn-cs"/>
              </a:rPr>
              <a:t>Монголы отправили отряды по стране, но вскоре к Москве подошли Дмитрий и Владимир и </a:t>
            </a:r>
            <a:r>
              <a:rPr lang="ru-RU" sz="2400" dirty="0" err="1">
                <a:solidFill>
                  <a:schemeClr val="bg2"/>
                </a:solidFill>
                <a:cs typeface="+mn-cs"/>
              </a:rPr>
              <a:t>Тохтамыш</a:t>
            </a:r>
            <a:r>
              <a:rPr lang="ru-RU" sz="2400" dirty="0">
                <a:solidFill>
                  <a:schemeClr val="bg2"/>
                </a:solidFill>
                <a:cs typeface="+mn-cs"/>
              </a:rPr>
              <a:t> ушел восвояси.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85720" y="285728"/>
            <a:ext cx="3643338" cy="176687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</a:t>
            </a:r>
            <a:r>
              <a:rPr lang="ru-RU" sz="44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  <a:cs typeface="Aharoni" pitchFamily="2" charset="-79"/>
              </a:rPr>
              <a:t>Набег </a:t>
            </a:r>
            <a:r>
              <a:rPr lang="ru-RU" sz="4400" b="1" err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  <a:cs typeface="Aharoni" pitchFamily="2" charset="-79"/>
              </a:rPr>
              <a:t>Тохтамыша</a:t>
            </a:r>
            <a:endParaRPr lang="ru-RU" sz="4400" b="1">
              <a:solidFill>
                <a:schemeClr val="tx2">
                  <a:lumMod val="75000"/>
                </a:schemeClr>
              </a:solidFill>
              <a:latin typeface="Georgia" pitchFamily="18" charset="0"/>
              <a:cs typeface="Aharoni" pitchFamily="2" charset="-79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500" y="2643188"/>
            <a:ext cx="3000375" cy="1057275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А.Васнецов . Оборона города от хана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</a:rPr>
              <a:t>Тохтамыша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 build="p" animBg="1" autoUpdateAnimBg="0"/>
      <p:bldP spid="156677" grpId="0" build="p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</a:t>
            </a:r>
            <a: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Закрепление </a:t>
            </a:r>
            <a:endParaRPr lang="ru-RU" sz="72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20483" name="Прямоугольник 3"/>
          <p:cNvSpPr>
            <a:spLocks noChangeArrowheads="1"/>
          </p:cNvSpPr>
          <p:nvPr/>
        </p:nvSpPr>
        <p:spPr bwMode="auto">
          <a:xfrm>
            <a:off x="357188" y="2714625"/>
            <a:ext cx="85010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Правильно ответив на вопросы кроссворда, вы сможете прочи-тать в выделенном столбце прозвище, которое получил князь Дмитрий за победу в этой  битве </a:t>
            </a:r>
          </a:p>
        </p:txBody>
      </p:sp>
      <p:pic>
        <p:nvPicPr>
          <p:cNvPr id="20484" name="Picture 4" descr="D:\Program_Files\Office\Clipart\homeanim\ag00317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714375"/>
            <a:ext cx="9493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88" y="3071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88" y="2214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29188" y="1785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29188" y="2643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72313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43688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86438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3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86063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14688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00563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071938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643313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929188" y="43576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929188" y="3929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929188" y="35004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643313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214688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071938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357813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5786438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215063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786063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14688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786438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4500563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214688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4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643313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500563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071938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357813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643313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500563" y="4357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15063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071938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214688" y="4357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643313" y="4357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071938" y="4357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072313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00938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6643688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15063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786438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357813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4500563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786438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357813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2786063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14688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3643313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071938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4500563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428625" y="4929188"/>
            <a:ext cx="3714750" cy="1285875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       Сражение произошло  </a:t>
            </a:r>
            <a:r>
              <a:rPr lang="ru-RU" sz="2800" dirty="0">
                <a:solidFill>
                  <a:schemeClr val="bg1"/>
                </a:solidFill>
              </a:rPr>
              <a:t>на реке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7157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88" y="2928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88" y="20716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29188" y="1643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29188" y="25003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72313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43688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86438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3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786063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14688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00563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071938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643313" y="20716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929188" y="4214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929188" y="3786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929188" y="3357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00063" y="4857750"/>
            <a:ext cx="3429000" cy="1500188"/>
          </a:xfrm>
          <a:prstGeom prst="roundRect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Поле на котором состоялась битва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643313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500563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214688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071938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357813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5786438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215063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786063" y="3357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14688" y="3357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786438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4500563" y="3357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500938" y="2500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214688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4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643313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500563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071938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357813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643313" y="3357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500563" y="4214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15063" y="2928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071938" y="3357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214688" y="4214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643313" y="4214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071938" y="4214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072313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00938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6643688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15063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786438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357813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4500563" y="3786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786438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357813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786063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14688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643313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071938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5" y="2643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25" y="1785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25" y="13573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625" y="2214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8578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612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433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147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000625" y="3929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00625" y="35004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00625" y="3071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57188" y="4857750"/>
            <a:ext cx="5000625" cy="1285875"/>
          </a:xfrm>
          <a:prstGeom prst="roundRect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</a:rPr>
              <a:t>Князя Дмитрия благословил на битву настоятель Троице – Сергиева монастыря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14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5720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286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143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4292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58578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2865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8575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12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8578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45720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572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28612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4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7147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5720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1433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4292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71475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57200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865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14337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71475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414337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1437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723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671512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865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8578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4292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45720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578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4292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8575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8612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7147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1433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720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5" y="2643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625" y="1785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25" y="13573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625" y="2214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/>
              <a:t>н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578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612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433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147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000625" y="3929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00625" y="35004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00625" y="3071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28625" y="4572000"/>
            <a:ext cx="5000625" cy="1571625"/>
          </a:xfrm>
          <a:prstGeom prst="roundRect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По преданию бой начался с поединка богатырей – </a:t>
            </a:r>
            <a:r>
              <a:rPr lang="ru-RU" sz="2800" dirty="0" err="1">
                <a:solidFill>
                  <a:schemeClr val="bg1"/>
                </a:solidFill>
              </a:rPr>
              <a:t>Челубея</a:t>
            </a:r>
            <a:r>
              <a:rPr lang="ru-RU" sz="2800" dirty="0">
                <a:solidFill>
                  <a:schemeClr val="bg1"/>
                </a:solidFill>
              </a:rPr>
              <a:t> и ……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14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5720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286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р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143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д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4292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8578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ж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2865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с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8575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12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8578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45720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572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8612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4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7147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5720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41433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4292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71475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57200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865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14337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28612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71475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14337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1437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723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671512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865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8578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4292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45720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578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4292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8575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8612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7147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1433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720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ru-RU" sz="72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План  урока </a:t>
            </a:r>
            <a:endParaRPr lang="ru-RU" sz="72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714500"/>
            <a:ext cx="8186738" cy="4381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smtClean="0"/>
              <a:t>1.Московское княжество перед Куликовской битвой. </a:t>
            </a:r>
          </a:p>
          <a:p>
            <a:pPr eaLnBrk="1" hangingPunct="1">
              <a:buFontTx/>
              <a:buNone/>
            </a:pPr>
            <a:r>
              <a:rPr lang="ru-RU" sz="4400" smtClean="0"/>
              <a:t>2.Куликовская битва.</a:t>
            </a:r>
          </a:p>
          <a:p>
            <a:pPr eaLnBrk="1" hangingPunct="1">
              <a:buFontTx/>
              <a:buNone/>
            </a:pPr>
            <a:r>
              <a:rPr lang="ru-RU" sz="4400" smtClean="0"/>
              <a:t>3.Дмитрий Донской и церковь.</a:t>
            </a:r>
          </a:p>
          <a:p>
            <a:pPr eaLnBrk="1" hangingPunct="1">
              <a:buFontTx/>
              <a:buNone/>
            </a:pPr>
            <a:r>
              <a:rPr lang="ru-RU" sz="4400" smtClean="0"/>
              <a:t>4.Набег Тохтамыша.</a:t>
            </a:r>
          </a:p>
          <a:p>
            <a:pPr eaLnBrk="1" hangingPunct="1"/>
            <a:endParaRPr lang="ru-RU" sz="440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5" y="2643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625" y="1785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25" y="13573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625" y="2214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/>
              <a:t>н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578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612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433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147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000625" y="3929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00625" y="35004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00625" y="3071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28625" y="4643438"/>
            <a:ext cx="4500563" cy="1571625"/>
          </a:xfrm>
          <a:prstGeom prst="roundRect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Засадным  полком  руководил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14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5720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286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р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143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д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4292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8578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ж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2865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с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8575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12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58578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5720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572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8612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п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7147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5720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1433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4292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371475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57200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865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414337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328612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71475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14337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1437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723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671512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2865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8578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4292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45720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578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4292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8575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8612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7147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1433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720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625" y="264318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625" y="17859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625" y="13573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625" y="22145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/>
              <a:t>н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43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15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578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612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43375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14750" y="17859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000625" y="392906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00625" y="3500438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000625" y="3071813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к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00063" y="4714875"/>
            <a:ext cx="4500562" cy="1571625"/>
          </a:xfrm>
          <a:prstGeom prst="roundRect">
            <a:avLst/>
          </a:prstGeom>
          <a:solidFill>
            <a:schemeClr val="tx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bg1"/>
                </a:solidFill>
              </a:rPr>
              <a:t>Монгольские войска в битве  возглавил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7147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5720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28612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р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143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д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42925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8578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ж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286500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с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8575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б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612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58578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57200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572375" y="22145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8612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п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7147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5720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143375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42925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3714750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б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57200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286500" y="264318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4143375" y="30718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28612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714750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4143375" y="392906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71437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ы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5723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ш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71512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м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62865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5857875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542925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х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572000" y="3500438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8578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4292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8575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28612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71475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4143375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72000" y="1357313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tx2">
                    <a:lumMod val="75000"/>
                  </a:schemeClr>
                </a:solidFill>
              </a:rPr>
              <a:t>Решите  кроссворд </a:t>
            </a:r>
            <a:endParaRPr lang="ru-RU" sz="6600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9125" y="3429000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29125" y="2571750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29125" y="2143125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tx1"/>
                </a:solidFill>
              </a:rPr>
              <a:t>д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5" y="3000375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/>
              <a:t>н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72250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43625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86375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57750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286000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714625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000500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1875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143250" y="25717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429125" y="4714875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/>
              <a:t>й</a:t>
            </a:r>
            <a:endParaRPr lang="ru-RU" sz="28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429125" y="4286250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о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429125" y="3857625"/>
            <a:ext cx="428625" cy="428625"/>
          </a:xfrm>
          <a:prstGeom prst="rect">
            <a:avLst/>
          </a:prstGeom>
          <a:solidFill>
            <a:srgbClr val="00B0F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к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3143250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000500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714625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</a:rPr>
              <a:t>р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571875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д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857750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286375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ж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715000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с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286000" y="38576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б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714625" y="38576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5286375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000500" y="38576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30003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й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714625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</a:rPr>
              <a:t>п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143250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000500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571875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857750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3143250" y="38576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б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000500" y="47148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5715000" y="342900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571875" y="38576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714625" y="47148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м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3143250" y="47148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3571875" y="471487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м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6572250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ы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000875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ш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143625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м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5715000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5286375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4857750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х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000500" y="4286250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т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286375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4857750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в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2286000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н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2714625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е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3143250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п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3571875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solidFill>
                  <a:schemeClr val="bg1"/>
                </a:solidFill>
              </a:rPr>
              <a:t>р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</a:rPr>
              <a:t>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2500313"/>
            <a:ext cx="8229600" cy="36433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dirty="0" smtClean="0">
                <a:solidFill>
                  <a:schemeClr val="tx1">
                    <a:lumMod val="95000"/>
                  </a:schemeClr>
                </a:solidFill>
              </a:rPr>
              <a:t>Что позволило Дмитрию Донскому одержать победу над монголами?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5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66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Задание  на   урок</a:t>
            </a:r>
            <a:endParaRPr lang="ru-RU" sz="66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714500"/>
            <a:ext cx="8229600" cy="44291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5400" dirty="0" smtClean="0">
                <a:solidFill>
                  <a:schemeClr val="tx1">
                    <a:lumMod val="95000"/>
                  </a:schemeClr>
                </a:solidFill>
              </a:rPr>
              <a:t>Что позволило Дмитрию Донскому одержать победу над монголами?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5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66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Задание  на   урок</a:t>
            </a:r>
            <a:endParaRPr lang="ru-RU" sz="66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advTm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2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r>
              <a:rPr lang="ru-RU" sz="49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Московское княжество перед Куликовской битвой </a:t>
            </a:r>
            <a:endParaRPr lang="ru-RU" sz="49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Picture 7" descr="31"/>
          <p:cNvPicPr>
            <a:picLocks noChangeAspect="1" noChangeArrowheads="1"/>
          </p:cNvPicPr>
          <p:nvPr/>
        </p:nvPicPr>
        <p:blipFill>
          <a:blip r:embed="rId3" cstate="screen">
            <a:lum bright="6000"/>
          </a:blip>
          <a:srcRect/>
          <a:stretch>
            <a:fillRect/>
          </a:stretch>
        </p:blipFill>
        <p:spPr bwMode="auto">
          <a:xfrm>
            <a:off x="3857625" y="1643063"/>
            <a:ext cx="4784725" cy="2497137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428625" y="2357438"/>
            <a:ext cx="3214688" cy="1214437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У.Бубнов. Утро на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993300"/>
                </a:solidFill>
              </a:rPr>
              <a:t>Куликовом  поле.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idx="1"/>
          </p:nvPr>
        </p:nvSpPr>
        <p:spPr>
          <a:xfrm>
            <a:off x="500063" y="4429125"/>
            <a:ext cx="8358187" cy="2071688"/>
          </a:xfrm>
          <a:solidFill>
            <a:schemeClr val="tx2">
              <a:lumMod val="90000"/>
            </a:schemeClr>
          </a:solidFill>
          <a:ln w="76200">
            <a:solidFill>
              <a:schemeClr val="tx1"/>
            </a:solidFill>
          </a:ln>
        </p:spPr>
        <p:txBody>
          <a:bodyPr lIns="92075" tIns="46038" rIns="92075" bIns="46038">
            <a:normAutofit fontScale="85000" lnSpcReduction="1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    В </a:t>
            </a:r>
            <a:r>
              <a:rPr lang="ru-RU" sz="2800" dirty="0">
                <a:solidFill>
                  <a:schemeClr val="bg2"/>
                </a:solidFill>
                <a:latin typeface="Arial" charset="0"/>
              </a:rPr>
              <a:t>августе 1380 г. под стягами Дмитрия </a:t>
            </a: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собрались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почти </a:t>
            </a:r>
            <a:r>
              <a:rPr lang="ru-RU" sz="2800" dirty="0">
                <a:solidFill>
                  <a:schemeClr val="bg2"/>
                </a:solidFill>
                <a:latin typeface="Arial" charset="0"/>
              </a:rPr>
              <a:t>150 тысяч человек во главе с Дмитрием </a:t>
            </a: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и </a:t>
            </a:r>
            <a:r>
              <a:rPr lang="ru-RU" sz="2800" dirty="0" err="1" smtClean="0">
                <a:solidFill>
                  <a:schemeClr val="bg2"/>
                </a:solidFill>
                <a:latin typeface="Arial" charset="0"/>
              </a:rPr>
              <a:t>Влади</a:t>
            </a: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-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миром </a:t>
            </a:r>
            <a:r>
              <a:rPr lang="ru-RU" sz="2800" dirty="0">
                <a:solidFill>
                  <a:schemeClr val="bg2"/>
                </a:solidFill>
                <a:latin typeface="Arial" charset="0"/>
              </a:rPr>
              <a:t>Серпуховским.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    Русское войско </a:t>
            </a:r>
            <a:r>
              <a:rPr lang="ru-RU" sz="2800" dirty="0">
                <a:solidFill>
                  <a:schemeClr val="bg2"/>
                </a:solidFill>
                <a:latin typeface="Arial" charset="0"/>
              </a:rPr>
              <a:t>испугало литовцев и </a:t>
            </a: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те отступили .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bg2"/>
                </a:solidFill>
                <a:latin typeface="Arial" charset="0"/>
              </a:rPr>
              <a:t>Рязанцы тоже </a:t>
            </a:r>
            <a:r>
              <a:rPr lang="ru-RU" sz="2800" dirty="0">
                <a:solidFill>
                  <a:schemeClr val="bg2"/>
                </a:solidFill>
                <a:latin typeface="Arial" charset="0"/>
              </a:rPr>
              <a:t>не спешили.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28596" y="1142985"/>
            <a:ext cx="4068792" cy="857256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</a:t>
            </a:r>
            <a:r>
              <a:rPr lang="ru-RU" sz="2800" b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Князь Дмитрий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осматривает поле боя.</a:t>
            </a:r>
            <a:endParaRPr lang="ru-RU" sz="2800" b="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9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038600" cy="3913187"/>
          </a:xfrm>
        </p:spPr>
        <p:txBody>
          <a:bodyPr>
            <a:normAutofit fontScale="92500"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Соперники встретились  на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err="1" smtClean="0"/>
              <a:t>р.Непрядва</a:t>
            </a:r>
            <a:r>
              <a:rPr lang="ru-RU" sz="2400" dirty="0" smtClean="0"/>
              <a:t>(приток Дона).По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настоянию князя русское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войско форсировало Дон, что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бы отрезать себе пути к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отступлению.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Дмитрий стал строить войска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 таким образом, чтобы не дать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монголам использовать свою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2400" dirty="0" smtClean="0"/>
              <a:t>грозную конницу.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98753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</a:rPr>
              <a:t>Куликовская битва</a:t>
            </a:r>
            <a:endParaRPr lang="ru-RU" sz="6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9" name="Picture 5" descr="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0034" y="2428868"/>
            <a:ext cx="3929090" cy="409577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6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1317" name="Rectangle 5"/>
          <p:cNvSpPr>
            <a:spLocks noChangeArrowheads="1"/>
          </p:cNvSpPr>
          <p:nvPr/>
        </p:nvSpPr>
        <p:spPr bwMode="auto">
          <a:xfrm rot="-2005067">
            <a:off x="3733800" y="4648200"/>
            <a:ext cx="914400" cy="228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 rot="-2005067">
            <a:off x="3581400" y="4419600"/>
            <a:ext cx="914400" cy="228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Сторожевой полк</a:t>
            </a:r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Передовой    полк</a:t>
            </a:r>
          </a:p>
        </p:txBody>
      </p:sp>
      <p:sp>
        <p:nvSpPr>
          <p:cNvPr id="141321" name="Rectangle 9"/>
          <p:cNvSpPr>
            <a:spLocks noChangeArrowheads="1"/>
          </p:cNvSpPr>
          <p:nvPr/>
        </p:nvSpPr>
        <p:spPr bwMode="auto">
          <a:xfrm rot="-2005067">
            <a:off x="3048000" y="3581400"/>
            <a:ext cx="1219200" cy="609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22" name="Text Box 10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Большой       полк</a:t>
            </a:r>
          </a:p>
        </p:txBody>
      </p:sp>
      <p:sp>
        <p:nvSpPr>
          <p:cNvPr id="141323" name="Rectangle 11"/>
          <p:cNvSpPr>
            <a:spLocks noChangeArrowheads="1"/>
          </p:cNvSpPr>
          <p:nvPr/>
        </p:nvSpPr>
        <p:spPr bwMode="auto">
          <a:xfrm rot="-2005067">
            <a:off x="1828800" y="4495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24" name="Text Box 12"/>
          <p:cNvSpPr txBox="1">
            <a:spLocks noChangeArrowheads="1"/>
          </p:cNvSpPr>
          <p:nvPr/>
        </p:nvSpPr>
        <p:spPr bwMode="auto">
          <a:xfrm>
            <a:off x="214313" y="571500"/>
            <a:ext cx="3143250" cy="466725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Полк правой руки</a:t>
            </a:r>
          </a:p>
        </p:txBody>
      </p:sp>
      <p:sp>
        <p:nvSpPr>
          <p:cNvPr id="141325" name="Rectangle 13"/>
          <p:cNvSpPr>
            <a:spLocks noChangeArrowheads="1"/>
          </p:cNvSpPr>
          <p:nvPr/>
        </p:nvSpPr>
        <p:spPr bwMode="auto">
          <a:xfrm rot="-2005067">
            <a:off x="4419600" y="2819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Полк   левой  руки</a:t>
            </a:r>
          </a:p>
        </p:txBody>
      </p:sp>
      <p:sp>
        <p:nvSpPr>
          <p:cNvPr id="141327" name="Rectangle 15"/>
          <p:cNvSpPr>
            <a:spLocks noChangeArrowheads="1"/>
          </p:cNvSpPr>
          <p:nvPr/>
        </p:nvSpPr>
        <p:spPr bwMode="auto">
          <a:xfrm rot="-2005067">
            <a:off x="2665413" y="3027363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Резервный  полк </a:t>
            </a:r>
          </a:p>
        </p:txBody>
      </p:sp>
      <p:sp>
        <p:nvSpPr>
          <p:cNvPr id="141329" name="Rectangle 17"/>
          <p:cNvSpPr>
            <a:spLocks noChangeArrowheads="1"/>
          </p:cNvSpPr>
          <p:nvPr/>
        </p:nvSpPr>
        <p:spPr bwMode="auto">
          <a:xfrm rot="-7059931">
            <a:off x="6019800" y="2438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214313" y="571500"/>
            <a:ext cx="3143250" cy="461963"/>
          </a:xfrm>
          <a:prstGeom prst="rect">
            <a:avLst/>
          </a:prstGeom>
          <a:solidFill>
            <a:schemeClr val="tx2">
              <a:lumMod val="75000"/>
            </a:schemeClr>
          </a:solidFill>
          <a:ln w="38100" cap="sq">
            <a:solidFill>
              <a:srgbClr val="99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Засадный      полк </a:t>
            </a:r>
          </a:p>
        </p:txBody>
      </p:sp>
      <p:sp>
        <p:nvSpPr>
          <p:cNvPr id="141332" name="Rectangle 20"/>
          <p:cNvSpPr>
            <a:spLocks noChangeArrowheads="1"/>
          </p:cNvSpPr>
          <p:nvPr/>
        </p:nvSpPr>
        <p:spPr bwMode="auto">
          <a:xfrm rot="-2022421">
            <a:off x="3733800" y="5181600"/>
            <a:ext cx="1570038" cy="339725"/>
          </a:xfrm>
          <a:prstGeom prst="rect">
            <a:avLst/>
          </a:prstGeom>
          <a:solidFill>
            <a:schemeClr val="accent1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>
            <a:off x="5000625" y="6215063"/>
            <a:ext cx="3286125" cy="461962"/>
          </a:xfrm>
          <a:prstGeom prst="rect">
            <a:avLst/>
          </a:prstGeom>
          <a:solidFill>
            <a:schemeClr val="accent2"/>
          </a:solidFill>
          <a:ln w="28575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Генуэзская пехота</a:t>
            </a:r>
          </a:p>
        </p:txBody>
      </p:sp>
      <p:sp>
        <p:nvSpPr>
          <p:cNvPr id="141335" name="Rectangle 23"/>
          <p:cNvSpPr>
            <a:spLocks noChangeArrowheads="1"/>
          </p:cNvSpPr>
          <p:nvPr/>
        </p:nvSpPr>
        <p:spPr bwMode="auto">
          <a:xfrm rot="-2022421">
            <a:off x="2819400" y="54102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36" name="Rectangle 24"/>
          <p:cNvSpPr>
            <a:spLocks noChangeArrowheads="1"/>
          </p:cNvSpPr>
          <p:nvPr/>
        </p:nvSpPr>
        <p:spPr bwMode="auto">
          <a:xfrm rot="-2022421">
            <a:off x="4835525" y="40386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1337" name="Text Box 25"/>
          <p:cNvSpPr txBox="1">
            <a:spLocks noChangeArrowheads="1"/>
          </p:cNvSpPr>
          <p:nvPr/>
        </p:nvSpPr>
        <p:spPr bwMode="auto">
          <a:xfrm>
            <a:off x="5000625" y="6215063"/>
            <a:ext cx="3289300" cy="461962"/>
          </a:xfrm>
          <a:prstGeom prst="rect">
            <a:avLst/>
          </a:prstGeom>
          <a:solidFill>
            <a:schemeClr val="accent2"/>
          </a:solidFill>
          <a:ln w="28575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Монгольская конница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 animBg="1"/>
      <p:bldP spid="141318" grpId="0" animBg="1"/>
      <p:bldP spid="141319" grpId="0" animBg="1" autoUpdateAnimBg="0"/>
      <p:bldP spid="141320" grpId="0" animBg="1" autoUpdateAnimBg="0"/>
      <p:bldP spid="141321" grpId="0" animBg="1"/>
      <p:bldP spid="141322" grpId="0" animBg="1" autoUpdateAnimBg="0"/>
      <p:bldP spid="141323" grpId="0" animBg="1"/>
      <p:bldP spid="141324" grpId="0" animBg="1" autoUpdateAnimBg="0"/>
      <p:bldP spid="141325" grpId="0" animBg="1"/>
      <p:bldP spid="141326" grpId="0" animBg="1" autoUpdateAnimBg="0"/>
      <p:bldP spid="141327" grpId="0" animBg="1"/>
      <p:bldP spid="141328" grpId="0" animBg="1" autoUpdateAnimBg="0"/>
      <p:bldP spid="141329" grpId="0" animBg="1"/>
      <p:bldP spid="141330" grpId="0" animBg="1" autoUpdateAnimBg="0"/>
      <p:bldP spid="141332" grpId="0" animBg="1"/>
      <p:bldP spid="141334" grpId="0" animBg="1" autoUpdateAnimBg="0"/>
      <p:bldP spid="141335" grpId="0" animBg="1"/>
      <p:bldP spid="141336" grpId="0" animBg="1"/>
      <p:bldP spid="14133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smtClean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Куликовская битва </a:t>
            </a:r>
            <a:endParaRPr lang="ru-RU" sz="6000" b="1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</p:txBody>
      </p:sp>
      <p:pic>
        <p:nvPicPr>
          <p:cNvPr id="12291" name="Picture 9" descr="3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>
            <a:lum bright="12000" contrast="24000"/>
          </a:blip>
          <a:srcRect/>
          <a:stretch>
            <a:fillRect/>
          </a:stretch>
        </p:blipFill>
        <p:spPr>
          <a:xfrm>
            <a:off x="3857625" y="1285875"/>
            <a:ext cx="4883150" cy="2714625"/>
          </a:xfrm>
          <a:noFill/>
          <a:ln w="76200">
            <a:solidFill>
              <a:schemeClr val="tx2"/>
            </a:solidFill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4267200"/>
            <a:ext cx="8763000" cy="2514600"/>
          </a:xfrm>
          <a:prstGeom prst="rect">
            <a:avLst/>
          </a:prstGeom>
          <a:solidFill>
            <a:schemeClr val="tx2">
              <a:lumMod val="90000"/>
            </a:schemeClr>
          </a:solidFill>
          <a:ln w="76200">
            <a:solidFill>
              <a:schemeClr val="tx2"/>
            </a:solidFill>
          </a:ln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Рано утром 8 сентября перед выстроившимися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полками навстречу друг другу выехали два </a:t>
            </a:r>
            <a:r>
              <a:rPr lang="ru-RU" sz="2800" dirty="0" err="1">
                <a:solidFill>
                  <a:schemeClr val="bg2"/>
                </a:solidFill>
                <a:latin typeface="+mn-lt"/>
                <a:cs typeface="+mn-cs"/>
              </a:rPr>
              <a:t>богатыря</a:t>
            </a:r>
            <a:endParaRPr lang="ru-RU" sz="2800" dirty="0">
              <a:solidFill>
                <a:schemeClr val="bg2"/>
              </a:solidFill>
              <a:latin typeface="+mn-lt"/>
              <a:cs typeface="+mn-cs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ru-RU" sz="2800" dirty="0" err="1">
                <a:solidFill>
                  <a:schemeClr val="bg2"/>
                </a:solidFill>
                <a:latin typeface="+mn-lt"/>
                <a:cs typeface="+mn-cs"/>
              </a:rPr>
              <a:t>Пересвет</a:t>
            </a: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 и </a:t>
            </a:r>
            <a:r>
              <a:rPr lang="ru-RU" sz="2800" dirty="0" err="1">
                <a:solidFill>
                  <a:schemeClr val="bg2"/>
                </a:solidFill>
                <a:latin typeface="+mn-lt"/>
                <a:cs typeface="+mn-cs"/>
              </a:rPr>
              <a:t>Челубей</a:t>
            </a: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. Их поединок был недолог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сблизившись , они нанесли друг другу смертельные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defRPr/>
            </a:pPr>
            <a:r>
              <a:rPr lang="ru-RU" sz="2800" dirty="0">
                <a:solidFill>
                  <a:schemeClr val="bg2"/>
                </a:solidFill>
                <a:latin typeface="+mn-lt"/>
                <a:cs typeface="+mn-cs"/>
              </a:rPr>
              <a:t>удары копьями.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188" y="2000250"/>
            <a:ext cx="3286125" cy="1071563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М.Авилов 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Поединок на Куликовом поле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4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 rot="-2005067">
            <a:off x="3733800" y="4572000"/>
            <a:ext cx="914400" cy="228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 rot="-2005067">
            <a:off x="3581400" y="4343400"/>
            <a:ext cx="914400" cy="228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 rot="-2005067">
            <a:off x="3048000" y="3581400"/>
            <a:ext cx="1219200" cy="609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 rot="-2005067">
            <a:off x="1828800" y="4495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19" name="Rectangle 11"/>
          <p:cNvSpPr>
            <a:spLocks noChangeArrowheads="1"/>
          </p:cNvSpPr>
          <p:nvPr/>
        </p:nvSpPr>
        <p:spPr bwMode="auto">
          <a:xfrm rot="-2005067">
            <a:off x="4419600" y="2819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20" name="Rectangle 13"/>
          <p:cNvSpPr>
            <a:spLocks noChangeArrowheads="1"/>
          </p:cNvSpPr>
          <p:nvPr/>
        </p:nvSpPr>
        <p:spPr bwMode="auto">
          <a:xfrm rot="-2005067">
            <a:off x="2743200" y="2971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21" name="Rectangle 15"/>
          <p:cNvSpPr>
            <a:spLocks noChangeArrowheads="1"/>
          </p:cNvSpPr>
          <p:nvPr/>
        </p:nvSpPr>
        <p:spPr bwMode="auto">
          <a:xfrm rot="-7059931">
            <a:off x="6019800" y="2438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22" name="Rectangle 17"/>
          <p:cNvSpPr>
            <a:spLocks noChangeArrowheads="1"/>
          </p:cNvSpPr>
          <p:nvPr/>
        </p:nvSpPr>
        <p:spPr bwMode="auto">
          <a:xfrm rot="-2022421">
            <a:off x="3810000" y="5105400"/>
            <a:ext cx="1570038" cy="339725"/>
          </a:xfrm>
          <a:prstGeom prst="rect">
            <a:avLst/>
          </a:prstGeom>
          <a:solidFill>
            <a:schemeClr val="accent1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23" name="Rectangle 19"/>
          <p:cNvSpPr>
            <a:spLocks noChangeArrowheads="1"/>
          </p:cNvSpPr>
          <p:nvPr/>
        </p:nvSpPr>
        <p:spPr bwMode="auto">
          <a:xfrm rot="-2022421">
            <a:off x="2895600" y="53340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324" name="Rectangle 20"/>
          <p:cNvSpPr>
            <a:spLocks noChangeArrowheads="1"/>
          </p:cNvSpPr>
          <p:nvPr/>
        </p:nvSpPr>
        <p:spPr bwMode="auto">
          <a:xfrm rot="-2022421">
            <a:off x="4911725" y="39624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382" name="Text Box 22"/>
          <p:cNvSpPr txBox="1">
            <a:spLocks noChangeArrowheads="1"/>
          </p:cNvSpPr>
          <p:nvPr/>
        </p:nvSpPr>
        <p:spPr bwMode="auto">
          <a:xfrm>
            <a:off x="285750" y="571500"/>
            <a:ext cx="8528050" cy="954088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Монголы атаковали Сторожевой полк. Вскоре он 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Передовой полк были уничтожены. </a:t>
            </a:r>
          </a:p>
        </p:txBody>
      </p:sp>
      <p:sp>
        <p:nvSpPr>
          <p:cNvPr id="143383" name="AutoShape 23"/>
          <p:cNvSpPr>
            <a:spLocks noChangeArrowheads="1"/>
          </p:cNvSpPr>
          <p:nvPr/>
        </p:nvSpPr>
        <p:spPr bwMode="auto">
          <a:xfrm rot="-1985658">
            <a:off x="3557588" y="4375150"/>
            <a:ext cx="1592262" cy="1143000"/>
          </a:xfrm>
          <a:prstGeom prst="upArrowCallout">
            <a:avLst>
              <a:gd name="adj1" fmla="val 22521"/>
              <a:gd name="adj2" fmla="val 34826"/>
              <a:gd name="adj3" fmla="val 22681"/>
              <a:gd name="adj4" fmla="val 28306"/>
            </a:avLst>
          </a:prstGeom>
          <a:solidFill>
            <a:srgbClr val="00B0F0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" dur="500"/>
                                        <p:tgtEl>
                                          <p:spTgt spid="14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2" grpId="0" animBg="1" autoUpdateAnimBg="0"/>
      <p:bldP spid="14338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 rot="-2005067">
            <a:off x="3048000" y="3581400"/>
            <a:ext cx="1219200" cy="6096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 rot="-2005067">
            <a:off x="1828800" y="4495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 rot="-2005067">
            <a:off x="4419600" y="2819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 rot="-2005067">
            <a:off x="2743200" y="29718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 rot="-7059931">
            <a:off x="6019800" y="2438400"/>
            <a:ext cx="990600" cy="381000"/>
          </a:xfrm>
          <a:prstGeom prst="rect">
            <a:avLst/>
          </a:prstGeom>
          <a:solidFill>
            <a:srgbClr val="FF0000"/>
          </a:solidFill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 rot="-2022421">
            <a:off x="2895600" y="53340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 rot="-2022421">
            <a:off x="4911725" y="3962400"/>
            <a:ext cx="879475" cy="533400"/>
          </a:xfrm>
          <a:prstGeom prst="rect">
            <a:avLst/>
          </a:prstGeom>
          <a:solidFill>
            <a:srgbClr val="0070C0"/>
          </a:solidFill>
          <a:ln w="28575" cap="sq">
            <a:solidFill>
              <a:srgbClr val="3333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671513" y="457200"/>
            <a:ext cx="7956550" cy="1022350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Монголы атаковали Большой </a:t>
            </a:r>
            <a:r>
              <a:rPr lang="ru-RU" sz="2800" dirty="0" err="1">
                <a:latin typeface="+mn-lt"/>
                <a:cs typeface="+mn-cs"/>
              </a:rPr>
              <a:t>полк.Но</a:t>
            </a:r>
            <a:r>
              <a:rPr lang="ru-RU" sz="2800" dirty="0">
                <a:latin typeface="+mn-lt"/>
                <a:cs typeface="+mn-cs"/>
              </a:rPr>
              <a:t> он стой-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ко отражал атаки противника . 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 rot="-1985658">
            <a:off x="3200400" y="3810000"/>
            <a:ext cx="1592263" cy="1143000"/>
          </a:xfrm>
          <a:prstGeom prst="upArrowCallout">
            <a:avLst>
              <a:gd name="adj1" fmla="val 22521"/>
              <a:gd name="adj2" fmla="val 34826"/>
              <a:gd name="adj3" fmla="val 22681"/>
              <a:gd name="adj4" fmla="val 28306"/>
            </a:avLst>
          </a:prstGeom>
          <a:solidFill>
            <a:srgbClr val="00B0F0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9516" name="Text Box 12"/>
          <p:cNvSpPr txBox="1">
            <a:spLocks noChangeArrowheads="1"/>
          </p:cNvSpPr>
          <p:nvPr/>
        </p:nvSpPr>
        <p:spPr bwMode="auto">
          <a:xfrm>
            <a:off x="642938" y="428625"/>
            <a:ext cx="8031162" cy="1449388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И тогда монголы атаковали Полк левой руки 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стали теснить его к Дону, угрожая русским </a:t>
            </a:r>
            <a:r>
              <a:rPr lang="ru-RU" sz="2800" dirty="0" err="1">
                <a:latin typeface="+mn-lt"/>
                <a:cs typeface="+mn-cs"/>
              </a:rPr>
              <a:t>ра</a:t>
            </a:r>
            <a:r>
              <a:rPr lang="ru-RU" sz="2800" dirty="0">
                <a:latin typeface="+mn-lt"/>
                <a:cs typeface="+mn-cs"/>
              </a:rPr>
              <a:t>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err="1">
                <a:latin typeface="+mn-lt"/>
                <a:cs typeface="+mn-cs"/>
              </a:rPr>
              <a:t>тям</a:t>
            </a:r>
            <a:r>
              <a:rPr lang="ru-RU" sz="2800" dirty="0">
                <a:latin typeface="+mn-lt"/>
                <a:cs typeface="+mn-cs"/>
              </a:rPr>
              <a:t>  полным окружением.</a:t>
            </a:r>
          </a:p>
        </p:txBody>
      </p:sp>
      <p:sp>
        <p:nvSpPr>
          <p:cNvPr id="149517" name="AutoShape 13"/>
          <p:cNvSpPr>
            <a:spLocks noChangeArrowheads="1"/>
          </p:cNvSpPr>
          <p:nvPr/>
        </p:nvSpPr>
        <p:spPr bwMode="auto">
          <a:xfrm rot="2877042" flipH="1">
            <a:off x="3581400" y="2438400"/>
            <a:ext cx="2576513" cy="1814513"/>
          </a:xfrm>
          <a:custGeom>
            <a:avLst/>
            <a:gdLst>
              <a:gd name="T0" fmla="*/ 2147483647 w 21600"/>
              <a:gd name="T1" fmla="*/ 4742263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787" y="11288"/>
                </a:moveTo>
                <a:cubicBezTo>
                  <a:pt x="16800" y="11126"/>
                  <a:pt x="16807" y="10963"/>
                  <a:pt x="16807" y="10800"/>
                </a:cubicBezTo>
                <a:cubicBezTo>
                  <a:pt x="16807" y="7482"/>
                  <a:pt x="14117" y="4793"/>
                  <a:pt x="10800" y="4793"/>
                </a:cubicBezTo>
                <a:cubicBezTo>
                  <a:pt x="7482" y="4793"/>
                  <a:pt x="4793" y="7482"/>
                  <a:pt x="4793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93"/>
                  <a:pt x="21588" y="11386"/>
                  <a:pt x="21564" y="11679"/>
                </a:cubicBezTo>
                <a:lnTo>
                  <a:pt x="24255" y="11898"/>
                </a:lnTo>
                <a:lnTo>
                  <a:pt x="18761" y="16564"/>
                </a:lnTo>
                <a:lnTo>
                  <a:pt x="14096" y="11069"/>
                </a:lnTo>
                <a:lnTo>
                  <a:pt x="16787" y="11288"/>
                </a:lnTo>
                <a:close/>
              </a:path>
            </a:pathLst>
          </a:custGeom>
          <a:solidFill>
            <a:srgbClr val="0070C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9518" name="AutoShape 14"/>
          <p:cNvSpPr>
            <a:spLocks noChangeArrowheads="1"/>
          </p:cNvSpPr>
          <p:nvPr/>
        </p:nvSpPr>
        <p:spPr bwMode="auto">
          <a:xfrm rot="-1868296">
            <a:off x="2438400" y="4662488"/>
            <a:ext cx="485775" cy="976312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0070C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49519" name="Text Box 15"/>
          <p:cNvSpPr txBox="1">
            <a:spLocks noChangeArrowheads="1"/>
          </p:cNvSpPr>
          <p:nvPr/>
        </p:nvSpPr>
        <p:spPr bwMode="auto">
          <a:xfrm>
            <a:off x="571500" y="428625"/>
            <a:ext cx="8220075" cy="1449388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 cap="sq">
            <a:solidFill>
              <a:schemeClr val="accent2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Но в этот решающий момент битвы по монголам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ударил Засадный полк Владимира Серпуховско-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го и Дмитрия </a:t>
            </a:r>
            <a:r>
              <a:rPr lang="ru-RU" sz="2800" dirty="0" err="1">
                <a:latin typeface="+mn-lt"/>
                <a:cs typeface="+mn-cs"/>
              </a:rPr>
              <a:t>Боброка</a:t>
            </a:r>
            <a:r>
              <a:rPr lang="ru-RU" sz="2800" dirty="0">
                <a:latin typeface="+mn-lt"/>
                <a:cs typeface="+mn-cs"/>
              </a:rPr>
              <a:t>.</a:t>
            </a:r>
          </a:p>
        </p:txBody>
      </p:sp>
      <p:sp>
        <p:nvSpPr>
          <p:cNvPr id="149520" name="AutoShape 16"/>
          <p:cNvSpPr>
            <a:spLocks noChangeArrowheads="1"/>
          </p:cNvSpPr>
          <p:nvPr/>
        </p:nvSpPr>
        <p:spPr bwMode="auto">
          <a:xfrm>
            <a:off x="3886200" y="2133600"/>
            <a:ext cx="2347913" cy="485775"/>
          </a:xfrm>
          <a:prstGeom prst="leftArrow">
            <a:avLst>
              <a:gd name="adj1" fmla="val 50000"/>
              <a:gd name="adj2" fmla="val 120833"/>
            </a:avLst>
          </a:prstGeom>
          <a:solidFill>
            <a:srgbClr val="FF0000"/>
          </a:solidFill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14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0" dur="500"/>
                                        <p:tgtEl>
                                          <p:spTgt spid="14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4" grpId="0" animBg="1" autoUpdateAnimBg="0"/>
      <p:bldP spid="149516" grpId="0" animBg="1" autoUpdateAnimBg="0"/>
      <p:bldP spid="149517" grpId="0" animBg="1"/>
      <p:bldP spid="149518" grpId="0" animBg="1"/>
      <p:bldP spid="149519" grpId="0" animBg="1" autoUpdateAnimBg="0"/>
      <p:bldP spid="1495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821</Words>
  <Application>Microsoft Office PowerPoint</Application>
  <PresentationFormat>Экран (4:3)</PresentationFormat>
  <Paragraphs>333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Бумажная</vt:lpstr>
      <vt:lpstr> КУЛИКОВСКАЯ            БИТВА   8 сентября 1380</vt:lpstr>
      <vt:lpstr>                   План  урока </vt:lpstr>
      <vt:lpstr> Задание  на   урок</vt:lpstr>
      <vt:lpstr> Московское княжество перед Куликовской битвой </vt:lpstr>
      <vt:lpstr>Куликовская битва</vt:lpstr>
      <vt:lpstr>Слайд 6</vt:lpstr>
      <vt:lpstr>Куликовская битва </vt:lpstr>
      <vt:lpstr>Слайд 8</vt:lpstr>
      <vt:lpstr>Слайд 9</vt:lpstr>
      <vt:lpstr>Слайд 10</vt:lpstr>
      <vt:lpstr>Слайд 11</vt:lpstr>
      <vt:lpstr>   Куликовская  битва </vt:lpstr>
      <vt:lpstr>Князь Дмитрий и церковь</vt:lpstr>
      <vt:lpstr>       Набег Тохтамыша</vt:lpstr>
      <vt:lpstr>           Закрепление </vt:lpstr>
      <vt:lpstr>Решите  кроссворд </vt:lpstr>
      <vt:lpstr>Решите  кроссворд </vt:lpstr>
      <vt:lpstr>Решите  кроссворд </vt:lpstr>
      <vt:lpstr>Решите  кроссворд </vt:lpstr>
      <vt:lpstr>Решите  кроссворд </vt:lpstr>
      <vt:lpstr>Решите  кроссворд </vt:lpstr>
      <vt:lpstr>Решите  кроссворд </vt:lpstr>
      <vt:lpstr> Задание  на   урок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КУЛИКОВСКАЯ            БИТВА   8 сентября 1380</dc:title>
  <dc:creator>Toshiba</dc:creator>
  <cp:lastModifiedBy>Toshiba</cp:lastModifiedBy>
  <cp:revision>1</cp:revision>
  <dcterms:created xsi:type="dcterms:W3CDTF">2009-12-23T03:20:09Z</dcterms:created>
  <dcterms:modified xsi:type="dcterms:W3CDTF">2009-12-23T03:20:42Z</dcterms:modified>
</cp:coreProperties>
</file>