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9" r:id="rId3"/>
    <p:sldId id="258" r:id="rId4"/>
    <p:sldId id="269" r:id="rId5"/>
    <p:sldId id="268" r:id="rId6"/>
    <p:sldId id="284" r:id="rId7"/>
    <p:sldId id="275" r:id="rId8"/>
    <p:sldId id="271" r:id="rId9"/>
    <p:sldId id="276" r:id="rId10"/>
    <p:sldId id="288" r:id="rId11"/>
    <p:sldId id="277" r:id="rId12"/>
    <p:sldId id="289" r:id="rId13"/>
    <p:sldId id="282" r:id="rId14"/>
    <p:sldId id="290" r:id="rId15"/>
    <p:sldId id="278" r:id="rId16"/>
    <p:sldId id="280" r:id="rId17"/>
    <p:sldId id="281" r:id="rId18"/>
    <p:sldId id="279" r:id="rId19"/>
    <p:sldId id="291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808000"/>
    <a:srgbClr val="714C33"/>
    <a:srgbClr val="CB672F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2520" autoAdjust="0"/>
  </p:normalViewPr>
  <p:slideViewPr>
    <p:cSldViewPr>
      <p:cViewPr varScale="1">
        <p:scale>
          <a:sx n="65" d="100"/>
          <a:sy n="65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2E222-E510-400E-9037-B01B375BD38D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7AE0C-1480-463A-88D2-52C3D24D2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AE0C-1480-463A-88D2-52C3D24D29F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1E63-FC20-4A14-A1AC-9012E79DB013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123-2171-4206-A7A4-13053F80BD00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B138-C2E6-4F99-B97F-C449623822D9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630-5E56-433A-9C27-44ED981278C2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35-DD03-4480-A72B-8F68AFF3C28E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DD-9C5F-473B-AB94-B8BE98649A4E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4C5F-02BB-4F59-832C-709D0C95F0FC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0C0C-3F03-4032-8632-31479C8DA040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B5F9-0493-4D38-A05C-4634A83A7F21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563-74EF-4549-A524-8279B1ECCD0B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FD67-F29F-4FC0-97B5-6E5F4565F0CB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684C-ABF4-4148-BAE9-91B4AC8F4BF6}" type="datetime1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03E-A174-45EA-A663-5646FED1D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46;&#1080;&#1074;&#1072;&#1103;%20&#1082;&#1088;&#1077;&#1087;&#1086;&#1089;&#1090;&#1100;.&#1048;&#1084;&#1084;&#1091;&#1085;&#1080;&#1090;&#1077;&#1090;\&#1058;-&#1083;&#1080;&#1084;&#1092;&#1086;&#1094;&#1080;&#1090;&#1099;.wmv" TargetMode="Externa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&amp;imgurl=http://ia-fryaz.mosoblonline.ru/userdata/16002.jpg_WACCINA.jpg&amp;pageurl=http://ia-fryaz.mosoblonline.ru/news/825.html&amp;id=56684342&amp;iid=8&amp;imgwidth=320&amp;imgheight=240&amp;imgsize=6665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&amp;imgurl=http://www.medicinform.net/lechen/img/derma.jpg&amp;pageurl=http://artixp.3bb.ru/viewtopic.php?id=8646&amp;id=154943125&amp;iid=2&amp;imgwidth=457&amp;imgheight=420&amp;imgsize=367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histology.narod.ru/data/digest/text/t_26.htm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46;&#1080;&#1074;&#1072;&#1103;%20&#1082;&#1088;&#1077;&#1087;&#1086;&#1089;&#1090;&#1100;.&#1048;&#1084;&#1084;&#1091;&#1085;&#1080;&#1090;&#1077;&#1090;\&#1092;&#1072;&#1075;&#1086;&#1094;&#1080;&#1090;&#1086;&#1079;.avi" TargetMode="Externa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64320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крепость.</a:t>
            </a:r>
            <a:br>
              <a:rPr lang="ru-RU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Иммунитет</a:t>
            </a:r>
            <a:endParaRPr lang="ru-RU" sz="7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Picture 2" descr="http://img0.liveinternet.ru/images/attach/c/0/42/315/42315836_1239349641_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643314"/>
            <a:ext cx="3714776" cy="2971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Иммунология – </a:t>
            </a:r>
            <a:r>
              <a:rPr lang="ru-RU" sz="4000" b="1" dirty="0" smtClean="0">
                <a:solidFill>
                  <a:srgbClr val="800000"/>
                </a:solidFill>
              </a:rPr>
              <a:t>наука об иммунитете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585789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 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35782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  И.И.Мечников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9224" name="Picture 8" descr="Paul Ehrlich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71678"/>
            <a:ext cx="2714644" cy="3591904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5072066" y="578645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800000"/>
                </a:solidFill>
              </a:rPr>
              <a:t>     </a:t>
            </a:r>
            <a:r>
              <a:rPr lang="ru-RU" sz="3200" dirty="0" smtClean="0">
                <a:solidFill>
                  <a:srgbClr val="800000"/>
                </a:solidFill>
              </a:rPr>
              <a:t>П. Эрлих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71435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Ученые - иммунологи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384" y="1428736"/>
            <a:ext cx="2939163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50083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Т-лимфоциты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96EB703E-A174-45EA-A663-5646FED1DC9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Т-лимфоцит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1670" y="285729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- иммунологи</a:t>
            </a:r>
          </a:p>
          <a:p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im6-tub.mail.ru/i?id=103844840&amp;tov=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2500330" cy="349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485776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Э. </a:t>
            </a:r>
            <a:r>
              <a:rPr lang="ru-RU" sz="2800" dirty="0" err="1" smtClean="0">
                <a:solidFill>
                  <a:srgbClr val="800000"/>
                </a:solidFill>
              </a:rPr>
              <a:t>Дженнер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786842" y="6572272"/>
            <a:ext cx="35715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C:\Documents and Settings\Нина Николаевна\Мои документы\Мои рисунки\MP Navigator\2009_11_30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071834" cy="25003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вакцины натуральной оспы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Нина Николаевна\Мои документы\Мои рисунки\MP Navigator\2009_11_30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2785294" cy="2462054"/>
          </a:xfrm>
          <a:prstGeom prst="rect">
            <a:avLst/>
          </a:prstGeom>
          <a:noFill/>
        </p:spPr>
      </p:pic>
      <p:pic>
        <p:nvPicPr>
          <p:cNvPr id="1028" name="Picture 4" descr="C:\Documents and Settings\Нина Николаевна\Мои документы\Мои рисунки\MP Navigator\2009_11_30\IMG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000504"/>
            <a:ext cx="2941287" cy="2519354"/>
          </a:xfrm>
          <a:prstGeom prst="rect">
            <a:avLst/>
          </a:prstGeom>
          <a:noFill/>
        </p:spPr>
      </p:pic>
      <p:sp>
        <p:nvSpPr>
          <p:cNvPr id="11" name="Выгнутая вправо стрелка 10"/>
          <p:cNvSpPr/>
          <p:nvPr/>
        </p:nvSpPr>
        <p:spPr>
          <a:xfrm rot="2098069">
            <a:off x="7231104" y="4173384"/>
            <a:ext cx="701478" cy="1522919"/>
          </a:xfrm>
          <a:prstGeom prst="curvedLeftArrow">
            <a:avLst>
              <a:gd name="adj1" fmla="val 25000"/>
              <a:gd name="adj2" fmla="val 24270"/>
              <a:gd name="adj3" fmla="val 20456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3643306" y="2071678"/>
            <a:ext cx="1857388" cy="500066"/>
          </a:xfrm>
          <a:prstGeom prst="curved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1670" y="285729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- иммунологи</a:t>
            </a:r>
          </a:p>
          <a:p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im6-tub.mail.ru/i?id=103844840&amp;tov=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2500330" cy="349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485776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Э. </a:t>
            </a:r>
            <a:r>
              <a:rPr lang="ru-RU" sz="2800" dirty="0" err="1" smtClean="0">
                <a:solidFill>
                  <a:srgbClr val="800000"/>
                </a:solidFill>
              </a:rPr>
              <a:t>Дженнер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6" name="Picture 4" descr="Pas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357430"/>
            <a:ext cx="2615241" cy="3565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429256" y="6072206"/>
            <a:ext cx="2071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Л. Пастер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4572032" cy="70788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иммунитета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2893207" y="1464455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643570" y="150017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57224" y="1928802"/>
            <a:ext cx="3357586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Естественный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6314" y="1928802"/>
            <a:ext cx="346267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Искусственный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1071538" y="285749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3071802" y="285749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5357818" y="285749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6858016" y="285749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3429000"/>
            <a:ext cx="207167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Врожденный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3108" y="3429000"/>
            <a:ext cx="250033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Приобретенный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57752" y="3429000"/>
            <a:ext cx="1571636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15140" y="3429000"/>
            <a:ext cx="178595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Пассивный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rot="5400000">
            <a:off x="5250661" y="425053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7358876" y="4214818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86314" y="4572008"/>
            <a:ext cx="1643074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14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43702" y="4500570"/>
            <a:ext cx="2071702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Лечебная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сыворотка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2" descr="http://im8-tub.mail.ru/i?id=56684342&amp;tov=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214950"/>
            <a:ext cx="1809763" cy="13573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cxnSp>
        <p:nvCxnSpPr>
          <p:cNvPr id="66" name="Прямая со стрелкой 65"/>
          <p:cNvCxnSpPr/>
          <p:nvPr/>
        </p:nvCxnSpPr>
        <p:spPr>
          <a:xfrm rot="5400000">
            <a:off x="1106463" y="4250537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H="1">
            <a:off x="3107522" y="4250536"/>
            <a:ext cx="50006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14282" y="4572008"/>
            <a:ext cx="1928826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B6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Пассивный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1736" y="4572008"/>
            <a:ext cx="1643074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Активный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Номер слайда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8662" y="357166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способствующие снижению или повреждению иммунитета: 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643050"/>
            <a:ext cx="8429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   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нездоровый образ жизни (курение, алкоголь,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наркотики, недостаток сна);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неправильное питание;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стрессы;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загрязненная окружающая среда;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тяжелые физические и умственные нагрузки;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частые бактериальные и вирусные болезни,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которые  ослабляют организм и истощают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иммунную систему.</a:t>
            </a:r>
          </a:p>
          <a:p>
            <a:pPr>
              <a:buFont typeface="Arial" pitchFamily="34" charset="0"/>
              <a:buChar char="•"/>
            </a:pP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Аллергия – </a:t>
            </a:r>
            <a:r>
              <a:rPr lang="ru-RU" sz="2800" i="1" dirty="0" smtClean="0">
                <a:solidFill>
                  <a:srgbClr val="C00000"/>
                </a:solidFill>
              </a:rPr>
              <a:t>состояние повышенной </a:t>
            </a:r>
            <a:r>
              <a:rPr lang="ru-RU" sz="2800" i="1" dirty="0" err="1" smtClean="0">
                <a:solidFill>
                  <a:srgbClr val="C00000"/>
                </a:solidFill>
              </a:rPr>
              <a:t>чуствительности</a:t>
            </a:r>
            <a:r>
              <a:rPr lang="ru-RU" sz="2800" i="1" dirty="0" smtClean="0">
                <a:solidFill>
                  <a:srgbClr val="C00000"/>
                </a:solidFill>
              </a:rPr>
              <a:t> организма.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57174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</a:rPr>
              <a:t>СПИД </a:t>
            </a:r>
            <a:r>
              <a:rPr lang="ru-RU" sz="2800" b="1" i="1" dirty="0" smtClean="0">
                <a:solidFill>
                  <a:srgbClr val="800000"/>
                </a:solidFill>
              </a:rPr>
              <a:t>- синдром иммунодефицита</a:t>
            </a:r>
            <a:endParaRPr lang="ru-RU" sz="3600" b="1" i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35782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Грипп – </a:t>
            </a:r>
            <a:r>
              <a:rPr lang="ru-RU" sz="2800" dirty="0" smtClean="0">
                <a:solidFill>
                  <a:srgbClr val="C00000"/>
                </a:solidFill>
              </a:rPr>
              <a:t>вирусное инфекционное заболевание, вызывающее серьезные осложнения.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1429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связанные с ослаблением или нарушением иммунитета: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Вирус СПИДа вылечил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14686"/>
            <a:ext cx="2571768" cy="213599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43438" y="414338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Вирус </a:t>
            </a:r>
            <a:r>
              <a:rPr lang="ru-RU" sz="2000" b="1" dirty="0" err="1" smtClean="0"/>
              <a:t>СПИДа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1285860"/>
            <a:ext cx="7858180" cy="34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   </a:t>
            </a:r>
            <a:r>
              <a:rPr lang="ru-RU" sz="2400" b="1" i="1" dirty="0" smtClean="0"/>
              <a:t>От проникновения бактерий и чужеродных веществ организм имеет внешние и внутренние защитные барьеры.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   </a:t>
            </a:r>
            <a:r>
              <a:rPr lang="ru-RU" sz="2400" b="1" i="1" dirty="0" smtClean="0"/>
              <a:t>Внутренний механизм защиты – иммунитет.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     В формировании иммунитета принимают участие белые клетки крови – лейкоциты, строение и функции которых разнообразны.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     В ходе эволюции у высших позвоночных животных и человека возникла иммунная система.</a:t>
            </a:r>
            <a:endParaRPr lang="ru-RU" sz="2400" b="1" i="1" dirty="0"/>
          </a:p>
        </p:txBody>
      </p:sp>
      <p:pic>
        <p:nvPicPr>
          <p:cNvPr id="7" name="Picture 4" descr="О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57950" y="4643446"/>
            <a:ext cx="1435844" cy="17421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4285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соответствие между  способом приобретения человеком иммунитета и его видом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21442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</a:rPr>
              <a:t>Способ приобретения</a:t>
            </a:r>
            <a:endParaRPr lang="ru-RU" sz="2400" b="1" u="sng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21442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</a:rPr>
              <a:t>Вид иммунитета</a:t>
            </a:r>
            <a:endParaRPr lang="ru-RU" sz="2400" b="1" u="sng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r>
              <a:rPr lang="ru-RU" sz="2800" i="1" dirty="0" smtClean="0">
                <a:solidFill>
                  <a:srgbClr val="800000"/>
                </a:solidFill>
              </a:rPr>
              <a:t> передается по наследству</a:t>
            </a:r>
            <a:endParaRPr lang="ru-RU" sz="2800" i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271462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естественный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342900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искусственный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5992"/>
            <a:ext cx="392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возникает под  действием вакцины</a:t>
            </a:r>
            <a:endParaRPr lang="ru-RU" sz="24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14686"/>
            <a:ext cx="414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формируется после перенесенной болезни</a:t>
            </a:r>
            <a:endParaRPr lang="ru-RU" sz="24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43380"/>
            <a:ext cx="364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врожденный</a:t>
            </a:r>
            <a:endParaRPr lang="ru-RU" sz="24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14884"/>
            <a:ext cx="35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4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возникает при введении лечебной сыворотки</a:t>
            </a:r>
            <a:endParaRPr lang="ru-RU" sz="24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86248" y="2071678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3000364" y="2928934"/>
            <a:ext cx="2500330" cy="730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571868" y="3143248"/>
            <a:ext cx="207170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1"/>
          </p:cNvCxnSpPr>
          <p:nvPr/>
        </p:nvCxnSpPr>
        <p:spPr>
          <a:xfrm flipV="1">
            <a:off x="2143108" y="2945453"/>
            <a:ext cx="3357586" cy="1483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857488" y="3929066"/>
            <a:ext cx="278608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428992" y="5572140"/>
          <a:ext cx="4857785" cy="85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557"/>
                <a:gridCol w="971557"/>
                <a:gridCol w="971557"/>
                <a:gridCol w="971557"/>
                <a:gridCol w="971557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6659880" y="5562600"/>
          <a:ext cx="731520" cy="365760"/>
        </p:xfrm>
        <a:graphic>
          <a:graphicData uri="http://schemas.openxmlformats.org/drawingml/2006/table">
            <a:tbl>
              <a:tblPr/>
              <a:tblGrid>
                <a:gridCol w="73152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714745" y="5572140"/>
          <a:ext cx="457203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6"/>
                <a:gridCol w="914406"/>
                <a:gridCol w="914406"/>
                <a:gridCol w="914406"/>
                <a:gridCol w="914406"/>
              </a:tblGrid>
              <a:tr h="392909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400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2400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400" b="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В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"/>
            <a:ext cx="428628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Ныне церковь опустела;</a:t>
            </a:r>
            <a:br>
              <a:rPr lang="ru-RU" sz="2400" b="1" dirty="0"/>
            </a:br>
            <a:r>
              <a:rPr lang="ru-RU" sz="2400" b="1" dirty="0"/>
              <a:t>Школа глухо заперта; </a:t>
            </a:r>
            <a:br>
              <a:rPr lang="ru-RU" sz="2400" b="1" dirty="0"/>
            </a:br>
            <a:r>
              <a:rPr lang="ru-RU" sz="2400" b="1" dirty="0"/>
              <a:t>Нива праздно перезрела; </a:t>
            </a:r>
            <a:br>
              <a:rPr lang="ru-RU" sz="2400" b="1" dirty="0"/>
            </a:br>
            <a:r>
              <a:rPr lang="ru-RU" sz="2400" b="1" dirty="0"/>
              <a:t>Роща темная пуста;</a:t>
            </a:r>
            <a:br>
              <a:rPr lang="ru-RU" sz="2400" b="1" dirty="0"/>
            </a:br>
            <a:r>
              <a:rPr lang="ru-RU" sz="2400" b="1" dirty="0"/>
              <a:t>И селенье, как жилище </a:t>
            </a:r>
            <a:endParaRPr lang="ru-RU" sz="2400" b="1" dirty="0" smtClean="0"/>
          </a:p>
          <a:p>
            <a:r>
              <a:rPr lang="ru-RU" sz="2400" b="1" dirty="0" smtClean="0"/>
              <a:t>Погорелое</a:t>
            </a:r>
            <a:r>
              <a:rPr lang="ru-RU" sz="2400" b="1" dirty="0"/>
              <a:t>, стоит, -</a:t>
            </a:r>
            <a:br>
              <a:rPr lang="ru-RU" sz="2400" b="1" dirty="0"/>
            </a:br>
            <a:r>
              <a:rPr lang="ru-RU" sz="2400" b="1" dirty="0"/>
              <a:t>Тихо все. Одно кладбище</a:t>
            </a:r>
            <a:br>
              <a:rPr lang="ru-RU" sz="2400" b="1" dirty="0"/>
            </a:br>
            <a:r>
              <a:rPr lang="ru-RU" sz="2400" b="1" dirty="0"/>
              <a:t>Не пустеет, не молчит.</a:t>
            </a:r>
            <a:br>
              <a:rPr lang="ru-RU" sz="2400" b="1" dirty="0"/>
            </a:br>
            <a:r>
              <a:rPr lang="ru-RU" sz="2400" b="1" dirty="0"/>
              <a:t>Поминутно мертвых носят, </a:t>
            </a:r>
            <a:br>
              <a:rPr lang="ru-RU" sz="2400" b="1" dirty="0"/>
            </a:br>
            <a:r>
              <a:rPr lang="ru-RU" sz="2400" b="1" dirty="0"/>
              <a:t>И стенания живых </a:t>
            </a:r>
            <a:br>
              <a:rPr lang="ru-RU" sz="2400" b="1" dirty="0"/>
            </a:br>
            <a:r>
              <a:rPr lang="ru-RU" sz="2400" b="1" dirty="0"/>
              <a:t>Боязливо Бога просят</a:t>
            </a:r>
            <a:br>
              <a:rPr lang="ru-RU" sz="2400" b="1" dirty="0"/>
            </a:br>
            <a:r>
              <a:rPr lang="ru-RU" sz="2400" b="1" dirty="0"/>
              <a:t>Успокоить души их! </a:t>
            </a:r>
            <a:br>
              <a:rPr lang="ru-RU" sz="2400" b="1" dirty="0"/>
            </a:br>
            <a:r>
              <a:rPr lang="ru-RU" sz="2400" b="1" dirty="0"/>
              <a:t>Поминутно места надо,</a:t>
            </a:r>
            <a:br>
              <a:rPr lang="ru-RU" sz="2400" b="1" dirty="0"/>
            </a:br>
            <a:r>
              <a:rPr lang="ru-RU" sz="2400" b="1" dirty="0"/>
              <a:t>И могилы меж собой.</a:t>
            </a:r>
            <a:br>
              <a:rPr lang="ru-RU" sz="2400" b="1" dirty="0"/>
            </a:br>
            <a:r>
              <a:rPr lang="ru-RU" sz="2400" b="1" dirty="0"/>
              <a:t>Как испуганное стадо, </a:t>
            </a:r>
            <a:br>
              <a:rPr lang="ru-RU" sz="2400" b="1" dirty="0"/>
            </a:br>
            <a:r>
              <a:rPr lang="ru-RU" sz="2400" b="1" dirty="0"/>
              <a:t>Жмутся тесной чередой</a:t>
            </a:r>
            <a:r>
              <a:rPr lang="ru-RU" sz="2400" b="1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1400" dirty="0" smtClean="0"/>
              <a:t>Отрывок из произведения </a:t>
            </a:r>
          </a:p>
          <a:p>
            <a:r>
              <a:rPr lang="ru-RU" sz="1400" dirty="0" smtClean="0"/>
              <a:t>    А. С. Пушкина “Пир во время чумы”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/>
          </a:p>
        </p:txBody>
      </p:sp>
      <p:pic>
        <p:nvPicPr>
          <p:cNvPr id="18435" name="Picture 3" descr="И. Файзуллин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71934" cy="359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86314" y="3929066"/>
            <a:ext cx="4357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Чума-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«черная смерть» (унесла жизни 100 млн.человек).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Оспа- </a:t>
            </a:r>
            <a:r>
              <a:rPr lang="ru-RU" sz="2000" i="1" dirty="0" smtClean="0">
                <a:solidFill>
                  <a:srgbClr val="C00000"/>
                </a:solidFill>
              </a:rPr>
              <a:t>«черная оспа» (умерли 400 млн. человек).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Холера- </a:t>
            </a:r>
            <a:r>
              <a:rPr lang="ru-RU" sz="2000" dirty="0" smtClean="0">
                <a:solidFill>
                  <a:srgbClr val="C00000"/>
                </a:solidFill>
              </a:rPr>
              <a:t>(зарегистрировано 6 эпидемий).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Грипп – </a:t>
            </a:r>
            <a:r>
              <a:rPr lang="ru-RU" sz="2000" dirty="0" smtClean="0">
                <a:solidFill>
                  <a:srgbClr val="C00000"/>
                </a:solidFill>
              </a:rPr>
              <a:t>эпидемии являются причиной смерти сотен тысяч людей.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8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357166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В подготовке презентации использованы: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1.   Образовательный комплекс. Биология. Человек.</a:t>
            </a:r>
          </a:p>
          <a:p>
            <a:pPr marL="342900" indent="-342900"/>
            <a:r>
              <a:rPr lang="ru-RU" dirty="0" smtClean="0">
                <a:solidFill>
                  <a:srgbClr val="663300"/>
                </a:solidFill>
              </a:rPr>
              <a:t> 2.  Ресурсы Интернет (все  фотографии, рисунки)</a:t>
            </a:r>
          </a:p>
          <a:p>
            <a:pPr marL="342900" indent="-342900"/>
            <a:r>
              <a:rPr lang="ru-RU" dirty="0" smtClean="0">
                <a:solidFill>
                  <a:srgbClr val="663300"/>
                </a:solidFill>
              </a:rPr>
              <a:t> 3.  Репродукция </a:t>
            </a:r>
            <a:r>
              <a:rPr lang="ru-RU" dirty="0" err="1" smtClean="0">
                <a:solidFill>
                  <a:srgbClr val="663300"/>
                </a:solidFill>
              </a:rPr>
              <a:t>И.Фейзулина</a:t>
            </a:r>
            <a:r>
              <a:rPr lang="ru-RU" dirty="0" smtClean="0">
                <a:solidFill>
                  <a:srgbClr val="663300"/>
                </a:solidFill>
              </a:rPr>
              <a:t> «Воспоминания об Эдгаре По. Чума».</a:t>
            </a:r>
          </a:p>
          <a:p>
            <a:pPr marL="342900" indent="-342900"/>
            <a:r>
              <a:rPr lang="ru-RU" dirty="0" smtClean="0">
                <a:solidFill>
                  <a:srgbClr val="663300"/>
                </a:solidFill>
              </a:rPr>
              <a:t> 4.  А.С.Пушкин «Пир во время чумы».</a:t>
            </a:r>
          </a:p>
          <a:p>
            <a:pPr marL="342900" indent="-342900"/>
            <a:r>
              <a:rPr lang="ru-RU" dirty="0" smtClean="0">
                <a:solidFill>
                  <a:srgbClr val="663300"/>
                </a:solidFill>
              </a:rPr>
              <a:t> 5.  </a:t>
            </a:r>
            <a:r>
              <a:rPr lang="ru-RU" dirty="0" err="1" smtClean="0">
                <a:solidFill>
                  <a:srgbClr val="663300"/>
                </a:solidFill>
              </a:rPr>
              <a:t>А.Г.Драгомилов</a:t>
            </a:r>
            <a:r>
              <a:rPr lang="ru-RU" dirty="0" smtClean="0">
                <a:solidFill>
                  <a:srgbClr val="663300"/>
                </a:solidFill>
              </a:rPr>
              <a:t>, Р.Д.Маш. </a:t>
            </a:r>
            <a:r>
              <a:rPr lang="ru-RU" dirty="0" err="1" smtClean="0">
                <a:solidFill>
                  <a:srgbClr val="663300"/>
                </a:solidFill>
              </a:rPr>
              <a:t>Биология.Человек</a:t>
            </a:r>
            <a:endParaRPr lang="ru-RU" dirty="0" smtClean="0">
              <a:solidFill>
                <a:srgbClr val="663300"/>
              </a:solidFill>
            </a:endParaRPr>
          </a:p>
          <a:p>
            <a:pPr marL="342900" indent="-342900"/>
            <a:r>
              <a:rPr lang="ru-RU" dirty="0" smtClean="0">
                <a:solidFill>
                  <a:srgbClr val="663300"/>
                </a:solidFill>
              </a:rPr>
              <a:t> 6.  Биологический энциклопедический словарь.</a:t>
            </a:r>
          </a:p>
          <a:p>
            <a:pPr marL="342900" indent="-342900"/>
            <a:r>
              <a:rPr lang="ru-RU" dirty="0" smtClean="0">
                <a:solidFill>
                  <a:srgbClr val="663300"/>
                </a:solidFill>
              </a:rPr>
              <a:t> 7.  Викепедия – свободная энциклопедия.</a:t>
            </a:r>
          </a:p>
          <a:p>
            <a:pPr marL="342900" indent="-342900"/>
            <a:r>
              <a:rPr lang="ru-RU" dirty="0" smtClean="0">
                <a:solidFill>
                  <a:srgbClr val="663300"/>
                </a:solidFill>
              </a:rPr>
              <a:t> 8.  Информационно-образовательные ресурсы по биологии.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621508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Карунина Н.Н. учитель биологии МОУ средняя школа №6 г. Кинешма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9296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14C33"/>
                </a:solidFill>
              </a:rPr>
              <a:t>Самые страшные болезни лишали жизни одних и не</a:t>
            </a:r>
          </a:p>
          <a:p>
            <a:r>
              <a:rPr lang="ru-RU" sz="2400" b="1" dirty="0" smtClean="0">
                <a:solidFill>
                  <a:srgbClr val="714C33"/>
                </a:solidFill>
              </a:rPr>
              <a:t>                                   поражали других.</a:t>
            </a:r>
          </a:p>
          <a:p>
            <a:r>
              <a:rPr lang="ru-RU" sz="2400" b="1" dirty="0">
                <a:solidFill>
                  <a:srgbClr val="714C33"/>
                </a:solidFill>
              </a:rPr>
              <a:t> </a:t>
            </a:r>
            <a:r>
              <a:rPr lang="ru-RU" sz="2400" b="1" dirty="0" smtClean="0">
                <a:solidFill>
                  <a:srgbClr val="714C33"/>
                </a:solidFill>
              </a:rPr>
              <a:t>                                       </a:t>
            </a:r>
            <a:r>
              <a:rPr lang="ru-RU" sz="2800" b="1" dirty="0" smtClean="0">
                <a:solidFill>
                  <a:srgbClr val="714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Почему?</a:t>
            </a:r>
            <a:endParaRPr lang="ru-RU" sz="2400" b="1" dirty="0">
              <a:solidFill>
                <a:srgbClr val="714C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64305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Организм человека –  «живая крепость»:</a:t>
            </a:r>
            <a:endParaRPr lang="ru-RU" sz="3200" b="1" dirty="0">
              <a:solidFill>
                <a:srgbClr val="8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214810" y="1643050"/>
            <a:ext cx="428628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6050" y="2500306"/>
            <a:ext cx="3357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i="1" u="sng" dirty="0" smtClean="0"/>
          </a:p>
          <a:p>
            <a:pPr marL="457200" indent="-457200"/>
            <a:r>
              <a:rPr lang="ru-RU" sz="2400" i="1" u="sng" dirty="0"/>
              <a:t> </a:t>
            </a:r>
            <a:r>
              <a:rPr lang="ru-RU" sz="2400" i="1" u="sng" dirty="0" smtClean="0"/>
              <a:t>    </a:t>
            </a:r>
          </a:p>
          <a:p>
            <a:pPr marL="457200" indent="-457200"/>
            <a:endParaRPr lang="ru-RU" sz="2400" i="1" u="sng" dirty="0"/>
          </a:p>
          <a:p>
            <a:pPr marL="457200" indent="-457200"/>
            <a:endParaRPr lang="ru-RU" sz="2400" i="1" u="sng" dirty="0" smtClean="0"/>
          </a:p>
          <a:p>
            <a:pPr marL="457200" indent="-457200"/>
            <a:endParaRPr lang="ru-RU" sz="2400" i="1" u="sng" dirty="0"/>
          </a:p>
          <a:p>
            <a:pPr marL="457200" indent="-457200"/>
            <a:endParaRPr lang="ru-RU" sz="2400" i="1" u="sng" dirty="0" smtClean="0"/>
          </a:p>
          <a:p>
            <a:pPr marL="457200" indent="-457200"/>
            <a:endParaRPr lang="ru-RU" sz="2400" i="1" u="sng" dirty="0"/>
          </a:p>
          <a:p>
            <a:pPr marL="457200" indent="-457200"/>
            <a:endParaRPr lang="ru-RU" sz="24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42926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i="1" u="sng" dirty="0" smtClean="0"/>
              <a:t> </a:t>
            </a:r>
          </a:p>
          <a:p>
            <a:pPr marL="457200" indent="-457200"/>
            <a:endParaRPr lang="ru-RU" sz="2400" i="1" u="sng" dirty="0"/>
          </a:p>
        </p:txBody>
      </p:sp>
      <p:pic>
        <p:nvPicPr>
          <p:cNvPr id="1026" name="Picture 2" descr="http://im2-tub.mail.ru/i?id=154943125&amp;tov=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143248"/>
            <a:ext cx="337911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Слизистая оболочка желудка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143248"/>
            <a:ext cx="3357586" cy="2714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235743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63300"/>
                </a:solidFill>
              </a:rPr>
              <a:t>1. Кожа и слизистые оболочки – первый естественный барьер.</a:t>
            </a:r>
            <a:endParaRPr lang="ru-RU" sz="2400" b="1" i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007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14C33"/>
                </a:solidFill>
              </a:rPr>
              <a:t> </a:t>
            </a:r>
            <a:r>
              <a:rPr lang="ru-RU" sz="2400" b="1" i="1" dirty="0" smtClean="0">
                <a:solidFill>
                  <a:srgbClr val="663300"/>
                </a:solidFill>
              </a:rPr>
              <a:t>2. Иммунитет – второй барьер на пути возбудителей болезни.</a:t>
            </a:r>
            <a:endParaRPr lang="ru-RU" sz="2400" b="1" i="1" dirty="0">
              <a:solidFill>
                <a:srgbClr val="6633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Иммунитет -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организма</a:t>
            </a:r>
            <a:endParaRPr lang="ru-RU" sz="9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находить чужеродные тела и вещества и</a:t>
            </a:r>
          </a:p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избавляться от них.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07167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ИММУНИТЕТ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5500694" y="2357430"/>
            <a:ext cx="857256" cy="100013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785918" y="2357430"/>
            <a:ext cx="857256" cy="928694"/>
          </a:xfrm>
          <a:prstGeom prst="curvedRigh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50043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клеточный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50043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гуморальный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500298" y="4071942"/>
            <a:ext cx="71438" cy="642942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857884" y="4071942"/>
            <a:ext cx="45719" cy="642942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14480" y="485776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фагоциты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6" y="485776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антитела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http://www.oxygrissant.ru/public/images/812febe5-ffd9-48a2-a5b4-6358054c2640/immunity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357826"/>
            <a:ext cx="1357322" cy="133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http://www.oxygrissant.ru/public/images/812febe5-ffd9-48a2-a5b4-6358054c2640/immunity_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429264"/>
            <a:ext cx="1451084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Иммунная система человека</a:t>
            </a:r>
          </a:p>
          <a:p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объединяет  органы и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клетки, защищающие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организм от заболеваний.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Органы –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костный мозг,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селезенка, миндалины,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лимфатические узлы и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тимус.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Клетки </a:t>
            </a: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лейкоциты.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endParaRPr lang="ru-RU" sz="4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dirty="0">
              <a:solidFill>
                <a:srgbClr val="714C33"/>
              </a:solidFill>
            </a:endParaRPr>
          </a:p>
        </p:txBody>
      </p:sp>
      <p:pic>
        <p:nvPicPr>
          <p:cNvPr id="3" name="Picture 4" descr="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000108"/>
            <a:ext cx="4000496" cy="5570554"/>
          </a:xfrm>
          <a:prstGeom prst="rect">
            <a:avLst/>
          </a:prstGeom>
          <a:noFill/>
          <a:ln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143380"/>
            <a:ext cx="2357454" cy="1214446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592933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роль лейкоцитов в иммунитете?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14C33"/>
                </a:solidFill>
              </a:rPr>
              <a:t>       </a:t>
            </a:r>
            <a:r>
              <a:rPr lang="ru-RU" sz="3600" b="1" dirty="0" smtClean="0">
                <a:solidFill>
                  <a:srgbClr val="714C33"/>
                </a:solidFill>
              </a:rPr>
              <a:t>Виды лейкоцитов</a:t>
            </a:r>
            <a:endParaRPr lang="ru-RU" sz="3600" dirty="0">
              <a:solidFill>
                <a:srgbClr val="714C3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71547"/>
          <a:ext cx="8429684" cy="4766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892"/>
                <a:gridCol w="1615380"/>
                <a:gridCol w="1857388"/>
                <a:gridCol w="3429024"/>
              </a:tblGrid>
              <a:tr h="1087323"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1800" b="1" dirty="0" smtClean="0"/>
                        <a:t>         </a:t>
                      </a:r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Название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      лейкоцитов</a:t>
                      </a:r>
                      <a:endParaRPr lang="ru-RU" sz="1800" dirty="0" smtClean="0"/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</a:t>
                      </a:r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Свойства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   лейкоцитов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                  </a:t>
                      </a:r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Выполняемая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                     роль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018"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Фагоциты (макрофаги)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035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rgbClr val="663300"/>
                          </a:solidFill>
                        </a:rPr>
                        <a:t>обладают памятью и могут помнить антигены и  образовывать необходимые антитела 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Сбор клеток на борьбу с антигеном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0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В-лимфоциты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5672380"/>
          <a:ext cx="1639207" cy="365760"/>
        </p:xfrm>
        <a:graphic>
          <a:graphicData uri="http://schemas.openxmlformats.org/drawingml/2006/table">
            <a:tbl>
              <a:tblPr/>
              <a:tblGrid>
                <a:gridCol w="1639207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3428999"/>
          <a:ext cx="1428760" cy="2786083"/>
        </p:xfrm>
        <a:graphic>
          <a:graphicData uri="http://schemas.openxmlformats.org/drawingml/2006/table">
            <a:tbl>
              <a:tblPr/>
              <a:tblGrid>
                <a:gridCol w="1428760"/>
              </a:tblGrid>
              <a:tr h="27860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429000"/>
          <a:ext cx="1500198" cy="2428892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2428892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Лимфоци</a:t>
                      </a:r>
                      <a:r>
                        <a:rPr lang="ru-RU" sz="1800" b="1" baseline="0" dirty="0" smtClean="0">
                          <a:solidFill>
                            <a:srgbClr val="663300"/>
                          </a:solidFill>
                        </a:rPr>
                        <a:t>ты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14C33"/>
                </a:solidFill>
              </a:rPr>
              <a:t>       </a:t>
            </a:r>
            <a:r>
              <a:rPr lang="ru-RU" sz="3600" b="1" dirty="0" smtClean="0">
                <a:solidFill>
                  <a:srgbClr val="714C33"/>
                </a:solidFill>
              </a:rPr>
              <a:t>Виды лейкоцитов</a:t>
            </a:r>
            <a:endParaRPr lang="ru-RU" sz="3600" dirty="0">
              <a:solidFill>
                <a:srgbClr val="714C3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71547"/>
          <a:ext cx="8429684" cy="4766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892"/>
                <a:gridCol w="1615380"/>
                <a:gridCol w="1857388"/>
                <a:gridCol w="3429024"/>
              </a:tblGrid>
              <a:tr h="1087323"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1800" b="1" dirty="0" smtClean="0"/>
                        <a:t>         </a:t>
                      </a:r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Название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      лейкоцитов</a:t>
                      </a:r>
                      <a:endParaRPr lang="ru-RU" sz="1800" dirty="0" smtClean="0"/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</a:t>
                      </a:r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Свойства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   лейкоцитов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                  </a:t>
                      </a:r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Выполняемая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                     роль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018"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Фагоциты (макрофаги)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Способны образовывать ложноножки и передвигаться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Участвуют в фагоцитозе, пожирают антигены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035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Т-лимфоциты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rgbClr val="663300"/>
                          </a:solidFill>
                        </a:rPr>
                        <a:t>обладают памятью и могут помнить антигены и  образовывать необходимые антитела 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Сбор клеток на борьбу с антигеном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0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В-лимфоциты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Вырабатывают</a:t>
                      </a:r>
                      <a:r>
                        <a:rPr lang="ru-RU" sz="1800" b="1" baseline="0" dirty="0" smtClean="0">
                          <a:solidFill>
                            <a:srgbClr val="663300"/>
                          </a:solidFill>
                        </a:rPr>
                        <a:t> антитела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5672380"/>
          <a:ext cx="1639207" cy="365760"/>
        </p:xfrm>
        <a:graphic>
          <a:graphicData uri="http://schemas.openxmlformats.org/drawingml/2006/table">
            <a:tbl>
              <a:tblPr/>
              <a:tblGrid>
                <a:gridCol w="1639207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3428999"/>
          <a:ext cx="1428760" cy="2786083"/>
        </p:xfrm>
        <a:graphic>
          <a:graphicData uri="http://schemas.openxmlformats.org/drawingml/2006/table">
            <a:tbl>
              <a:tblPr/>
              <a:tblGrid>
                <a:gridCol w="1428760"/>
              </a:tblGrid>
              <a:tr h="27860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429000"/>
          <a:ext cx="1500198" cy="2428892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2428892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663300"/>
                          </a:solidFill>
                        </a:rPr>
                        <a:t>Лимфоци</a:t>
                      </a:r>
                      <a:r>
                        <a:rPr lang="ru-RU" sz="1800" b="1" baseline="0" dirty="0" smtClean="0">
                          <a:solidFill>
                            <a:srgbClr val="663300"/>
                          </a:solidFill>
                        </a:rPr>
                        <a:t>ты</a:t>
                      </a:r>
                      <a:endParaRPr lang="ru-RU" sz="1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Иммунология – </a:t>
            </a:r>
            <a:r>
              <a:rPr lang="ru-RU" sz="4000" b="1" dirty="0" smtClean="0">
                <a:solidFill>
                  <a:srgbClr val="800000"/>
                </a:solidFill>
              </a:rPr>
              <a:t>наука об иммунитете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585789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 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35782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  И.И.Мечников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578645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800000"/>
                </a:solidFill>
              </a:rPr>
              <a:t>    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71435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Ученые - иммунологи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384" y="1428736"/>
            <a:ext cx="2939163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03E-A174-45EA-A663-5646FED1DC9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50083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Фагоцитоз</a:t>
            </a:r>
            <a:endParaRPr lang="ru-RU" dirty="0"/>
          </a:p>
        </p:txBody>
      </p:sp>
      <p:pic>
        <p:nvPicPr>
          <p:cNvPr id="6" name="фагоцитоз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000108"/>
            <a:ext cx="9144000" cy="5572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14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Фагоцитоз- </a:t>
            </a:r>
            <a:r>
              <a:rPr lang="ru-RU" sz="2800" b="1" dirty="0" smtClean="0">
                <a:solidFill>
                  <a:srgbClr val="800000"/>
                </a:solidFill>
                <a:hlinkClick r:id="rId5" action="ppaction://hlinksldjump"/>
              </a:rPr>
              <a:t>процесс</a:t>
            </a:r>
            <a:r>
              <a:rPr lang="ru-RU" sz="2800" b="1" dirty="0" smtClean="0">
                <a:solidFill>
                  <a:srgbClr val="714C33"/>
                </a:solidFill>
              </a:rPr>
              <a:t> захвата и переваривания </a:t>
            </a:r>
          </a:p>
          <a:p>
            <a:r>
              <a:rPr lang="ru-RU" sz="2800" b="1" dirty="0" smtClean="0">
                <a:solidFill>
                  <a:srgbClr val="714C33"/>
                </a:solidFill>
              </a:rPr>
              <a:t>                       чужеродных веществ. </a:t>
            </a:r>
            <a:endParaRPr lang="ru-RU" sz="2800" b="1" dirty="0">
              <a:solidFill>
                <a:srgbClr val="714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</TotalTime>
  <Words>665</Words>
  <Application>Microsoft Office PowerPoint</Application>
  <PresentationFormat>Экран (4:3)</PresentationFormat>
  <Paragraphs>197</Paragraphs>
  <Slides>20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Живая крепость. Иммунитет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крепость. Иммунитет</dc:title>
  <dc:creator>Нина</dc:creator>
  <cp:lastModifiedBy>Нина</cp:lastModifiedBy>
  <cp:revision>226</cp:revision>
  <dcterms:created xsi:type="dcterms:W3CDTF">2009-11-27T16:47:46Z</dcterms:created>
  <dcterms:modified xsi:type="dcterms:W3CDTF">2009-12-27T19:52:39Z</dcterms:modified>
</cp:coreProperties>
</file>