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9" r:id="rId4"/>
    <p:sldId id="261" r:id="rId5"/>
    <p:sldId id="257" r:id="rId6"/>
    <p:sldId id="265" r:id="rId7"/>
    <p:sldId id="264" r:id="rId8"/>
    <p:sldId id="262" r:id="rId9"/>
    <p:sldId id="260" r:id="rId10"/>
    <p:sldId id="25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00D5A5-B5EE-4060-95C0-F3DA1235BCC2}" type="datetimeFigureOut">
              <a:rPr lang="ru-RU" smtClean="0"/>
              <a:pPr/>
              <a:t>02.12.2009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76691D-978B-431E-9E39-68A3FF3CBD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00D5A5-B5EE-4060-95C0-F3DA1235BCC2}" type="datetimeFigureOut">
              <a:rPr lang="ru-RU" smtClean="0"/>
              <a:pPr/>
              <a:t>02.12.2009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76691D-978B-431E-9E39-68A3FF3CBD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00D5A5-B5EE-4060-95C0-F3DA1235BCC2}" type="datetimeFigureOut">
              <a:rPr lang="ru-RU" smtClean="0"/>
              <a:pPr/>
              <a:t>02.12.2009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76691D-978B-431E-9E39-68A3FF3CBD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00D5A5-B5EE-4060-95C0-F3DA1235BCC2}" type="datetimeFigureOut">
              <a:rPr lang="ru-RU" smtClean="0"/>
              <a:pPr/>
              <a:t>02.12.2009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76691D-978B-431E-9E39-68A3FF3CBD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00D5A5-B5EE-4060-95C0-F3DA1235BCC2}" type="datetimeFigureOut">
              <a:rPr lang="ru-RU" smtClean="0"/>
              <a:pPr/>
              <a:t>02.12.2009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76691D-978B-431E-9E39-68A3FF3CBD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00D5A5-B5EE-4060-95C0-F3DA1235BCC2}" type="datetimeFigureOut">
              <a:rPr lang="ru-RU" smtClean="0"/>
              <a:pPr/>
              <a:t>02.12.2009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76691D-978B-431E-9E39-68A3FF3CBD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00D5A5-B5EE-4060-95C0-F3DA1235BCC2}" type="datetimeFigureOut">
              <a:rPr lang="ru-RU" smtClean="0"/>
              <a:pPr/>
              <a:t>02.12.2009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76691D-978B-431E-9E39-68A3FF3CBD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00D5A5-B5EE-4060-95C0-F3DA1235BCC2}" type="datetimeFigureOut">
              <a:rPr lang="ru-RU" smtClean="0"/>
              <a:pPr/>
              <a:t>02.12.2009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76691D-978B-431E-9E39-68A3FF3CBD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00D5A5-B5EE-4060-95C0-F3DA1235BCC2}" type="datetimeFigureOut">
              <a:rPr lang="ru-RU" smtClean="0"/>
              <a:pPr/>
              <a:t>02.12.2009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76691D-978B-431E-9E39-68A3FF3CBD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00D5A5-B5EE-4060-95C0-F3DA1235BCC2}" type="datetimeFigureOut">
              <a:rPr lang="ru-RU" smtClean="0"/>
              <a:pPr/>
              <a:t>02.12.2009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76691D-978B-431E-9E39-68A3FF3CBD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A00D5A5-B5EE-4060-95C0-F3DA1235BCC2}" type="datetimeFigureOut">
              <a:rPr lang="ru-RU" smtClean="0"/>
              <a:pPr/>
              <a:t>02.12.2009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E76691D-978B-431E-9E39-68A3FF3CBD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A00D5A5-B5EE-4060-95C0-F3DA1235BCC2}" type="datetimeFigureOut">
              <a:rPr lang="ru-RU" smtClean="0"/>
              <a:pPr/>
              <a:t>02.12.2009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E76691D-978B-431E-9E39-68A3FF3CBD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heel spokes="2"/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214422"/>
            <a:ext cx="7158062" cy="350046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200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Ваше здоровье в Ваших руках</a:t>
            </a:r>
            <a:endParaRPr lang="ru-RU" sz="7200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6314" y="285728"/>
            <a:ext cx="4143404" cy="6143668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«Путь России от разорения к достатку – это путь трезвой России».</a:t>
            </a:r>
          </a:p>
          <a:p>
            <a:pPr algn="r"/>
            <a:r>
              <a:rPr lang="ru-RU" sz="3200" b="1" dirty="0" smtClean="0">
                <a:solidFill>
                  <a:srgbClr val="FFFF00"/>
                </a:solidFill>
              </a:rPr>
              <a:t>А. </a:t>
            </a:r>
            <a:r>
              <a:rPr lang="ru-RU" sz="3200" b="1" dirty="0" err="1" smtClean="0">
                <a:solidFill>
                  <a:srgbClr val="FFFF00"/>
                </a:solidFill>
              </a:rPr>
              <a:t>Нечволодов</a:t>
            </a:r>
            <a:r>
              <a:rPr lang="ru-RU" sz="3200" b="1" dirty="0" smtClean="0">
                <a:solidFill>
                  <a:srgbClr val="FFFF00"/>
                </a:solidFill>
              </a:rPr>
              <a:t> – генерал царской армии.</a:t>
            </a:r>
            <a:endParaRPr lang="ru-RU" sz="3200" b="1" dirty="0">
              <a:solidFill>
                <a:srgbClr val="FFFF00"/>
              </a:solidFill>
            </a:endParaRPr>
          </a:p>
        </p:txBody>
      </p:sp>
      <p:pic>
        <p:nvPicPr>
          <p:cNvPr id="2051" name="Picture 3" descr="C:\Program Files\Microsoft Office\CLIPART\PUB60COR\PH01562U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1" y="285728"/>
            <a:ext cx="4086241" cy="6172224"/>
          </a:xfrm>
          <a:prstGeom prst="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3504" y="0"/>
            <a:ext cx="3543296" cy="642939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Учёные, исследующие проблему алкоголизма, вполне обоснованно считают неправомерным разделение спиртных изделий по степени их негативного воздействия на организм, поскольку среди них безвредных нет.</a:t>
            </a:r>
            <a:endParaRPr lang="ru-RU" sz="2800" b="1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7170" name="Picture 2" descr="C:\Program Files\Microsoft Office\CLIPART\PUB60COR\J0178348.JPG"/>
          <p:cNvPicPr>
            <a:picLocks noChangeAspect="1" noChangeArrowheads="1"/>
          </p:cNvPicPr>
          <p:nvPr/>
        </p:nvPicPr>
        <p:blipFill>
          <a:blip r:embed="rId2"/>
          <a:srcRect l="42343" t="58454"/>
          <a:stretch>
            <a:fillRect/>
          </a:stretch>
        </p:blipFill>
        <p:spPr bwMode="auto">
          <a:xfrm>
            <a:off x="500034" y="928670"/>
            <a:ext cx="4692739" cy="5072098"/>
          </a:xfrm>
          <a:prstGeom prst="ellipse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571480"/>
            <a:ext cx="4143404" cy="5072098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«От пива делаются ленивыми, глупыми и бессильными»</a:t>
            </a:r>
          </a:p>
          <a:p>
            <a:pPr algn="r"/>
            <a:r>
              <a:rPr lang="ru-RU" sz="3600" b="1" i="1" dirty="0" err="1" smtClean="0"/>
              <a:t>Отто</a:t>
            </a:r>
            <a:r>
              <a:rPr lang="ru-RU" sz="3600" b="1" i="1" dirty="0" smtClean="0"/>
              <a:t> фон</a:t>
            </a:r>
          </a:p>
          <a:p>
            <a:pPr algn="r"/>
            <a:r>
              <a:rPr lang="ru-RU" sz="3600" b="1" i="1" dirty="0" smtClean="0"/>
              <a:t>Бисмарк</a:t>
            </a:r>
            <a:endParaRPr lang="ru-RU" sz="3600" b="1" i="1" dirty="0"/>
          </a:p>
        </p:txBody>
      </p:sp>
      <p:pic>
        <p:nvPicPr>
          <p:cNvPr id="3074" name="Picture 2" descr="C:\Program Files\Microsoft Office\CLIPART\PUB60COR\J03416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500042"/>
            <a:ext cx="4230841" cy="5929354"/>
          </a:xfrm>
          <a:prstGeom prst="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3504" y="214290"/>
            <a:ext cx="3786214" cy="664371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В качестве стабилизатора пивной пены применяют кобальт. Содержание этого токсического элемента в сердечной мышце у употребляющих пиво превышает допустимую норму в 10 раз. Кроме того, кобальт может вызвать воспалительные процессы в пищеводе и желудке.</a:t>
            </a:r>
            <a:endParaRPr lang="ru-RU" sz="2800" b="1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5122" name="Picture 2" descr="C:\Program Files\Microsoft Office\CLIPART\PUB60COR\J028764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290"/>
            <a:ext cx="4546862" cy="6372244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7686" y="500042"/>
            <a:ext cx="4357718" cy="592935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Пиво содержит множество токсических микроэлементов, которые оказывают воздействие на эндокринную систему.</a:t>
            </a:r>
          </a:p>
          <a:p>
            <a:pPr algn="ctr"/>
            <a:endParaRPr lang="ru-RU" sz="2400" b="1" dirty="0" smtClean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r>
              <a:rPr lang="ru-RU" sz="2400" b="1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В 1985 году в платных клиниках Канады при обследовании любителей алкогольных изделий было установлено, что диагноз «пальпируемая печень» чаще всего ставится именно тем, кто систематически употребляет пиво.</a:t>
            </a:r>
            <a:endParaRPr lang="ru-RU" sz="2400" b="1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 descr="C:\Program Files\Microsoft Office\CLIPART\PUB60COR\J0384885.JPG"/>
          <p:cNvPicPr>
            <a:picLocks noChangeAspect="1" noChangeArrowheads="1"/>
          </p:cNvPicPr>
          <p:nvPr/>
        </p:nvPicPr>
        <p:blipFill>
          <a:blip r:embed="rId2"/>
          <a:srcRect r="34448" b="33110"/>
          <a:stretch>
            <a:fillRect/>
          </a:stretch>
        </p:blipFill>
        <p:spPr bwMode="auto">
          <a:xfrm>
            <a:off x="714348" y="928670"/>
            <a:ext cx="3150416" cy="4500594"/>
          </a:xfrm>
          <a:prstGeom prst="rect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928670"/>
            <a:ext cx="6229368" cy="4604016"/>
          </a:xfrm>
        </p:spPr>
        <p:txBody>
          <a:bodyPr/>
          <a:lstStyle/>
          <a:p>
            <a:pPr algn="ctr"/>
            <a:r>
              <a:rPr lang="ru-RU" sz="7200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12700" stA="34000" endA="740" endPos="53000" dir="5400000" sy="-100000" algn="bl" rotWithShape="0"/>
                </a:effectLst>
              </a:rPr>
              <a:t>Алкоголь и бездействие порождают агрессию.</a:t>
            </a:r>
            <a:endParaRPr lang="ru-RU" sz="7200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reflection blurRad="12700" stA="34000" endA="740" endPos="53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9124" y="285728"/>
            <a:ext cx="4429156" cy="614366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Согласно исследованиям кафедры биомедицинских основ жизнедеятельности Красноярского государственного университета, сегодня даже среди первоклассников 48% заявили, что употребляли слабоалкогольные напитки. Это в 12 раз превосходит показатели 10-12-летней давности!</a:t>
            </a:r>
            <a:endParaRPr lang="ru-RU" sz="2800" b="1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8194" name="Picture 2" descr="C:\Program Files\Microsoft Office\CLIPART\PUB60COR\J0341634.JPG"/>
          <p:cNvPicPr>
            <a:picLocks noChangeAspect="1" noChangeArrowheads="1"/>
          </p:cNvPicPr>
          <p:nvPr/>
        </p:nvPicPr>
        <p:blipFill>
          <a:blip r:embed="rId2"/>
          <a:srcRect l="17720"/>
          <a:stretch>
            <a:fillRect/>
          </a:stretch>
        </p:blipFill>
        <p:spPr bwMode="auto">
          <a:xfrm>
            <a:off x="571472" y="285728"/>
            <a:ext cx="3648918" cy="6215106"/>
          </a:xfrm>
          <a:prstGeom prst="rect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Program Files\Microsoft Office\CLIPART\PUB60COR\J00991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8454925" cy="6215106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  <a:softEdge rad="317500"/>
          </a:effec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857232"/>
            <a:ext cx="7772400" cy="500066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В процессе спиртового брожения в полном объёме сохраняются сопутствующие образованию алкоголя побочные продукты брожения: альдегиды, сивушные масла, метанол, эфиры.</a:t>
            </a:r>
            <a:endParaRPr lang="ru-RU" sz="4400" b="1" dirty="0"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57166"/>
            <a:ext cx="3143272" cy="600079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Употребляющие алкоголь дети, словно по воле злого гения, превращаются в гуляющую молодёжь, а далее – в родителей-пьяниц. Это деградация поколений, а в конце концов – гибель народа!</a:t>
            </a:r>
            <a:endParaRPr lang="ru-RU" sz="2800" b="1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098" name="Picture 2" descr="C:\Program Files\Microsoft Office\CLIPART\PUB60COR\J0315580.JPG"/>
          <p:cNvPicPr>
            <a:picLocks noChangeAspect="1" noChangeArrowheads="1"/>
          </p:cNvPicPr>
          <p:nvPr/>
        </p:nvPicPr>
        <p:blipFill>
          <a:blip r:embed="rId2"/>
          <a:srcRect r="42187"/>
          <a:stretch>
            <a:fillRect/>
          </a:stretch>
        </p:blipFill>
        <p:spPr bwMode="auto">
          <a:xfrm>
            <a:off x="3824856" y="428604"/>
            <a:ext cx="4861960" cy="6000792"/>
          </a:xfrm>
          <a:prstGeom prst="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71</TotalTime>
  <Words>244</Words>
  <Application>Microsoft Office PowerPoint</Application>
  <PresentationFormat>Экран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Метро</vt:lpstr>
      <vt:lpstr>Ваше здоровье в Ваших руках</vt:lpstr>
      <vt:lpstr>Слайд 2</vt:lpstr>
      <vt:lpstr>Слайд 3</vt:lpstr>
      <vt:lpstr>Слайд 4</vt:lpstr>
      <vt:lpstr>Слайд 5</vt:lpstr>
      <vt:lpstr>Алкоголь и бездействие порождают агрессию.</vt:lpstr>
      <vt:lpstr>Слайд 7</vt:lpstr>
      <vt:lpstr>Слайд 8</vt:lpstr>
      <vt:lpstr>Слайд 9</vt:lpstr>
      <vt:lpstr>Слайд 10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Ваше здоровье в Ваших руках</dc:title>
  <dc:creator>user</dc:creator>
  <cp:lastModifiedBy>user</cp:lastModifiedBy>
  <cp:revision>8</cp:revision>
  <dcterms:created xsi:type="dcterms:W3CDTF">2009-12-02T07:16:24Z</dcterms:created>
  <dcterms:modified xsi:type="dcterms:W3CDTF">2009-12-02T10:02:17Z</dcterms:modified>
</cp:coreProperties>
</file>