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08" r:id="rId2"/>
    <p:sldId id="309" r:id="rId3"/>
    <p:sldId id="310" r:id="rId4"/>
    <p:sldId id="311" r:id="rId5"/>
    <p:sldId id="312" r:id="rId6"/>
    <p:sldId id="313" r:id="rId7"/>
    <p:sldId id="314" r:id="rId8"/>
    <p:sldId id="325" r:id="rId9"/>
    <p:sldId id="331" r:id="rId10"/>
    <p:sldId id="330" r:id="rId11"/>
    <p:sldId id="319" r:id="rId12"/>
    <p:sldId id="320" r:id="rId13"/>
    <p:sldId id="321" r:id="rId14"/>
    <p:sldId id="322" r:id="rId15"/>
    <p:sldId id="326" r:id="rId16"/>
    <p:sldId id="318" r:id="rId17"/>
    <p:sldId id="324" r:id="rId18"/>
    <p:sldId id="327" r:id="rId19"/>
    <p:sldId id="323" r:id="rId20"/>
    <p:sldId id="328" r:id="rId21"/>
    <p:sldId id="256" r:id="rId22"/>
    <p:sldId id="280" r:id="rId23"/>
    <p:sldId id="260" r:id="rId24"/>
    <p:sldId id="258" r:id="rId25"/>
    <p:sldId id="261" r:id="rId26"/>
    <p:sldId id="266" r:id="rId27"/>
    <p:sldId id="264" r:id="rId28"/>
    <p:sldId id="259" r:id="rId29"/>
    <p:sldId id="305" r:id="rId30"/>
    <p:sldId id="263" r:id="rId31"/>
    <p:sldId id="298" r:id="rId32"/>
    <p:sldId id="291" r:id="rId33"/>
    <p:sldId id="268" r:id="rId34"/>
    <p:sldId id="289" r:id="rId35"/>
    <p:sldId id="276" r:id="rId36"/>
    <p:sldId id="273" r:id="rId37"/>
    <p:sldId id="279" r:id="rId38"/>
    <p:sldId id="272" r:id="rId39"/>
    <p:sldId id="277" r:id="rId40"/>
    <p:sldId id="306" r:id="rId41"/>
    <p:sldId id="304" r:id="rId42"/>
    <p:sldId id="288" r:id="rId43"/>
    <p:sldId id="278" r:id="rId44"/>
    <p:sldId id="281" r:id="rId45"/>
    <p:sldId id="329" r:id="rId4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EC2042"/>
    <a:srgbClr val="FF0066"/>
    <a:srgbClr val="FF9900"/>
    <a:srgbClr val="993300"/>
    <a:srgbClr val="D60093"/>
    <a:srgbClr val="6699FF"/>
    <a:srgbClr val="EDF6F7"/>
  </p:clrMru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10" autoAdjust="0"/>
    <p:restoredTop sz="94660"/>
  </p:normalViewPr>
  <p:slideViewPr>
    <p:cSldViewPr snapToGrid="0">
      <p:cViewPr>
        <p:scale>
          <a:sx n="60" d="100"/>
          <a:sy n="60" d="100"/>
        </p:scale>
        <p:origin x="-802" y="-3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B28DD-37BF-40E1-A9E4-38CEB0FF2F93}" type="datetimeFigureOut">
              <a:rPr lang="ru-RU" smtClean="0"/>
              <a:pPr/>
              <a:t>06.12.2009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08A01-D0E2-4AB2-9B86-5CC7FEDD94B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08A01-D0E2-4AB2-9B86-5CC7FEDD94B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3897CF-FAC3-4FC6-833E-FB83F3D8839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332E45-B105-45D8-AF4F-2D1EE0B6B57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97A195-C71F-4550-A66E-DE7F209274F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EDE4F7-99A3-4A1A-AC81-9509362C96C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53FAFC-2520-461A-90B6-F9089B66F66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4E686B-F03A-49A6-AE9F-A1451A382D0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89D6E7-9FF1-4AC1-A2BF-3B37EBFE5F4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A157EF-7FC3-4D2A-AA8A-57A0E2460D1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929410-A9B5-4F38-A938-30C9C6C37B5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EF23E8-5513-4512-BEB4-E2CBF3A1E4D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EE7B5F-6CC8-4443-9050-D2D9BA13D00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2FE65A8-2D32-42BF-8C36-741B8642E2D0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300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wmf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http://aqualife.ucoz.ru/_ph/5/2/457361109.jpg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&#1091;&#1088;&#1086;&#1082;\canary.mp3" TargetMode="Externa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1.jpeg"/><Relationship Id="rId7" Type="http://schemas.openxmlformats.org/officeDocument/2006/relationships/image" Target="../media/image30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\&#1056;&#1072;&#1073;&#1086;&#1095;&#1080;&#1081;%20&#1089;&#1090;&#1086;&#1083;\&#1091;&#1088;&#1086;&#1082;\044%20&#1042;&#1077;&#1089;&#1077;&#1083;&#1072;&#1103;%20&#1079;&#1072;&#1088;&#1103;&#1076;&#1082;&#1072;.mp3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jpeg"/><Relationship Id="rId9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gif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684214" y="188913"/>
            <a:ext cx="735489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6000" b="1" i="1" dirty="0">
                <a:solidFill>
                  <a:schemeClr val="hlink"/>
                </a:solidFill>
                <a:effectLst>
                  <a:reflection blurRad="6350" stA="55000" endA="300" endPos="45500" dir="5400000" sy="-100000" algn="bl" rotWithShape="0"/>
                </a:effectLst>
                <a:latin typeface="Forte" pitchFamily="66" charset="0"/>
              </a:rPr>
              <a:t>Животные живого </a:t>
            </a:r>
          </a:p>
          <a:p>
            <a:pPr algn="ctr">
              <a:defRPr/>
            </a:pPr>
            <a:r>
              <a:rPr lang="ru-RU" sz="6000" b="1" i="1" dirty="0">
                <a:solidFill>
                  <a:schemeClr val="hlink"/>
                </a:solidFill>
                <a:effectLst>
                  <a:reflection blurRad="6350" stA="55000" endA="300" endPos="45500" dir="5400000" sy="-100000" algn="bl" rotWithShape="0"/>
                </a:effectLst>
                <a:latin typeface="Forte" pitchFamily="66" charset="0"/>
              </a:rPr>
              <a:t>уголка</a:t>
            </a:r>
          </a:p>
        </p:txBody>
      </p:sp>
      <p:pic>
        <p:nvPicPr>
          <p:cNvPr id="3075" name="Picture 17" descr="j0283636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000500"/>
            <a:ext cx="95885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4" descr="j02329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6138" y="2546350"/>
            <a:ext cx="1230312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20" descr="j023304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7600" y="3667125"/>
            <a:ext cx="1254125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8" descr="j0283650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2600" y="2500313"/>
            <a:ext cx="1509713" cy="191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4" descr="C:\Documents and Settings\Admin\Рабочий стол\моку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25" y="3246438"/>
            <a:ext cx="2428875" cy="3611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 descr="eaf326b14c6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3988" y="2105025"/>
            <a:ext cx="17954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462 -0.26667 C -0.13369 -0.11088 -0.05173 0.14213 -0.11893 0.37338 C -0.38855 0.35949 -0.61737 0.19768 -0.71077 -0.02246 C -0.48247 -0.15949 -0.19532 -0.15139 0.02171 -0.02246 C -0.07518 0.21088 -0.31268 0.35949 -0.57049 0.37338 C -0.6408 0.13078 -0.5441 -0.11621 -0.34462 -0.26667 Z " pathEditMode="relative" rAng="0" ptsTypes="ffffff">
                                      <p:cBhvr>
                                        <p:cTn id="6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66667E-6 -1.85185E-6 L -0.71945 0.49074 " pathEditMode="relative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71945 0.49074 L -0.71529 -0.26296 " pathEditMode="relative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71529 -0.26297 L 0.10418 -0.27593 " pathEditMode="relative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0417 -0.27593 L 0.10695 0.50741 " pathEditMode="relative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0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0695 0.5074 L -0.34584 0.03703 " pathEditMode="relative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34584 0.03703 C -0.55209 0.04328 -0.75834 0.04976 -0.75834 0.07777 C -0.75834 0.10578 -0.34601 0.15833 -0.34584 0.20555 C -0.34584 0.25277 -0.75834 0.31111 -0.75695 0.36111 C -0.75556 0.41111 -0.46893 0.50717 -0.33751 0.50555 C -0.20608 0.50393 0.01927 0.39467 0.03195 0.35185 C 0.04462 0.30902 -0.25678 0.30069 -0.26112 0.24814 C -0.26546 0.1956 0.01735 0.07986 0.00556 0.03703 C -0.00625 -0.00579 -0.27414 -0.00371 -0.33213 -0.00926 C -0.38976 -0.01482 -0.33959 0.00301 -0.34167 0.0037 " pathEditMode="relative" ptsTypes="aaaaaaaaaA">
                                      <p:cBhvr>
                                        <p:cTn id="24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>
                <a:solidFill>
                  <a:srgbClr val="0070C0"/>
                </a:solidFill>
              </a:rPr>
              <a:t>Аквариум –это их дом</a:t>
            </a:r>
          </a:p>
        </p:txBody>
      </p:sp>
      <p:pic>
        <p:nvPicPr>
          <p:cNvPr id="14339" name="Picture 5" descr="j023294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71875" y="2143125"/>
            <a:ext cx="2116138" cy="1571625"/>
          </a:xfrm>
          <a:noFill/>
        </p:spPr>
      </p:pic>
      <p:sp>
        <p:nvSpPr>
          <p:cNvPr id="14340" name="Прямоугольник 6"/>
          <p:cNvSpPr>
            <a:spLocks noChangeArrowheads="1"/>
          </p:cNvSpPr>
          <p:nvPr/>
        </p:nvSpPr>
        <p:spPr bwMode="auto">
          <a:xfrm>
            <a:off x="6500813" y="3143250"/>
            <a:ext cx="101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u="sng" dirty="0"/>
              <a:t>Гурами</a:t>
            </a:r>
            <a:endParaRPr lang="ru-RU" dirty="0"/>
          </a:p>
        </p:txBody>
      </p:sp>
      <p:pic>
        <p:nvPicPr>
          <p:cNvPr id="14341" name="Picture 5" descr="Сомы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1285875"/>
            <a:ext cx="3000375" cy="1539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42" name="Прямоугольник 8"/>
          <p:cNvSpPr>
            <a:spLocks noChangeArrowheads="1"/>
          </p:cNvSpPr>
          <p:nvPr/>
        </p:nvSpPr>
        <p:spPr bwMode="auto">
          <a:xfrm>
            <a:off x="1285875" y="2928938"/>
            <a:ext cx="660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u="sng"/>
              <a:t>Сом</a:t>
            </a:r>
            <a:endParaRPr lang="ru-RU"/>
          </a:p>
        </p:txBody>
      </p:sp>
      <p:pic>
        <p:nvPicPr>
          <p:cNvPr id="14343" name="Рисунок 1" descr="http://www.akvariumfish.com/foto/guppi/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3357563"/>
            <a:ext cx="2857500" cy="185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44" name="Прямоугольник 10"/>
          <p:cNvSpPr>
            <a:spLocks noChangeArrowheads="1"/>
          </p:cNvSpPr>
          <p:nvPr/>
        </p:nvSpPr>
        <p:spPr bwMode="auto">
          <a:xfrm>
            <a:off x="1071563" y="5357813"/>
            <a:ext cx="857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u="sng"/>
              <a:t>Гуппи</a:t>
            </a:r>
            <a:endParaRPr lang="ru-RU"/>
          </a:p>
        </p:txBody>
      </p:sp>
      <p:sp>
        <p:nvSpPr>
          <p:cNvPr id="14345" name="TextBox 11"/>
          <p:cNvSpPr txBox="1">
            <a:spLocks noChangeArrowheads="1"/>
          </p:cNvSpPr>
          <p:nvPr/>
        </p:nvSpPr>
        <p:spPr bwMode="auto">
          <a:xfrm>
            <a:off x="3857625" y="5929313"/>
            <a:ext cx="14525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u="sng"/>
              <a:t>Меченосец</a:t>
            </a:r>
          </a:p>
        </p:txBody>
      </p:sp>
      <p:pic>
        <p:nvPicPr>
          <p:cNvPr id="14346" name="Picture 11" descr="C:\Documents and Settings\Admin\Рабочий стол\мечкносец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63" y="3929063"/>
            <a:ext cx="2286000" cy="1822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47" name="TextBox 11"/>
          <p:cNvSpPr txBox="1">
            <a:spLocks noChangeArrowheads="1"/>
          </p:cNvSpPr>
          <p:nvPr/>
        </p:nvSpPr>
        <p:spPr bwMode="auto">
          <a:xfrm flipH="1">
            <a:off x="6572250" y="5643563"/>
            <a:ext cx="1739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u="sng"/>
              <a:t>Макропод</a:t>
            </a:r>
          </a:p>
        </p:txBody>
      </p:sp>
      <p:pic>
        <p:nvPicPr>
          <p:cNvPr id="14348" name="Picture 12" descr="C:\Documents and Settings\Admin\Рабочий стол\гурами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50" y="1285875"/>
            <a:ext cx="2457450" cy="170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9" name="Picture 13" descr="C:\Documents and Settings\Admin\Рабочий стол\макропод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2188" y="3929063"/>
            <a:ext cx="2571750" cy="1592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7"/>
          <p:cNvSpPr txBox="1">
            <a:spLocks noChangeArrowheads="1"/>
          </p:cNvSpPr>
          <p:nvPr/>
        </p:nvSpPr>
        <p:spPr bwMode="auto">
          <a:xfrm>
            <a:off x="2124075" y="573405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3200" b="1">
              <a:solidFill>
                <a:srgbClr val="0000FF"/>
              </a:solidFill>
            </a:endParaRPr>
          </a:p>
        </p:txBody>
      </p:sp>
      <p:pic>
        <p:nvPicPr>
          <p:cNvPr id="15363" name="p457361109" descr="http://aqualife.ucoz.ru/_ph/5/2/457361109.jpg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477530" y="1909762"/>
            <a:ext cx="4921065" cy="3468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364" name="Прямоугольник 6"/>
          <p:cNvSpPr>
            <a:spLocks noChangeArrowheads="1"/>
          </p:cNvSpPr>
          <p:nvPr/>
        </p:nvSpPr>
        <p:spPr bwMode="auto">
          <a:xfrm>
            <a:off x="889000" y="285750"/>
            <a:ext cx="70993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Аквариум – это частица живой природы и он должен выглядеть естественно</a:t>
            </a:r>
          </a:p>
        </p:txBody>
      </p:sp>
      <p:sp>
        <p:nvSpPr>
          <p:cNvPr id="15366" name="Прямоугольник 8"/>
          <p:cNvSpPr>
            <a:spLocks noChangeArrowheads="1"/>
          </p:cNvSpPr>
          <p:nvPr/>
        </p:nvSpPr>
        <p:spPr bwMode="auto">
          <a:xfrm>
            <a:off x="898142" y="5143008"/>
            <a:ext cx="7715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15367" name="Прямоугольник 9"/>
          <p:cNvSpPr>
            <a:spLocks noChangeArrowheads="1"/>
          </p:cNvSpPr>
          <p:nvPr/>
        </p:nvSpPr>
        <p:spPr bwMode="auto">
          <a:xfrm>
            <a:off x="5969876" y="3693730"/>
            <a:ext cx="275502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5">
                    <a:lumMod val="10000"/>
                  </a:schemeClr>
                </a:solidFill>
              </a:rPr>
              <a:t>Гурами –это любимая рыбка Кривошея Александра</a:t>
            </a:r>
            <a:endParaRPr lang="ru-RU" sz="2400" b="1" i="1" dirty="0">
              <a:solidFill>
                <a:schemeClr val="accent5">
                  <a:lumMod val="1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27700" y="1346201"/>
            <a:ext cx="2946323" cy="212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42938" y="928688"/>
            <a:ext cx="7475537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dirty="0"/>
              <a:t>  </a:t>
            </a:r>
          </a:p>
          <a:p>
            <a:r>
              <a:rPr lang="ru-RU" sz="2400" dirty="0">
                <a:latin typeface="Times New Roman" pitchFamily="18" charset="0"/>
              </a:rPr>
              <a:t>1.</a:t>
            </a:r>
            <a:r>
              <a:rPr lang="ru-RU" sz="2400" b="1" dirty="0">
                <a:latin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</a:rPr>
              <a:t>Приобретать надо только мальков: они быстрее и лучше, чем взрослые рыбы, приспосабливаются к новым </a:t>
            </a:r>
            <a:r>
              <a:rPr lang="ru-RU" sz="2400" dirty="0" smtClean="0">
                <a:latin typeface="Times New Roman" pitchFamily="18" charset="0"/>
              </a:rPr>
              <a:t>условиям.  </a:t>
            </a:r>
            <a:endParaRPr lang="ru-RU" sz="2400" dirty="0">
              <a:latin typeface="Times New Roman" pitchFamily="18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642938" y="2643188"/>
            <a:ext cx="75009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>
                <a:latin typeface="Times New Roman" pitchFamily="18" charset="0"/>
              </a:rPr>
              <a:t>2. Во время роста </a:t>
            </a:r>
            <a:r>
              <a:rPr lang="ru-RU" sz="2400" dirty="0" smtClean="0">
                <a:latin typeface="Times New Roman" pitchFamily="18" charset="0"/>
              </a:rPr>
              <a:t>нужно </a:t>
            </a:r>
            <a:r>
              <a:rPr lang="ru-RU" sz="2400" dirty="0">
                <a:latin typeface="Times New Roman" pitchFamily="18" charset="0"/>
              </a:rPr>
              <a:t>следить, как </a:t>
            </a:r>
            <a:r>
              <a:rPr lang="ru-RU" sz="2400" dirty="0" smtClean="0">
                <a:latin typeface="Times New Roman" pitchFamily="18" charset="0"/>
              </a:rPr>
              <a:t>рыбки </a:t>
            </a:r>
            <a:r>
              <a:rPr lang="ru-RU" sz="2400" dirty="0">
                <a:latin typeface="Times New Roman" pitchFamily="18" charset="0"/>
              </a:rPr>
              <a:t>относятся друг к другу. </a:t>
            </a:r>
          </a:p>
          <a:p>
            <a:endParaRPr lang="ru-RU" sz="2400" dirty="0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630238" y="3773488"/>
            <a:ext cx="72151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>
                <a:latin typeface="Times New Roman" pitchFamily="18" charset="0"/>
              </a:rPr>
              <a:t>3</a:t>
            </a:r>
            <a:r>
              <a:rPr lang="ru-RU" sz="2400" dirty="0" smtClean="0">
                <a:latin typeface="Times New Roman" pitchFamily="18" charset="0"/>
              </a:rPr>
              <a:t>. </a:t>
            </a:r>
            <a:r>
              <a:rPr lang="ru-RU" sz="2400" dirty="0">
                <a:latin typeface="Times New Roman" pitchFamily="18" charset="0"/>
              </a:rPr>
              <a:t>Соблюдать чистоту и порядок в аквариуме.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63575" y="4527550"/>
            <a:ext cx="73707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itchFamily="18" charset="0"/>
              </a:rPr>
              <a:t>4</a:t>
            </a:r>
            <a:r>
              <a:rPr lang="ru-RU" sz="2400" dirty="0" smtClean="0">
                <a:latin typeface="Times New Roman" pitchFamily="18" charset="0"/>
              </a:rPr>
              <a:t>. </a:t>
            </a:r>
            <a:r>
              <a:rPr lang="ru-RU" sz="2400" dirty="0">
                <a:latin typeface="Times New Roman" pitchFamily="18" charset="0"/>
              </a:rPr>
              <a:t>Кормление 2 раза в день, остатки корма желательно </a:t>
            </a:r>
          </a:p>
          <a:p>
            <a:r>
              <a:rPr lang="ru-RU" sz="2400" dirty="0">
                <a:latin typeface="Times New Roman" pitchFamily="18" charset="0"/>
              </a:rPr>
              <a:t>убирать</a:t>
            </a:r>
            <a:r>
              <a:rPr lang="ru-RU" sz="2400" dirty="0"/>
              <a:t>.</a:t>
            </a:r>
          </a:p>
        </p:txBody>
      </p:sp>
      <p:sp>
        <p:nvSpPr>
          <p:cNvPr id="16391" name="Прямоугольник 9"/>
          <p:cNvSpPr>
            <a:spLocks noChangeArrowheads="1"/>
          </p:cNvSpPr>
          <p:nvPr/>
        </p:nvSpPr>
        <p:spPr bwMode="auto">
          <a:xfrm>
            <a:off x="785813" y="428625"/>
            <a:ext cx="7715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sz="4000" b="1" dirty="0">
                <a:solidFill>
                  <a:srgbClr val="FF0000"/>
                </a:solidFill>
              </a:rPr>
              <a:t>Правила для аквариумистов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>
                <a:solidFill>
                  <a:srgbClr val="0000FF"/>
                </a:solidFill>
              </a:rPr>
              <a:t>Птицы</a:t>
            </a:r>
          </a:p>
        </p:txBody>
      </p:sp>
      <p:pic>
        <p:nvPicPr>
          <p:cNvPr id="17411" name="Picture 15" descr="Фото волнистых попугаев Попугай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500688" y="1428750"/>
            <a:ext cx="2054225" cy="1785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6" descr="MPj0180492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38" y="1357313"/>
            <a:ext cx="2857500" cy="4524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413" name="Прямоугольник 6"/>
          <p:cNvSpPr>
            <a:spLocks noChangeArrowheads="1"/>
          </p:cNvSpPr>
          <p:nvPr/>
        </p:nvSpPr>
        <p:spPr bwMode="auto">
          <a:xfrm>
            <a:off x="1500188" y="6000750"/>
            <a:ext cx="17637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Arno Pro Smbd Subhead" pitchFamily="18" charset="0"/>
              </a:rPr>
              <a:t>Попугай Ара</a:t>
            </a:r>
          </a:p>
        </p:txBody>
      </p:sp>
      <p:sp>
        <p:nvSpPr>
          <p:cNvPr id="17414" name="Прямоугольник 7"/>
          <p:cNvSpPr>
            <a:spLocks noChangeArrowheads="1"/>
          </p:cNvSpPr>
          <p:nvPr/>
        </p:nvSpPr>
        <p:spPr bwMode="auto">
          <a:xfrm>
            <a:off x="6000750" y="6072188"/>
            <a:ext cx="15065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Arno Pro Smbd Subhead" pitchFamily="18" charset="0"/>
              </a:rPr>
              <a:t>Канарейка</a:t>
            </a:r>
          </a:p>
        </p:txBody>
      </p:sp>
      <p:sp>
        <p:nvSpPr>
          <p:cNvPr id="17415" name="Прямоугольник 8"/>
          <p:cNvSpPr>
            <a:spLocks noChangeArrowheads="1"/>
          </p:cNvSpPr>
          <p:nvPr/>
        </p:nvSpPr>
        <p:spPr bwMode="auto">
          <a:xfrm>
            <a:off x="5357813" y="3357563"/>
            <a:ext cx="3048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Arno Pro Smbd Subhead" pitchFamily="18" charset="0"/>
              </a:rPr>
              <a:t>Волнистый попугайчик</a:t>
            </a:r>
          </a:p>
        </p:txBody>
      </p:sp>
      <p:pic>
        <p:nvPicPr>
          <p:cNvPr id="17416" name="Picture 8" descr="normal_ecolo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75" y="3929063"/>
            <a:ext cx="2789238" cy="2089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canar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8247063" y="60626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Прямоугольник 6"/>
          <p:cNvSpPr>
            <a:spLocks noChangeArrowheads="1"/>
          </p:cNvSpPr>
          <p:nvPr/>
        </p:nvSpPr>
        <p:spPr bwMode="auto">
          <a:xfrm>
            <a:off x="1500188" y="6000750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1" dirty="0">
              <a:latin typeface="Arno Pro Smbd Subhead" pitchFamily="18" charset="0"/>
            </a:endParaRPr>
          </a:p>
        </p:txBody>
      </p:sp>
      <p:sp>
        <p:nvSpPr>
          <p:cNvPr id="17415" name="Прямоугольник 8"/>
          <p:cNvSpPr>
            <a:spLocks noChangeArrowheads="1"/>
          </p:cNvSpPr>
          <p:nvPr/>
        </p:nvSpPr>
        <p:spPr bwMode="auto">
          <a:xfrm>
            <a:off x="266699" y="4406900"/>
            <a:ext cx="47371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10000"/>
                  </a:schemeClr>
                </a:solidFill>
                <a:latin typeface="Arno Pro Smbd Subhead" pitchFamily="18" charset="0"/>
              </a:rPr>
              <a:t>Волнистый 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Arno Pro Smbd Subhead" pitchFamily="18" charset="0"/>
              </a:rPr>
              <a:t>попугайчик – Сеня , любимец Кот Ляли</a:t>
            </a:r>
            <a:endParaRPr lang="ru-RU" sz="2400" b="1" dirty="0">
              <a:solidFill>
                <a:schemeClr val="accent5">
                  <a:lumMod val="10000"/>
                </a:schemeClr>
              </a:solidFill>
              <a:latin typeface="Arno Pro Smbd Subhead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300" y="1016000"/>
            <a:ext cx="4429663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749800" y="457200"/>
            <a:ext cx="41529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Правила ухода за пернатыми друзьями.</a:t>
            </a:r>
          </a:p>
          <a:p>
            <a:pPr algn="ctr"/>
            <a:endParaRPr lang="ru-RU" sz="2000" b="1" dirty="0" smtClean="0">
              <a:solidFill>
                <a:srgbClr val="7030A0"/>
              </a:solidFill>
            </a:endParaRPr>
          </a:p>
          <a:p>
            <a:pPr marL="457200" indent="-457200" algn="just"/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1.Кормить нужно 2 раза в день (утром и вечером). </a:t>
            </a:r>
          </a:p>
          <a:p>
            <a:pPr marL="457200" indent="-457200" algn="just"/>
            <a:endParaRPr lang="ru-RU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2.Воду менять каждое утро.</a:t>
            </a:r>
          </a:p>
          <a:p>
            <a:pPr algn="just"/>
            <a:endParaRPr lang="ru-RU" sz="2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3.Раз в  недели нужно чистить клетку (убирать перья, остатки корма, протирать клетку  и качели ).</a:t>
            </a:r>
          </a:p>
          <a:p>
            <a:pPr algn="just"/>
            <a:endParaRPr lang="ru-RU" sz="2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4.Ежедневно выпускать летать и общаться с пернатым другом.</a:t>
            </a:r>
            <a:endParaRPr lang="ru-RU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4000" y="1054100"/>
            <a:ext cx="2713038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2387600" y="406401"/>
            <a:ext cx="63500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Мартышка к нам спустилась </a:t>
            </a:r>
            <a:r>
              <a:rPr lang="ru-RU" sz="2400" b="1" dirty="0" smtClean="0">
                <a:solidFill>
                  <a:srgbClr val="0070C0"/>
                </a:solidFill>
              </a:rPr>
              <a:t>с пальмы.</a:t>
            </a:r>
            <a:endParaRPr lang="ru-RU" sz="2400" b="1" dirty="0">
              <a:solidFill>
                <a:srgbClr val="0070C0"/>
              </a:solidFill>
            </a:endParaRPr>
          </a:p>
          <a:p>
            <a:pPr algn="ctr"/>
            <a:r>
              <a:rPr lang="ru-RU" sz="2400" b="1" dirty="0">
                <a:solidFill>
                  <a:srgbClr val="0070C0"/>
                </a:solidFill>
              </a:rPr>
              <a:t>Мартышка хочет погулять.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</a:rPr>
              <a:t>Движение такое можем,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</a:rPr>
              <a:t>Ребята  с вами показать.</a:t>
            </a:r>
          </a:p>
          <a:p>
            <a:pPr algn="ctr"/>
            <a:endParaRPr lang="ru-RU" b="1" dirty="0">
              <a:solidFill>
                <a:srgbClr val="0070C0"/>
              </a:solidFill>
            </a:endParaRPr>
          </a:p>
          <a:p>
            <a:pPr algn="ctr"/>
            <a:endParaRPr lang="ru-RU" b="1" dirty="0">
              <a:solidFill>
                <a:srgbClr val="0070C0"/>
              </a:solidFill>
            </a:endParaRPr>
          </a:p>
          <a:p>
            <a:pPr algn="ctr"/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 descr="affe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0091" y="215900"/>
            <a:ext cx="1790700" cy="1963737"/>
          </a:xfrm>
          <a:prstGeom prst="rect">
            <a:avLst/>
          </a:prstGeom>
          <a:noFill/>
        </p:spPr>
      </p:pic>
      <p:pic>
        <p:nvPicPr>
          <p:cNvPr id="5" name="044 Веселая заряд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8285163" y="6151563"/>
            <a:ext cx="244475" cy="244475"/>
          </a:xfrm>
          <a:prstGeom prst="rect">
            <a:avLst/>
          </a:prstGeom>
        </p:spPr>
      </p:pic>
      <p:pic>
        <p:nvPicPr>
          <p:cNvPr id="6" name="Picture 10" descr="23m4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64338" y="2887663"/>
            <a:ext cx="13668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cat34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33975" y="3725863"/>
            <a:ext cx="1566863" cy="1727200"/>
          </a:xfrm>
          <a:prstGeom prst="rect">
            <a:avLst/>
          </a:prstGeom>
          <a:noFill/>
        </p:spPr>
      </p:pic>
      <p:pic>
        <p:nvPicPr>
          <p:cNvPr id="9" name="Picture 11" descr="3m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81363" y="2946400"/>
            <a:ext cx="1223962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61 0.04629 L -0.025 0.5759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95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2214563" y="285750"/>
            <a:ext cx="52403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>
                <a:solidFill>
                  <a:srgbClr val="0070C0"/>
                </a:solidFill>
              </a:rPr>
              <a:t>Домашние грызуны</a:t>
            </a:r>
          </a:p>
        </p:txBody>
      </p:sp>
      <p:pic>
        <p:nvPicPr>
          <p:cNvPr id="19459" name="Picture 4" descr="4ae985c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1357313"/>
            <a:ext cx="30194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7" descr="Галере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13" y="1571625"/>
            <a:ext cx="2052637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Прямоугольник 8"/>
          <p:cNvSpPr>
            <a:spLocks noChangeArrowheads="1"/>
          </p:cNvSpPr>
          <p:nvPr/>
        </p:nvSpPr>
        <p:spPr bwMode="auto">
          <a:xfrm>
            <a:off x="6286500" y="3500438"/>
            <a:ext cx="2500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Arno Pro SmText" pitchFamily="18" charset="0"/>
              </a:rPr>
              <a:t>Сирийский хомячок</a:t>
            </a:r>
          </a:p>
        </p:txBody>
      </p:sp>
      <p:sp>
        <p:nvSpPr>
          <p:cNvPr id="19462" name="Прямоугольник 9"/>
          <p:cNvSpPr>
            <a:spLocks noChangeArrowheads="1"/>
          </p:cNvSpPr>
          <p:nvPr/>
        </p:nvSpPr>
        <p:spPr bwMode="auto">
          <a:xfrm>
            <a:off x="1071563" y="3000375"/>
            <a:ext cx="1968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latin typeface="Arno Pro Smbd SmText" pitchFamily="18" charset="0"/>
              </a:rPr>
              <a:t>Морские свинки</a:t>
            </a:r>
          </a:p>
        </p:txBody>
      </p:sp>
      <p:sp>
        <p:nvSpPr>
          <p:cNvPr id="19463" name="Прямоугольник 11"/>
          <p:cNvSpPr>
            <a:spLocks noChangeArrowheads="1"/>
          </p:cNvSpPr>
          <p:nvPr/>
        </p:nvSpPr>
        <p:spPr bwMode="auto">
          <a:xfrm>
            <a:off x="1428750" y="5786438"/>
            <a:ext cx="15922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latin typeface="Arno Pro SmText" pitchFamily="18" charset="0"/>
              </a:rPr>
              <a:t>Белые мыши</a:t>
            </a:r>
          </a:p>
        </p:txBody>
      </p:sp>
      <p:grpSp>
        <p:nvGrpSpPr>
          <p:cNvPr id="2" name="Group 9"/>
          <p:cNvGrpSpPr>
            <a:grpSpLocks noUngrp="1" noChangeAspect="1"/>
          </p:cNvGrpSpPr>
          <p:nvPr/>
        </p:nvGrpSpPr>
        <p:grpSpPr bwMode="auto">
          <a:xfrm flipH="1">
            <a:off x="6429375" y="3929063"/>
            <a:ext cx="2078038" cy="2078037"/>
            <a:chOff x="1356" y="1011"/>
            <a:chExt cx="3047" cy="3047"/>
          </a:xfrm>
        </p:grpSpPr>
        <p:sp>
          <p:nvSpPr>
            <p:cNvPr id="19475" name="AutoShape 10" descr="кроль"/>
            <p:cNvSpPr>
              <a:spLocks noChangeAspect="1" noChangeArrowheads="1"/>
            </p:cNvSpPr>
            <p:nvPr isPhoto="1"/>
          </p:nvSpPr>
          <p:spPr bwMode="auto">
            <a:xfrm>
              <a:off x="1382" y="1037"/>
              <a:ext cx="2995" cy="2995"/>
            </a:xfrm>
            <a:prstGeom prst="octagon">
              <a:avLst>
                <a:gd name="adj" fmla="val 0"/>
              </a:avLst>
            </a:prstGeom>
            <a:blipFill dpi="0" rotWithShape="1">
              <a:blip r:embed="rId5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6" name="Freeform 11"/>
            <p:cNvSpPr>
              <a:spLocks noChangeAspect="1" noChangeArrowheads="1"/>
            </p:cNvSpPr>
            <p:nvPr/>
          </p:nvSpPr>
          <p:spPr bwMode="auto">
            <a:xfrm>
              <a:off x="1356" y="1011"/>
              <a:ext cx="3047" cy="3047"/>
            </a:xfrm>
            <a:custGeom>
              <a:avLst/>
              <a:gdLst>
                <a:gd name="T0" fmla="*/ 2835 w 3047"/>
                <a:gd name="T1" fmla="*/ 0 h 3047"/>
                <a:gd name="T2" fmla="*/ 3047 w 3047"/>
                <a:gd name="T3" fmla="*/ 211 h 3047"/>
                <a:gd name="T4" fmla="*/ 3047 w 3047"/>
                <a:gd name="T5" fmla="*/ 2835 h 3047"/>
                <a:gd name="T6" fmla="*/ 2835 w 3047"/>
                <a:gd name="T7" fmla="*/ 3047 h 3047"/>
                <a:gd name="T8" fmla="*/ 211 w 3047"/>
                <a:gd name="T9" fmla="*/ 3047 h 3047"/>
                <a:gd name="T10" fmla="*/ 0 w 3047"/>
                <a:gd name="T11" fmla="*/ 2835 h 3047"/>
                <a:gd name="T12" fmla="*/ 0 w 3047"/>
                <a:gd name="T13" fmla="*/ 211 h 3047"/>
                <a:gd name="T14" fmla="*/ 211 w 3047"/>
                <a:gd name="T15" fmla="*/ 0 h 3047"/>
                <a:gd name="T16" fmla="*/ 3047 w 3047"/>
                <a:gd name="T17" fmla="*/ 0 h 3047"/>
                <a:gd name="T18" fmla="*/ 3047 w 3047"/>
                <a:gd name="T19" fmla="*/ 3047 h 3047"/>
                <a:gd name="T20" fmla="*/ 0 w 3047"/>
                <a:gd name="T21" fmla="*/ 3047 h 3047"/>
                <a:gd name="T22" fmla="*/ 0 w 3047"/>
                <a:gd name="T23" fmla="*/ 0 h 304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47"/>
                <a:gd name="T37" fmla="*/ 0 h 3047"/>
                <a:gd name="T38" fmla="*/ 3047 w 3047"/>
                <a:gd name="T39" fmla="*/ 3047 h 304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47" h="3047">
                  <a:moveTo>
                    <a:pt x="2835" y="0"/>
                  </a:moveTo>
                  <a:lnTo>
                    <a:pt x="3047" y="211"/>
                  </a:lnTo>
                  <a:lnTo>
                    <a:pt x="3047" y="2835"/>
                  </a:lnTo>
                  <a:lnTo>
                    <a:pt x="2835" y="3047"/>
                  </a:lnTo>
                  <a:lnTo>
                    <a:pt x="211" y="3047"/>
                  </a:lnTo>
                  <a:lnTo>
                    <a:pt x="0" y="2835"/>
                  </a:lnTo>
                  <a:lnTo>
                    <a:pt x="0" y="211"/>
                  </a:lnTo>
                  <a:lnTo>
                    <a:pt x="211" y="0"/>
                  </a:lnTo>
                  <a:lnTo>
                    <a:pt x="3047" y="0"/>
                  </a:lnTo>
                  <a:lnTo>
                    <a:pt x="3047" y="3047"/>
                  </a:lnTo>
                  <a:lnTo>
                    <a:pt x="0" y="30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9465" name="Прямоугольник 15"/>
          <p:cNvSpPr>
            <a:spLocks noChangeArrowheads="1"/>
          </p:cNvSpPr>
          <p:nvPr/>
        </p:nvSpPr>
        <p:spPr bwMode="auto">
          <a:xfrm>
            <a:off x="7072313" y="6072188"/>
            <a:ext cx="974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latin typeface="Arno Pro SmText" pitchFamily="18" charset="0"/>
              </a:rPr>
              <a:t>Зайчик</a:t>
            </a:r>
          </a:p>
        </p:txBody>
      </p:sp>
      <p:grpSp>
        <p:nvGrpSpPr>
          <p:cNvPr id="3" name="Group 5"/>
          <p:cNvGrpSpPr>
            <a:grpSpLocks noUngrp="1" noChangeAspect="1"/>
          </p:cNvGrpSpPr>
          <p:nvPr/>
        </p:nvGrpSpPr>
        <p:grpSpPr bwMode="auto">
          <a:xfrm>
            <a:off x="4000500" y="4357688"/>
            <a:ext cx="2000250" cy="1343025"/>
            <a:chOff x="600" y="1004"/>
            <a:chExt cx="4559" cy="3061"/>
          </a:xfrm>
        </p:grpSpPr>
        <p:sp>
          <p:nvSpPr>
            <p:cNvPr id="19473" name="AutoShape 3" descr="шиншила"/>
            <p:cNvSpPr>
              <a:spLocks noChangeAspect="1" noChangeArrowheads="1"/>
            </p:cNvSpPr>
            <p:nvPr isPhoto="1"/>
          </p:nvSpPr>
          <p:spPr bwMode="auto">
            <a:xfrm>
              <a:off x="633" y="1037"/>
              <a:ext cx="4493" cy="2995"/>
            </a:xfrm>
            <a:prstGeom prst="octagon">
              <a:avLst>
                <a:gd name="adj" fmla="val 0"/>
              </a:avLst>
            </a:prstGeom>
            <a:blipFill dpi="0" rotWithShape="1">
              <a:blip r:embed="rId6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4" name="Freeform 4"/>
            <p:cNvSpPr>
              <a:spLocks noChangeAspect="1" noChangeArrowheads="1"/>
            </p:cNvSpPr>
            <p:nvPr/>
          </p:nvSpPr>
          <p:spPr bwMode="auto">
            <a:xfrm>
              <a:off x="600" y="1004"/>
              <a:ext cx="4559" cy="3061"/>
            </a:xfrm>
            <a:custGeom>
              <a:avLst/>
              <a:gdLst>
                <a:gd name="T0" fmla="*/ 4289 w 4559"/>
                <a:gd name="T1" fmla="*/ 0 h 3061"/>
                <a:gd name="T2" fmla="*/ 4559 w 4559"/>
                <a:gd name="T3" fmla="*/ 269 h 3061"/>
                <a:gd name="T4" fmla="*/ 4559 w 4559"/>
                <a:gd name="T5" fmla="*/ 2791 h 3061"/>
                <a:gd name="T6" fmla="*/ 4289 w 4559"/>
                <a:gd name="T7" fmla="*/ 3061 h 3061"/>
                <a:gd name="T8" fmla="*/ 269 w 4559"/>
                <a:gd name="T9" fmla="*/ 3061 h 3061"/>
                <a:gd name="T10" fmla="*/ 0 w 4559"/>
                <a:gd name="T11" fmla="*/ 2791 h 3061"/>
                <a:gd name="T12" fmla="*/ 0 w 4559"/>
                <a:gd name="T13" fmla="*/ 269 h 3061"/>
                <a:gd name="T14" fmla="*/ 269 w 4559"/>
                <a:gd name="T15" fmla="*/ 0 h 3061"/>
                <a:gd name="T16" fmla="*/ 4559 w 4559"/>
                <a:gd name="T17" fmla="*/ 0 h 3061"/>
                <a:gd name="T18" fmla="*/ 4559 w 4559"/>
                <a:gd name="T19" fmla="*/ 3061 h 3061"/>
                <a:gd name="T20" fmla="*/ 0 w 4559"/>
                <a:gd name="T21" fmla="*/ 3061 h 3061"/>
                <a:gd name="T22" fmla="*/ 0 w 4559"/>
                <a:gd name="T23" fmla="*/ 0 h 306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559"/>
                <a:gd name="T37" fmla="*/ 0 h 3061"/>
                <a:gd name="T38" fmla="*/ 4559 w 4559"/>
                <a:gd name="T39" fmla="*/ 3061 h 306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559" h="3061">
                  <a:moveTo>
                    <a:pt x="4289" y="0"/>
                  </a:moveTo>
                  <a:lnTo>
                    <a:pt x="4559" y="269"/>
                  </a:lnTo>
                  <a:lnTo>
                    <a:pt x="4559" y="2791"/>
                  </a:lnTo>
                  <a:lnTo>
                    <a:pt x="4289" y="3061"/>
                  </a:lnTo>
                  <a:lnTo>
                    <a:pt x="269" y="3061"/>
                  </a:lnTo>
                  <a:lnTo>
                    <a:pt x="0" y="2791"/>
                  </a:lnTo>
                  <a:lnTo>
                    <a:pt x="0" y="269"/>
                  </a:lnTo>
                  <a:lnTo>
                    <a:pt x="269" y="0"/>
                  </a:lnTo>
                  <a:lnTo>
                    <a:pt x="4559" y="0"/>
                  </a:lnTo>
                  <a:lnTo>
                    <a:pt x="4559" y="3061"/>
                  </a:lnTo>
                  <a:lnTo>
                    <a:pt x="0" y="30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9467" name="Прямоугольник 19"/>
          <p:cNvSpPr>
            <a:spLocks noChangeArrowheads="1"/>
          </p:cNvSpPr>
          <p:nvPr/>
        </p:nvSpPr>
        <p:spPr bwMode="auto">
          <a:xfrm>
            <a:off x="4214813" y="5715000"/>
            <a:ext cx="1287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latin typeface="Arno Pro SmText" pitchFamily="18" charset="0"/>
              </a:rPr>
              <a:t>Шиншила</a:t>
            </a:r>
          </a:p>
        </p:txBody>
      </p:sp>
      <p:grpSp>
        <p:nvGrpSpPr>
          <p:cNvPr id="4" name="Group 5"/>
          <p:cNvGrpSpPr>
            <a:grpSpLocks noUngrp="1" noChangeAspect="1"/>
          </p:cNvGrpSpPr>
          <p:nvPr/>
        </p:nvGrpSpPr>
        <p:grpSpPr bwMode="auto">
          <a:xfrm>
            <a:off x="4000500" y="1714500"/>
            <a:ext cx="1992313" cy="1338263"/>
            <a:chOff x="600" y="1004"/>
            <a:chExt cx="4559" cy="3061"/>
          </a:xfrm>
        </p:grpSpPr>
        <p:sp>
          <p:nvSpPr>
            <p:cNvPr id="19471" name="AutoShape 3" descr="хорек"/>
            <p:cNvSpPr>
              <a:spLocks noChangeAspect="1" noChangeArrowheads="1"/>
            </p:cNvSpPr>
            <p:nvPr isPhoto="1"/>
          </p:nvSpPr>
          <p:spPr bwMode="auto">
            <a:xfrm>
              <a:off x="633" y="1037"/>
              <a:ext cx="4493" cy="2995"/>
            </a:xfrm>
            <a:prstGeom prst="octagon">
              <a:avLst>
                <a:gd name="adj" fmla="val 0"/>
              </a:avLst>
            </a:prstGeom>
            <a:blipFill dpi="0" rotWithShape="1">
              <a:blip r:embed="rId7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2" name="Freeform 4"/>
            <p:cNvSpPr>
              <a:spLocks noChangeAspect="1" noChangeArrowheads="1"/>
            </p:cNvSpPr>
            <p:nvPr/>
          </p:nvSpPr>
          <p:spPr bwMode="auto">
            <a:xfrm>
              <a:off x="600" y="1004"/>
              <a:ext cx="4559" cy="3061"/>
            </a:xfrm>
            <a:custGeom>
              <a:avLst/>
              <a:gdLst>
                <a:gd name="T0" fmla="*/ 4289 w 4559"/>
                <a:gd name="T1" fmla="*/ 0 h 3061"/>
                <a:gd name="T2" fmla="*/ 4559 w 4559"/>
                <a:gd name="T3" fmla="*/ 269 h 3061"/>
                <a:gd name="T4" fmla="*/ 4559 w 4559"/>
                <a:gd name="T5" fmla="*/ 2791 h 3061"/>
                <a:gd name="T6" fmla="*/ 4289 w 4559"/>
                <a:gd name="T7" fmla="*/ 3061 h 3061"/>
                <a:gd name="T8" fmla="*/ 269 w 4559"/>
                <a:gd name="T9" fmla="*/ 3061 h 3061"/>
                <a:gd name="T10" fmla="*/ 0 w 4559"/>
                <a:gd name="T11" fmla="*/ 2791 h 3061"/>
                <a:gd name="T12" fmla="*/ 0 w 4559"/>
                <a:gd name="T13" fmla="*/ 269 h 3061"/>
                <a:gd name="T14" fmla="*/ 269 w 4559"/>
                <a:gd name="T15" fmla="*/ 0 h 3061"/>
                <a:gd name="T16" fmla="*/ 4559 w 4559"/>
                <a:gd name="T17" fmla="*/ 0 h 3061"/>
                <a:gd name="T18" fmla="*/ 4559 w 4559"/>
                <a:gd name="T19" fmla="*/ 3061 h 3061"/>
                <a:gd name="T20" fmla="*/ 0 w 4559"/>
                <a:gd name="T21" fmla="*/ 3061 h 3061"/>
                <a:gd name="T22" fmla="*/ 0 w 4559"/>
                <a:gd name="T23" fmla="*/ 0 h 306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559"/>
                <a:gd name="T37" fmla="*/ 0 h 3061"/>
                <a:gd name="T38" fmla="*/ 4559 w 4559"/>
                <a:gd name="T39" fmla="*/ 3061 h 306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559" h="3061">
                  <a:moveTo>
                    <a:pt x="4289" y="0"/>
                  </a:moveTo>
                  <a:lnTo>
                    <a:pt x="4559" y="269"/>
                  </a:lnTo>
                  <a:lnTo>
                    <a:pt x="4559" y="2791"/>
                  </a:lnTo>
                  <a:lnTo>
                    <a:pt x="4289" y="3061"/>
                  </a:lnTo>
                  <a:lnTo>
                    <a:pt x="269" y="3061"/>
                  </a:lnTo>
                  <a:lnTo>
                    <a:pt x="0" y="2791"/>
                  </a:lnTo>
                  <a:lnTo>
                    <a:pt x="0" y="269"/>
                  </a:lnTo>
                  <a:lnTo>
                    <a:pt x="269" y="0"/>
                  </a:lnTo>
                  <a:lnTo>
                    <a:pt x="4559" y="0"/>
                  </a:lnTo>
                  <a:lnTo>
                    <a:pt x="4559" y="3061"/>
                  </a:lnTo>
                  <a:lnTo>
                    <a:pt x="0" y="30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9469" name="Прямоугольник 23"/>
          <p:cNvSpPr>
            <a:spLocks noChangeArrowheads="1"/>
          </p:cNvSpPr>
          <p:nvPr/>
        </p:nvSpPr>
        <p:spPr bwMode="auto">
          <a:xfrm>
            <a:off x="4500563" y="3143250"/>
            <a:ext cx="8651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latin typeface="Arno Pro SmText" pitchFamily="18" charset="0"/>
              </a:rPr>
              <a:t>Хорёк</a:t>
            </a:r>
          </a:p>
        </p:txBody>
      </p:sp>
      <p:pic>
        <p:nvPicPr>
          <p:cNvPr id="19470" name="Picture 20" descr="C:\Documents and Settings\Admin\Рабочий стол\мышк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28688" y="3857625"/>
            <a:ext cx="2428875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4" descr="4ae985c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438" y="1738313"/>
            <a:ext cx="2294148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7" descr="Галере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13" y="3997324"/>
            <a:ext cx="2236527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Прямоугольник 8"/>
          <p:cNvSpPr>
            <a:spLocks noChangeArrowheads="1"/>
          </p:cNvSpPr>
          <p:nvPr/>
        </p:nvSpPr>
        <p:spPr bwMode="auto">
          <a:xfrm>
            <a:off x="558800" y="5778500"/>
            <a:ext cx="26146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latin typeface="Arno Pro SmText" pitchFamily="18" charset="0"/>
              </a:rPr>
              <a:t>Сирийский хомячок</a:t>
            </a:r>
          </a:p>
        </p:txBody>
      </p:sp>
      <p:sp>
        <p:nvSpPr>
          <p:cNvPr id="19462" name="Прямоугольник 9"/>
          <p:cNvSpPr>
            <a:spLocks noChangeArrowheads="1"/>
          </p:cNvSpPr>
          <p:nvPr/>
        </p:nvSpPr>
        <p:spPr bwMode="auto">
          <a:xfrm>
            <a:off x="609600" y="3419475"/>
            <a:ext cx="20955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latin typeface="Arno Pro Smbd SmText" pitchFamily="18" charset="0"/>
              </a:rPr>
              <a:t>Морские свинки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84500" y="1892300"/>
            <a:ext cx="5689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ru-RU" sz="2000" dirty="0" smtClean="0"/>
              <a:t>1.Жилище должно быть удобным.</a:t>
            </a:r>
          </a:p>
          <a:p>
            <a:pPr marL="457200" lvl="0" indent="-457200">
              <a:buAutoNum type="arabicPeriod"/>
            </a:pPr>
            <a:endParaRPr lang="ru-RU" sz="2000" dirty="0" smtClean="0"/>
          </a:p>
          <a:p>
            <a:pPr lvl="0"/>
            <a:r>
              <a:rPr lang="ru-RU" sz="2000" dirty="0" smtClean="0"/>
              <a:t>2. Кормят 2 раза вдень.</a:t>
            </a:r>
          </a:p>
          <a:p>
            <a:pPr lvl="0"/>
            <a:endParaRPr lang="ru-RU" sz="2000" dirty="0" smtClean="0"/>
          </a:p>
          <a:p>
            <a:pPr lvl="0"/>
            <a:r>
              <a:rPr lang="ru-RU" sz="2000" dirty="0" smtClean="0"/>
              <a:t>3.Каждый день должна быть чистая вода .</a:t>
            </a:r>
          </a:p>
          <a:p>
            <a:pPr lvl="0"/>
            <a:endParaRPr lang="ru-RU" sz="2000" dirty="0" smtClean="0"/>
          </a:p>
          <a:p>
            <a:pPr lvl="0"/>
            <a:r>
              <a:rPr lang="ru-RU" sz="2000" dirty="0" smtClean="0"/>
              <a:t>4.Убирать клетки каждый день.</a:t>
            </a:r>
          </a:p>
          <a:p>
            <a:pPr lvl="0"/>
            <a:endParaRPr lang="ru-RU" sz="2000" dirty="0" smtClean="0"/>
          </a:p>
          <a:p>
            <a:pPr lvl="0"/>
            <a:r>
              <a:rPr lang="ru-RU" sz="2000" dirty="0" smtClean="0"/>
              <a:t>5.Выгуливать только под присмотром.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65300" y="787401"/>
            <a:ext cx="568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Правила ухода за домашними грызунами.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785813" y="3000375"/>
            <a:ext cx="2114550" cy="642938"/>
          </a:xfrm>
        </p:spPr>
        <p:txBody>
          <a:bodyPr/>
          <a:lstStyle/>
          <a:p>
            <a:r>
              <a:rPr lang="ru-RU" sz="2400" b="1" smtClean="0">
                <a:solidFill>
                  <a:schemeClr val="tx1"/>
                </a:solidFill>
                <a:latin typeface="Arno Pro SmText" pitchFamily="18" charset="0"/>
              </a:rPr>
              <a:t>Черепаха</a:t>
            </a:r>
          </a:p>
        </p:txBody>
      </p:sp>
      <p:sp>
        <p:nvSpPr>
          <p:cNvPr id="18435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28625" y="500063"/>
            <a:ext cx="8229600" cy="785812"/>
          </a:xfrm>
        </p:spPr>
        <p:txBody>
          <a:bodyPr/>
          <a:lstStyle/>
          <a:p>
            <a:pPr>
              <a:buFontTx/>
              <a:buNone/>
            </a:pPr>
            <a:r>
              <a:rPr lang="ru-RU" smtClean="0"/>
              <a:t>	</a:t>
            </a:r>
            <a:r>
              <a:rPr lang="ru-RU" b="1" smtClean="0">
                <a:solidFill>
                  <a:schemeClr val="accent2"/>
                </a:solidFill>
              </a:rPr>
              <a:t>Земноводные и пресмыкающиеся</a:t>
            </a:r>
          </a:p>
        </p:txBody>
      </p:sp>
      <p:pic>
        <p:nvPicPr>
          <p:cNvPr id="18436" name="Picture 7" descr="12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1285875"/>
            <a:ext cx="27146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11" descr="iguana02tf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8100" y="3762375"/>
            <a:ext cx="260826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Прямоугольник 6"/>
          <p:cNvSpPr>
            <a:spLocks noChangeArrowheads="1"/>
          </p:cNvSpPr>
          <p:nvPr/>
        </p:nvSpPr>
        <p:spPr bwMode="auto">
          <a:xfrm>
            <a:off x="5735638" y="5632450"/>
            <a:ext cx="1133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Arno Pro SmText" pitchFamily="18" charset="0"/>
              </a:rPr>
              <a:t>Игуана</a:t>
            </a:r>
            <a:endParaRPr lang="ru-RU" b="1">
              <a:latin typeface="Arno Pro SmText" pitchFamily="18" charset="0"/>
            </a:endParaRPr>
          </a:p>
        </p:txBody>
      </p:sp>
      <p:pic>
        <p:nvPicPr>
          <p:cNvPr id="18439" name="Picture 9" descr="MPj0406961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" y="3622675"/>
            <a:ext cx="3000375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Прямоугольник 9"/>
          <p:cNvSpPr>
            <a:spLocks noChangeArrowheads="1"/>
          </p:cNvSpPr>
          <p:nvPr/>
        </p:nvSpPr>
        <p:spPr bwMode="auto">
          <a:xfrm>
            <a:off x="1343025" y="5783263"/>
            <a:ext cx="12144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latin typeface="Arno Pro SmText" pitchFamily="18" charset="0"/>
              </a:rPr>
              <a:t>Змея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3300" y="1320800"/>
            <a:ext cx="5016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dirty="0" smtClean="0"/>
              <a:t>Содержать только при температуре </a:t>
            </a:r>
          </a:p>
          <a:p>
            <a:pPr marL="342900" indent="-342900"/>
            <a:r>
              <a:rPr lang="ru-RU" dirty="0" smtClean="0"/>
              <a:t>      +</a:t>
            </a:r>
            <a:r>
              <a:rPr lang="en-US" dirty="0" smtClean="0"/>
              <a:t>18- 20˚C</a:t>
            </a:r>
            <a:endParaRPr lang="ru-RU" dirty="0" smtClean="0"/>
          </a:p>
          <a:p>
            <a:pPr marL="342900" indent="-342900">
              <a:buAutoNum type="arabicPeriod" startAt="2"/>
            </a:pPr>
            <a:r>
              <a:rPr lang="ru-RU" dirty="0" smtClean="0"/>
              <a:t>Кормить можно земляными червями, сырым мясом, рыбой.</a:t>
            </a:r>
          </a:p>
          <a:p>
            <a:pPr marL="342900" indent="-342900">
              <a:buAutoNum type="arabicPeriod" startAt="2"/>
            </a:pPr>
            <a:r>
              <a:rPr lang="ru-RU" dirty="0" smtClean="0"/>
              <a:t>В неволе не выводят потомство.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325422" y="3247205"/>
            <a:ext cx="2016125" cy="3113088"/>
            <a:chOff x="4490" y="2184"/>
            <a:chExt cx="1270" cy="1961"/>
          </a:xfrm>
        </p:grpSpPr>
        <p:pic>
          <p:nvPicPr>
            <p:cNvPr id="4103" name="Picture 5" descr="1c7449a1b4a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90" y="2184"/>
              <a:ext cx="1270" cy="1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4" name="AutoShape 6"/>
            <p:cNvSpPr>
              <a:spLocks noChangeArrowheads="1"/>
            </p:cNvSpPr>
            <p:nvPr/>
          </p:nvSpPr>
          <p:spPr bwMode="auto">
            <a:xfrm rot="5862062">
              <a:off x="4505" y="2253"/>
              <a:ext cx="843" cy="791"/>
            </a:xfrm>
            <a:prstGeom prst="rtTriangle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4099" name="TextBox 7"/>
          <p:cNvSpPr txBox="1">
            <a:spLocks noChangeArrowheads="1"/>
          </p:cNvSpPr>
          <p:nvPr/>
        </p:nvSpPr>
        <p:spPr bwMode="auto">
          <a:xfrm>
            <a:off x="3571875" y="13573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4100" name="TextBox 8"/>
          <p:cNvSpPr txBox="1">
            <a:spLocks noChangeArrowheads="1"/>
          </p:cNvSpPr>
          <p:nvPr/>
        </p:nvSpPr>
        <p:spPr bwMode="auto">
          <a:xfrm>
            <a:off x="3143250" y="164306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0" name="Вертикальный свиток 9"/>
          <p:cNvSpPr/>
          <p:nvPr/>
        </p:nvSpPr>
        <p:spPr>
          <a:xfrm rot="21120000">
            <a:off x="693738" y="381000"/>
            <a:ext cx="5849937" cy="524510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Здравствуйте, ребята!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Я, очень много путешествую с цирком по свету. И часто вы спрашиваете меня, как завести себе питомца и как за ними ухаживать. Но для начала я проверю ваши знания о животных ,а затем со своими друзьями вам 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дам 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несколько советов. </a:t>
            </a:r>
          </a:p>
          <a:p>
            <a:pPr algn="r">
              <a:defRPr/>
            </a:pP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Ваш друг Фунтик</a:t>
            </a:r>
            <a:endParaRPr lang="ru-RU" sz="24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 l="19872" b="22221"/>
          <a:stretch>
            <a:fillRect/>
          </a:stretch>
        </p:blipFill>
        <p:spPr bwMode="auto">
          <a:xfrm>
            <a:off x="5429256" y="571480"/>
            <a:ext cx="864144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28625" y="500062"/>
            <a:ext cx="8229600" cy="1303337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b="1" dirty="0" smtClean="0">
                <a:solidFill>
                  <a:schemeClr val="accent2"/>
                </a:solidFill>
              </a:rPr>
              <a:t> Основные правила для заведения домашних питомцев.</a:t>
            </a:r>
          </a:p>
        </p:txBody>
      </p:sp>
      <p:pic>
        <p:nvPicPr>
          <p:cNvPr id="11" name="Picture 8" descr="post-49638-1210050484_thum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44663"/>
            <a:ext cx="2363788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057400" y="1866900"/>
            <a:ext cx="65913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 smtClean="0"/>
              <a:t>Изучи повадки, выбранного тобой домашнего питомца, из литературы или проконсультируйся в зоомагазине.</a:t>
            </a:r>
          </a:p>
          <a:p>
            <a:pPr marL="342900" indent="-342900">
              <a:buAutoNum type="arabicPeriod"/>
            </a:pPr>
            <a:endParaRPr lang="ru-RU" sz="1400" dirty="0" smtClean="0"/>
          </a:p>
          <a:p>
            <a:pPr marL="342900" indent="-342900">
              <a:buAutoNum type="arabicPeriod"/>
            </a:pPr>
            <a:r>
              <a:rPr lang="ru-RU" sz="2000" dirty="0" smtClean="0"/>
              <a:t> Познакомься с его особенностями проживания .</a:t>
            </a:r>
          </a:p>
          <a:p>
            <a:pPr marL="342900" indent="-342900">
              <a:buAutoNum type="arabicPeriod"/>
            </a:pPr>
            <a:endParaRPr lang="ru-RU" sz="1400" dirty="0" smtClean="0"/>
          </a:p>
          <a:p>
            <a:pPr marL="342900" indent="-342900">
              <a:buAutoNum type="arabicPeriod"/>
            </a:pPr>
            <a:r>
              <a:rPr lang="ru-RU" sz="2000" dirty="0" smtClean="0"/>
              <a:t> Изучи правила ухода за ним:</a:t>
            </a:r>
            <a:endParaRPr lang="ru-RU" sz="1100" dirty="0" smtClean="0"/>
          </a:p>
          <a:p>
            <a:pPr marL="342900" indent="-342900"/>
            <a:r>
              <a:rPr lang="ru-RU" sz="2000" dirty="0" smtClean="0"/>
              <a:t>       - кормление,</a:t>
            </a:r>
          </a:p>
          <a:p>
            <a:pPr marL="342900" indent="-342900"/>
            <a:r>
              <a:rPr lang="ru-RU" sz="2000" dirty="0" smtClean="0"/>
              <a:t>       - развлечение,</a:t>
            </a:r>
          </a:p>
          <a:p>
            <a:pPr marL="342900" indent="-342900"/>
            <a:r>
              <a:rPr lang="ru-RU" sz="2000" dirty="0" smtClean="0"/>
              <a:t>       - питание.</a:t>
            </a:r>
          </a:p>
          <a:p>
            <a:pPr marL="342900" indent="-342900"/>
            <a:endParaRPr lang="ru-RU" sz="1200" dirty="0" smtClean="0"/>
          </a:p>
          <a:p>
            <a:pPr marL="342900" indent="-342900"/>
            <a:r>
              <a:rPr lang="ru-RU" sz="2000" dirty="0" smtClean="0"/>
              <a:t>4.   Самое главное люби своего младшего друга и он тебе ответит взаимностью.</a:t>
            </a:r>
            <a:endParaRPr lang="ru-RU" sz="2400" dirty="0" smtClean="0"/>
          </a:p>
          <a:p>
            <a:pPr marL="342900" indent="-342900"/>
            <a:r>
              <a:rPr lang="ru-RU" sz="2400" dirty="0" smtClean="0"/>
              <a:t>      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00325" y="6524625"/>
            <a:ext cx="6400800" cy="457200"/>
          </a:xfrm>
        </p:spPr>
        <p:txBody>
          <a:bodyPr/>
          <a:lstStyle/>
          <a:p>
            <a:pPr algn="r">
              <a:lnSpc>
                <a:spcPct val="80000"/>
              </a:lnSpc>
            </a:pPr>
            <a:endParaRPr lang="ru-RU" sz="1800" dirty="0"/>
          </a:p>
        </p:txBody>
      </p:sp>
      <p:grpSp>
        <p:nvGrpSpPr>
          <p:cNvPr id="2058" name="Group 10"/>
          <p:cNvGrpSpPr>
            <a:grpSpLocks/>
          </p:cNvGrpSpPr>
          <p:nvPr/>
        </p:nvGrpSpPr>
        <p:grpSpPr bwMode="auto">
          <a:xfrm>
            <a:off x="7127875" y="3467100"/>
            <a:ext cx="2016125" cy="3113088"/>
            <a:chOff x="4490" y="2184"/>
            <a:chExt cx="1270" cy="1961"/>
          </a:xfrm>
        </p:grpSpPr>
        <p:pic>
          <p:nvPicPr>
            <p:cNvPr id="2053" name="Picture 5" descr="1c7449a1b4a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0" y="2184"/>
              <a:ext cx="1270" cy="1961"/>
            </a:xfrm>
            <a:prstGeom prst="rect">
              <a:avLst/>
            </a:prstGeom>
            <a:noFill/>
          </p:spPr>
        </p:pic>
        <p:sp>
          <p:nvSpPr>
            <p:cNvPr id="2054" name="AutoShape 6"/>
            <p:cNvSpPr>
              <a:spLocks noChangeArrowheads="1"/>
            </p:cNvSpPr>
            <p:nvPr/>
          </p:nvSpPr>
          <p:spPr bwMode="auto">
            <a:xfrm rot="5862062">
              <a:off x="4505" y="2253"/>
              <a:ext cx="843" cy="791"/>
            </a:xfrm>
            <a:prstGeom prst="rtTriangle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2057" name="Group 9"/>
          <p:cNvGrpSpPr>
            <a:grpSpLocks/>
          </p:cNvGrpSpPr>
          <p:nvPr/>
        </p:nvGrpSpPr>
        <p:grpSpPr bwMode="auto">
          <a:xfrm>
            <a:off x="249238" y="3768725"/>
            <a:ext cx="2155825" cy="3089275"/>
            <a:chOff x="241" y="2374"/>
            <a:chExt cx="1358" cy="1946"/>
          </a:xfrm>
        </p:grpSpPr>
        <p:pic>
          <p:nvPicPr>
            <p:cNvPr id="2055" name="Picture 7" descr="c219c880adb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0" y="2374"/>
              <a:ext cx="1289" cy="1946"/>
            </a:xfrm>
            <a:prstGeom prst="rect">
              <a:avLst/>
            </a:prstGeom>
            <a:noFill/>
          </p:spPr>
        </p:pic>
        <p:sp>
          <p:nvSpPr>
            <p:cNvPr id="2056" name="AutoShape 8"/>
            <p:cNvSpPr>
              <a:spLocks noChangeArrowheads="1"/>
            </p:cNvSpPr>
            <p:nvPr/>
          </p:nvSpPr>
          <p:spPr bwMode="auto">
            <a:xfrm rot="5862062">
              <a:off x="215" y="2410"/>
              <a:ext cx="843" cy="791"/>
            </a:xfrm>
            <a:prstGeom prst="rtTriangle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2062" name="Group 14"/>
          <p:cNvGrpSpPr>
            <a:grpSpLocks/>
          </p:cNvGrpSpPr>
          <p:nvPr/>
        </p:nvGrpSpPr>
        <p:grpSpPr bwMode="auto">
          <a:xfrm>
            <a:off x="6454775" y="71438"/>
            <a:ext cx="2274888" cy="2809875"/>
            <a:chOff x="2837" y="189"/>
            <a:chExt cx="2026" cy="2440"/>
          </a:xfrm>
        </p:grpSpPr>
        <p:pic>
          <p:nvPicPr>
            <p:cNvPr id="2059" name="Picture 11" descr="58458273da6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72" y="289"/>
              <a:ext cx="1791" cy="2340"/>
            </a:xfrm>
            <a:prstGeom prst="rect">
              <a:avLst/>
            </a:prstGeom>
            <a:noFill/>
          </p:spPr>
        </p:pic>
        <p:sp>
          <p:nvSpPr>
            <p:cNvPr id="2061" name="Oval 13"/>
            <p:cNvSpPr>
              <a:spLocks noChangeArrowheads="1"/>
            </p:cNvSpPr>
            <p:nvPr/>
          </p:nvSpPr>
          <p:spPr bwMode="auto">
            <a:xfrm>
              <a:off x="2837" y="189"/>
              <a:ext cx="1238" cy="645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2063" name="Picture 15" descr="86bb8ed5f4ff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95750" y="4714875"/>
            <a:ext cx="1200150" cy="1914525"/>
          </a:xfrm>
          <a:prstGeom prst="rect">
            <a:avLst/>
          </a:prstGeom>
          <a:noFill/>
        </p:spPr>
      </p:pic>
      <p:pic>
        <p:nvPicPr>
          <p:cNvPr id="2064" name="Picture 16" descr="cdc843f696f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3086100" cy="3295650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7725" y="2130425"/>
            <a:ext cx="7772400" cy="1470025"/>
          </a:xfrm>
          <a:effectLst>
            <a:outerShdw dist="35921" dir="2700000" algn="ctr" rotWithShape="0">
              <a:schemeClr val="accent2"/>
            </a:outerShdw>
          </a:effectLst>
        </p:spPr>
        <p:txBody>
          <a:bodyPr/>
          <a:lstStyle/>
          <a:p>
            <a:r>
              <a:rPr lang="ru-RU" sz="5400">
                <a:solidFill>
                  <a:schemeClr val="accent1"/>
                </a:solidFill>
              </a:rPr>
              <a:t>песенка</a:t>
            </a:r>
            <a:br>
              <a:rPr lang="ru-RU" sz="5400">
                <a:solidFill>
                  <a:schemeClr val="accent1"/>
                </a:solidFill>
              </a:rPr>
            </a:br>
            <a:r>
              <a:rPr lang="ru-RU" sz="5400">
                <a:solidFill>
                  <a:schemeClr val="accent1"/>
                </a:solidFill>
              </a:rPr>
              <a:t>ФУНТИКА </a:t>
            </a:r>
            <a:br>
              <a:rPr lang="ru-RU" sz="5400">
                <a:solidFill>
                  <a:schemeClr val="accent1"/>
                </a:solidFill>
              </a:rPr>
            </a:br>
            <a:r>
              <a:rPr lang="ru-RU" sz="5400">
                <a:solidFill>
                  <a:schemeClr val="accent1"/>
                </a:solidFill>
              </a:rPr>
              <a:t>про друзей</a:t>
            </a:r>
          </a:p>
        </p:txBody>
      </p:sp>
    </p:spTree>
  </p:cSld>
  <p:clrMapOvr>
    <a:masterClrMapping/>
  </p:clrMapOvr>
  <p:transition advTm="3000">
    <p:sndAc>
      <p:stSnd>
        <p:snd r:embed="rId2" name="funtik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f77d20d4c1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5013" y="781050"/>
            <a:ext cx="2852737" cy="3757613"/>
          </a:xfrm>
          <a:prstGeom prst="rect">
            <a:avLst/>
          </a:prstGeom>
          <a:noFill/>
        </p:spPr>
      </p:pic>
      <p:pic>
        <p:nvPicPr>
          <p:cNvPr id="26629" name="Picture 5" descr="89ac52dd36e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94013"/>
            <a:ext cx="2582863" cy="3240087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44444E-6 C 0.04027 0.00139 0.07378 0.01204 0.09149 0.02801 L 0.13177 0.06528 C 0.14062 0.07338 0.15468 0.07732 0.17204 0.07732 C 0.19687 0.07732 0.21788 0.06667 0.21979 0.0507 C 0.21788 0.03727 0.19687 0.02524 0.17204 0.02524 C 0.15468 0.02524 0.14062 0.03056 0.13177 0.03727 L 0.09149 0.07477 C 0.07378 0.09075 0.04027 0.10139 4.72222E-6 0.10278 C -0.04046 0.10139 -0.07396 0.09075 -0.09167 0.07477 L -0.13195 0.03727 C -0.1408 0.03056 -0.15487 0.02524 -0.17223 0.02524 C -0.19705 0.02524 -0.21806 0.03727 -0.2198 0.0507 C -0.21806 0.06667 -0.19705 0.07732 -0.17223 0.07732 C -0.15487 0.07732 -0.1408 0.07338 -0.13195 0.06528 L -0.09167 0.02801 C -0.07396 0.01204 -0.04046 0.00139 4.72222E-6 -4.44444E-6 Z " pathEditMode="relative" rAng="0" ptsTypes="fFffffFffFffffFff">
                                      <p:cBhvr>
                                        <p:cTn id="6" dur="3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 2.59259E-6 C 0.06371 0.00532 0.05086 0.01065 0.04531 0.01759 C 0.03958 0.025 0.03663 0.03379 0.03402 0.04282 C 0.03107 0.05162 0.03402 0.05903 0.03663 0.06713 C 0.03958 0.07477 0.04375 0.08287 0.05382 0.08958 C 0.06215 0.09629 0.07656 0.10185 0.09201 0.10602 C 0.10625 0.10995 0.12326 0.11273 0.14027 0.11412 C 0.15711 0.11551 0.17413 0.11551 0.18993 0.11412 C 0.20677 0.11273 0.22239 0.10926 0.23507 0.10393 C 0.24791 0.09907 0.2592 0.09305 0.26493 0.08565 C 0.27204 0.0787 0.27465 0.06921 0.27465 0.0618 C 0.27621 0.05416 0.27465 0.04537 0.26753 0.03796 C 0.26076 0.03125 0.24791 0.02569 0.2309 0.02291 C 0.21371 0.02106 0.1967 0.02361 0.18541 0.02847 C 0.17569 0.0331 0.1684 0.04074 0.16701 0.04953 C 0.16701 0.05833 0.1684 0.06643 0.17569 0.07338 C 0.18281 0.08009 0.18125 0.08148 0.20954 0.09028 C 0.23507 0.09977 0.26076 0.09699 0.27621 0.09768 C 0.29166 0.09768 0.30451 0.0949 0.31996 0.09236 C 0.33715 0.08889 0.35121 0.08287 0.36128 0.07731 C 0.37118 0.07199 0.37534 0.06504 0.3809 0.05416 C 0.38524 0.04352 0.38524 0.03796 0.38524 0.02963 C 0.38524 0.02153 0.38524 0.01342 0.38524 0.00532 " pathEditMode="relative" rAng="0" ptsTypes="fffffffffffffffffffffff">
                                      <p:cBhvr>
                                        <p:cTn id="8" dur="3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" y="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22304f15a6f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78763" y="725488"/>
            <a:ext cx="2530475" cy="3373437"/>
          </a:xfrm>
          <a:prstGeom prst="rect">
            <a:avLst/>
          </a:prstGeom>
          <a:noFill/>
        </p:spPr>
      </p:pic>
      <p:pic>
        <p:nvPicPr>
          <p:cNvPr id="6152" name="Picture 8" descr="post-49638-1210050484_thum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3775" y="3876675"/>
            <a:ext cx="2363788" cy="3289300"/>
          </a:xfrm>
          <a:prstGeom prst="rect">
            <a:avLst/>
          </a:prstGeom>
          <a:noFill/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-0.00885 -0.02523 -0.02083 -0.04931 -0.04479 -0.04931 C -0.0717 -0.04931 -0.08107 -0.02523 -0.08993 2.96296E-6 C -0.10191 0.02801 -0.11076 0.05602 -0.1408 0.05602 C -0.16788 0.05602 -0.17673 0.02801 -0.18854 2.96296E-6 C -0.19427 -0.02523 -0.20625 -0.04931 -0.23333 -0.04931 C -0.25711 -0.04931 -0.26909 -0.02523 -0.27847 2.96296E-6 C -0.28732 0.02801 -0.2993 0.05602 -0.32621 0.05602 C -0.3533 0.05602 -0.37395 2.96296E-6 -0.37395 0.00023 C -0.38281 -0.02523 -0.39218 -0.04931 -0.41875 -0.04931 C -0.44566 -0.04931 -0.45503 -0.02523 -0.46389 2.96296E-6 C -0.47586 0.02801 -0.48472 0.05602 -0.51475 0.05602 C -0.54184 0.05602 -0.55069 0.02801 -0.55955 2.96296E-6 C -0.57135 -0.02523 -0.5802 -0.04931 -0.60729 -0.04931 C -0.63107 -0.04931 -0.64305 -0.02523 -0.65243 2.96296E-6 C -0.66128 0.02801 -0.67326 0.05602 -0.70017 0.05602 C -0.72725 0.05602 -0.73611 0.02801 -0.74791 2.96296E-6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4" y="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8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e33ff4747f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7075" y="1858963"/>
            <a:ext cx="2352675" cy="3155950"/>
          </a:xfrm>
          <a:prstGeom prst="rect">
            <a:avLst/>
          </a:prstGeom>
          <a:noFill/>
        </p:spPr>
      </p:pic>
      <p:pic>
        <p:nvPicPr>
          <p:cNvPr id="4102" name="Picture 6" descr="250d21eb7f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5325" y="0"/>
            <a:ext cx="2098675" cy="2095500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75 C 0.02535 0.10857 0.0316 0.15556 0.05399 0.15486 C 0.08663 0.15486 0.08889 -0.00231 0.12778 -0.00278 C 0.16285 -0.00278 0.14427 0.13449 0.17778 0.1338 C 0.21285 0.1338 0.1941 0.03449 0.2316 0.03449 C 0.26545 0.03449 0.2467 0.10162 0.27674 0.10162 C 0.30556 0.10162 0.29045 0.05023 0.31667 0.05023 C 0.33177 0.05023 0.33299 0.06412 0.33438 0.075 " pathEditMode="relative" rAng="0" ptsTypes="ffffffff">
                                      <p:cBhvr>
                                        <p:cTn id="6" dur="3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1a8bea7d44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6950" y="1543050"/>
            <a:ext cx="4800600" cy="4800600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8e90040ec2a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705916">
            <a:off x="2355850" y="1757363"/>
            <a:ext cx="5073650" cy="3152775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22222E-6 L -0.28125 0.280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" y="1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1c10801c87a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2038" y="2684463"/>
            <a:ext cx="3895725" cy="3830637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39cbf78e66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3235325"/>
            <a:ext cx="2952750" cy="3579813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Oval 4"/>
          <p:cNvSpPr>
            <a:spLocks noChangeArrowheads="1"/>
          </p:cNvSpPr>
          <p:nvPr/>
        </p:nvSpPr>
        <p:spPr bwMode="auto">
          <a:xfrm>
            <a:off x="3600450" y="2457450"/>
            <a:ext cx="590550" cy="5905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>
                  <a:alpha val="71001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2229" name="Oval 5"/>
          <p:cNvSpPr>
            <a:spLocks noChangeArrowheads="1"/>
          </p:cNvSpPr>
          <p:nvPr/>
        </p:nvSpPr>
        <p:spPr bwMode="auto">
          <a:xfrm>
            <a:off x="4572000" y="6362700"/>
            <a:ext cx="1600200" cy="1600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>
                  <a:alpha val="71001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2230" name="Oval 6"/>
          <p:cNvSpPr>
            <a:spLocks noChangeArrowheads="1"/>
          </p:cNvSpPr>
          <p:nvPr/>
        </p:nvSpPr>
        <p:spPr bwMode="auto">
          <a:xfrm>
            <a:off x="6934200" y="5295900"/>
            <a:ext cx="1238250" cy="12382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>
                  <a:alpha val="71001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2231" name="Oval 7"/>
          <p:cNvSpPr>
            <a:spLocks noChangeArrowheads="1"/>
          </p:cNvSpPr>
          <p:nvPr/>
        </p:nvSpPr>
        <p:spPr bwMode="auto">
          <a:xfrm>
            <a:off x="762000" y="5676900"/>
            <a:ext cx="895350" cy="8953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>
                  <a:alpha val="71001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.0125 -1.22222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" y="-6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0.27778 L -0.01458 -0.6444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" y="-46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66667E-6 0 L -1.66667E-6 -0.991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9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1.66667E-6 -0.83334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 animBg="1"/>
      <p:bldP spid="52229" grpId="0" animBg="1"/>
      <p:bldP spid="52230" grpId="0" animBg="1"/>
      <p:bldP spid="522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ыноска-облако 6"/>
          <p:cNvSpPr/>
          <p:nvPr/>
        </p:nvSpPr>
        <p:spPr>
          <a:xfrm rot="3000000">
            <a:off x="3429794" y="111919"/>
            <a:ext cx="4957762" cy="485775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714750" y="1143000"/>
            <a:ext cx="4443413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>
                <a:solidFill>
                  <a:srgbClr val="7030A0"/>
                </a:solidFill>
              </a:rPr>
              <a:t>Животные, которые </a:t>
            </a:r>
          </a:p>
          <a:p>
            <a:pPr algn="ctr"/>
            <a:r>
              <a:rPr lang="ru-RU" sz="2400">
                <a:solidFill>
                  <a:srgbClr val="7030A0"/>
                </a:solidFill>
              </a:rPr>
              <a:t>сами добывают себе пищу ,</a:t>
            </a:r>
          </a:p>
          <a:p>
            <a:pPr algn="ctr"/>
            <a:r>
              <a:rPr lang="ru-RU" sz="2400">
                <a:solidFill>
                  <a:srgbClr val="7030A0"/>
                </a:solidFill>
              </a:rPr>
              <a:t>защищаются от врагов, </a:t>
            </a:r>
          </a:p>
          <a:p>
            <a:pPr algn="ctr"/>
            <a:r>
              <a:rPr lang="ru-RU" sz="2400">
                <a:solidFill>
                  <a:srgbClr val="7030A0"/>
                </a:solidFill>
              </a:rPr>
              <a:t>сами устраивают себе жильё,</a:t>
            </a:r>
          </a:p>
          <a:p>
            <a:pPr algn="ctr"/>
            <a:r>
              <a:rPr lang="ru-RU" sz="2400">
                <a:solidFill>
                  <a:srgbClr val="7030A0"/>
                </a:solidFill>
              </a:rPr>
              <a:t>выводят потомство ,</a:t>
            </a:r>
          </a:p>
          <a:p>
            <a:pPr algn="ctr"/>
            <a:r>
              <a:rPr lang="ru-RU" sz="2400">
                <a:solidFill>
                  <a:srgbClr val="7030A0"/>
                </a:solidFill>
              </a:rPr>
              <a:t>называются </a:t>
            </a:r>
          </a:p>
          <a:p>
            <a:pPr algn="ctr"/>
            <a:r>
              <a:rPr lang="ru-RU">
                <a:solidFill>
                  <a:srgbClr val="7030A0"/>
                </a:solidFill>
              </a:rPr>
              <a:t>…..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 flipH="1">
            <a:off x="5000625" y="3357563"/>
            <a:ext cx="20970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7030A0"/>
                </a:solidFill>
              </a:rPr>
              <a:t>дикими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2725" y="2836151"/>
            <a:ext cx="2486025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WordArt 6"/>
          <p:cNvSpPr>
            <a:spLocks noChangeArrowheads="1" noChangeShapeType="1" noTextEdit="1"/>
          </p:cNvSpPr>
          <p:nvPr/>
        </p:nvSpPr>
        <p:spPr bwMode="auto">
          <a:xfrm>
            <a:off x="1566863" y="376238"/>
            <a:ext cx="6353175" cy="13049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 spc="-360" dirty="0">
                <a:ln w="12700">
                  <a:solidFill>
                    <a:srgbClr val="D60093"/>
                  </a:solidFill>
                  <a:round/>
                  <a:headEnd/>
                  <a:tailEnd/>
                </a:ln>
                <a:solidFill>
                  <a:srgbClr val="EDF6F7"/>
                </a:solidFill>
                <a:latin typeface="Impact"/>
              </a:rPr>
              <a:t>доброта</a:t>
            </a: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fd2841895f5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7925" y="3836988"/>
            <a:ext cx="3067050" cy="3021012"/>
          </a:xfrm>
          <a:prstGeom prst="rect">
            <a:avLst/>
          </a:prstGeom>
          <a:noFill/>
        </p:spPr>
      </p:pic>
      <p:sp>
        <p:nvSpPr>
          <p:cNvPr id="45061" name="WordArt 5"/>
          <p:cNvSpPr>
            <a:spLocks noChangeArrowheads="1" noChangeShapeType="1" noTextEdit="1"/>
          </p:cNvSpPr>
          <p:nvPr/>
        </p:nvSpPr>
        <p:spPr bwMode="auto">
          <a:xfrm>
            <a:off x="1566863" y="376238"/>
            <a:ext cx="6353175" cy="13049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 spc="-360">
                <a:ln w="12700">
                  <a:solidFill>
                    <a:srgbClr val="D60093"/>
                  </a:solidFill>
                  <a:round/>
                  <a:headEnd/>
                  <a:tailEnd/>
                </a:ln>
                <a:solidFill>
                  <a:srgbClr val="EDF6F7"/>
                </a:solidFill>
                <a:latin typeface="Impact"/>
              </a:rPr>
              <a:t>доброта</a:t>
            </a:r>
          </a:p>
        </p:txBody>
      </p:sp>
      <p:pic>
        <p:nvPicPr>
          <p:cNvPr id="45062" name="Picture 6" descr="babochki4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10450" y="3900488"/>
            <a:ext cx="952500" cy="962025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99F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99F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68542 -0.3527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" y="-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 descr="30c8fe66309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5138" y="1404938"/>
            <a:ext cx="3305175" cy="3305175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0.125 C 0.025 0.07824 0.06025 0.04236 0.10348 0.04236 C 0.14792 0.04236 0.18334 0.07824 0.18334 0.125 C 0.18334 0.17176 0.21858 0.20764 0.26303 0.20764 C 0.30626 0.20764 0.34167 0.17176 0.34167 0.125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7" descr="dog104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5538" y="4371975"/>
            <a:ext cx="1736725" cy="1943100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post-49638-1210050484_thum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4775" y="1031875"/>
            <a:ext cx="2478088" cy="3448050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7.40741E-7 L -0.14375 0.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" y="1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92746a3840e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1400" y="1825625"/>
            <a:ext cx="3903663" cy="3717925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 descr="6a9eeceb784d"/>
          <p:cNvPicPr>
            <a:picLocks noChangeAspect="1" noChangeArrowheads="1"/>
          </p:cNvPicPr>
          <p:nvPr/>
        </p:nvPicPr>
        <p:blipFill>
          <a:blip r:embed="rId3" cstate="print"/>
          <a:srcRect t="75970"/>
          <a:stretch>
            <a:fillRect/>
          </a:stretch>
        </p:blipFill>
        <p:spPr bwMode="auto">
          <a:xfrm>
            <a:off x="0" y="4733925"/>
            <a:ext cx="8477250" cy="2124075"/>
          </a:xfrm>
          <a:prstGeom prst="rect">
            <a:avLst/>
          </a:prstGeom>
          <a:noFill/>
        </p:spPr>
      </p:pic>
      <p:pic>
        <p:nvPicPr>
          <p:cNvPr id="19465" name="Picture 9" descr="b28b5f03fa2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6563" y="720725"/>
            <a:ext cx="5170487" cy="6137275"/>
          </a:xfrm>
          <a:prstGeom prst="rect">
            <a:avLst/>
          </a:prstGeom>
          <a:noFill/>
        </p:spPr>
      </p:pic>
      <p:pic>
        <p:nvPicPr>
          <p:cNvPr id="19466" name="Picture 10" descr="4c66bbf0ef9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9538" y="0"/>
            <a:ext cx="2684462" cy="2519363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post-49638-1210050484_thum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" y="2795588"/>
            <a:ext cx="2935288" cy="4084637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48148E-6 L 0.20625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f4db2e536d2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2850" y="2265363"/>
            <a:ext cx="3614738" cy="3525837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0.01111 C 0.08732 0.0125 0.1184 0.02315 0.13489 0.03912 L 0.17222 0.07639 C 0.18038 0.08449 0.19357 0.08842 0.20972 0.08842 C 0.23281 0.08842 0.25225 0.07778 0.25416 0.0618 C 0.25225 0.04838 0.23281 0.03634 0.20972 0.03634 C 0.19357 0.03634 0.18038 0.04167 0.17222 0.04838 L 0.13489 0.08588 C 0.1184 0.10185 0.08732 0.1125 0.05 0.11389 C 0.01232 0.1125 -0.01893 0.10185 -0.03525 0.08588 L -0.07275 0.04838 C -0.08091 0.04167 -0.09393 0.03634 -0.11025 0.03634 C -0.13316 0.03634 -0.15278 0.04838 -0.15417 0.0618 C -0.15278 0.07778 -0.13316 0.08842 -0.11025 0.08842 C -0.09393 0.08842 -0.08091 0.08449 -0.07275 0.07639 L -0.03525 0.03912 C -0.01893 0.02315 0.01232 0.0125 0.05 0.01111 Z " pathEditMode="relative" rAng="0" ptsTypes="fFffffFffFffffFff">
                                      <p:cBhvr>
                                        <p:cTn id="6" dur="3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 descr="461abcb43de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0138" y="609600"/>
            <a:ext cx="7408862" cy="5924550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Выноска-облако 11"/>
          <p:cNvSpPr/>
          <p:nvPr/>
        </p:nvSpPr>
        <p:spPr>
          <a:xfrm>
            <a:off x="2071688" y="0"/>
            <a:ext cx="6143625" cy="335756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Животные , которых разводят люди , </a:t>
            </a:r>
          </a:p>
          <a:p>
            <a:pPr algn="ctr"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кормят и защищают их , строят для них жилища , </a:t>
            </a:r>
          </a:p>
          <a:p>
            <a:pPr algn="ctr"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заботятся об их потомстве </a:t>
            </a:r>
          </a:p>
          <a:p>
            <a:pPr algn="ctr"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называются …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643313" y="2643188"/>
            <a:ext cx="251301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0000FF"/>
                </a:solidFill>
              </a:rPr>
              <a:t>домашними..</a:t>
            </a:r>
          </a:p>
          <a:p>
            <a:endParaRPr lang="ru-RU" sz="28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91102" y="3836933"/>
            <a:ext cx="21717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 animBg="1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WordArt 2"/>
          <p:cNvSpPr>
            <a:spLocks noChangeArrowheads="1" noChangeShapeType="1" noTextEdit="1"/>
          </p:cNvSpPr>
          <p:nvPr/>
        </p:nvSpPr>
        <p:spPr bwMode="auto">
          <a:xfrm>
            <a:off x="1566863" y="376238"/>
            <a:ext cx="6353175" cy="13049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 spc="-360">
                <a:ln w="12700">
                  <a:solidFill>
                    <a:srgbClr val="D60093"/>
                  </a:solidFill>
                  <a:round/>
                  <a:headEnd/>
                  <a:tailEnd/>
                </a:ln>
                <a:solidFill>
                  <a:srgbClr val="EDF6F7"/>
                </a:solidFill>
                <a:latin typeface="Impact"/>
              </a:rPr>
              <a:t>доброта</a:t>
            </a: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6" name="Picture 6" descr="4c66bbf0ef9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866900" cy="1751013"/>
          </a:xfrm>
          <a:prstGeom prst="rect">
            <a:avLst/>
          </a:prstGeom>
          <a:noFill/>
        </p:spPr>
      </p:pic>
      <p:pic>
        <p:nvPicPr>
          <p:cNvPr id="51207" name="Picture 7" descr="09db194f2de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76575"/>
            <a:ext cx="4519613" cy="3781425"/>
          </a:xfrm>
          <a:prstGeom prst="rect">
            <a:avLst/>
          </a:prstGeom>
          <a:noFill/>
        </p:spPr>
      </p:pic>
      <p:pic>
        <p:nvPicPr>
          <p:cNvPr id="51208" name="Picture 8" descr="e396df54335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91163" y="3978275"/>
            <a:ext cx="3652837" cy="2879725"/>
          </a:xfrm>
          <a:prstGeom prst="rect">
            <a:avLst/>
          </a:prstGeom>
          <a:noFill/>
        </p:spPr>
      </p:pic>
      <p:sp>
        <p:nvSpPr>
          <p:cNvPr id="51209" name="WordArt 9"/>
          <p:cNvSpPr>
            <a:spLocks noChangeArrowheads="1" noChangeShapeType="1" noTextEdit="1"/>
          </p:cNvSpPr>
          <p:nvPr/>
        </p:nvSpPr>
        <p:spPr bwMode="auto">
          <a:xfrm>
            <a:off x="2443163" y="376238"/>
            <a:ext cx="6353175" cy="13049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 spc="-360">
                <a:ln w="12700">
                  <a:solidFill>
                    <a:srgbClr val="D60093"/>
                  </a:solidFill>
                  <a:round/>
                  <a:headEnd/>
                  <a:tailEnd/>
                </a:ln>
                <a:solidFill>
                  <a:srgbClr val="EDF6F7"/>
                </a:solidFill>
                <a:latin typeface="Impact"/>
              </a:rPr>
              <a:t>доброта</a:t>
            </a: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78b38f08312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8300" y="660400"/>
            <a:ext cx="5902325" cy="6197600"/>
          </a:xfrm>
          <a:prstGeom prst="rect">
            <a:avLst/>
          </a:prstGeom>
          <a:noFill/>
        </p:spPr>
      </p:pic>
      <p:pic>
        <p:nvPicPr>
          <p:cNvPr id="24580" name="Picture 4" descr="03fa76895ec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8575" y="4306888"/>
            <a:ext cx="2903538" cy="2565400"/>
          </a:xfrm>
          <a:prstGeom prst="rect">
            <a:avLst/>
          </a:prstGeom>
          <a:noFill/>
        </p:spPr>
      </p:pic>
      <p:pic>
        <p:nvPicPr>
          <p:cNvPr id="24581" name="Picture 5" descr="03fa76895ec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4750" y="4540250"/>
            <a:ext cx="2903538" cy="2565400"/>
          </a:xfrm>
          <a:prstGeom prst="rect">
            <a:avLst/>
          </a:prstGeom>
          <a:noFill/>
        </p:spPr>
      </p:pic>
      <p:pic>
        <p:nvPicPr>
          <p:cNvPr id="24582" name="Picture 6" descr="03fa76895ec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3138" y="4549775"/>
            <a:ext cx="2903537" cy="2565400"/>
          </a:xfrm>
          <a:prstGeom prst="rect">
            <a:avLst/>
          </a:prstGeom>
          <a:noFill/>
        </p:spPr>
      </p:pic>
      <p:pic>
        <p:nvPicPr>
          <p:cNvPr id="24583" name="Picture 7" descr="03fa76895ec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98588" y="4506913"/>
            <a:ext cx="2903537" cy="2565400"/>
          </a:xfrm>
          <a:prstGeom prst="rect">
            <a:avLst/>
          </a:prstGeom>
          <a:noFill/>
        </p:spPr>
      </p:pic>
      <p:pic>
        <p:nvPicPr>
          <p:cNvPr id="24584" name="Picture 8" descr="a37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797103">
            <a:off x="590550" y="3775075"/>
            <a:ext cx="1533525" cy="1416050"/>
          </a:xfrm>
          <a:prstGeom prst="rect">
            <a:avLst/>
          </a:prstGeom>
          <a:noFill/>
        </p:spPr>
      </p:pic>
      <p:pic>
        <p:nvPicPr>
          <p:cNvPr id="24586" name="Picture 10" descr="a37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2108985">
            <a:off x="1866900" y="1260475"/>
            <a:ext cx="1533525" cy="1416050"/>
          </a:xfrm>
          <a:prstGeom prst="rect">
            <a:avLst/>
          </a:prstGeom>
          <a:noFill/>
        </p:spPr>
      </p:pic>
      <p:pic>
        <p:nvPicPr>
          <p:cNvPr id="24587" name="Picture 11" descr="a37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2623860">
            <a:off x="7086600" y="574675"/>
            <a:ext cx="1533525" cy="1416050"/>
          </a:xfrm>
          <a:prstGeom prst="rect">
            <a:avLst/>
          </a:prstGeom>
          <a:noFill/>
        </p:spPr>
      </p:pic>
      <p:pic>
        <p:nvPicPr>
          <p:cNvPr id="24588" name="Picture 12" descr="a37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15200" y="3756025"/>
            <a:ext cx="1533525" cy="1416050"/>
          </a:xfrm>
          <a:prstGeom prst="rect">
            <a:avLst/>
          </a:prstGeom>
          <a:noFill/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6" descr="fc7e27e624a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850" y="4292600"/>
            <a:ext cx="2690813" cy="2424113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урок\Рисунок1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016813" y="2967335"/>
            <a:ext cx="5823454" cy="923330"/>
          </a:xfrm>
          <a:prstGeom prst="rect">
            <a:avLst/>
          </a:prstGeom>
          <a:solidFill>
            <a:srgbClr val="FFC00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iblet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Спасибо за урок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285750" y="285750"/>
            <a:ext cx="82867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7325" eaLnBrk="0" hangingPunct="0"/>
            <a:r>
              <a:rPr lang="ru-RU" sz="3200" b="1">
                <a:solidFill>
                  <a:srgbClr val="00B050"/>
                </a:solidFill>
                <a:latin typeface="Arno Pro SmText" pitchFamily="18" charset="0"/>
                <a:cs typeface="Times New Roman" pitchFamily="18" charset="0"/>
              </a:rPr>
              <a:t>Попугай, белка, канарейка,  черепаха, корова, курица,  медведь, овца, заяц, лягушка</a:t>
            </a:r>
            <a:r>
              <a:rPr lang="ru-RU" sz="3200">
                <a:solidFill>
                  <a:srgbClr val="00B050"/>
                </a:solidFill>
                <a:latin typeface="Arno Pro SmText" pitchFamily="18" charset="0"/>
                <a:cs typeface="Times New Roman" pitchFamily="18" charset="0"/>
              </a:rPr>
              <a:t>.</a:t>
            </a:r>
            <a:endParaRPr lang="ru-RU" sz="3200">
              <a:solidFill>
                <a:srgbClr val="00B050"/>
              </a:solidFill>
              <a:latin typeface="Arno Pro SmText" pitchFamily="18" charset="0"/>
            </a:endParaRPr>
          </a:p>
        </p:txBody>
      </p:sp>
      <p:sp>
        <p:nvSpPr>
          <p:cNvPr id="7171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r>
              <a:rPr lang="ru-RU" smtClean="0"/>
              <a:t>Дикие животные</a:t>
            </a:r>
          </a:p>
        </p:txBody>
      </p:sp>
      <p:sp>
        <p:nvSpPr>
          <p:cNvPr id="7172" name="Содержимое 4"/>
          <p:cNvSpPr>
            <a:spLocks noGrp="1"/>
          </p:cNvSpPr>
          <p:nvPr>
            <p:ph sz="half" idx="2"/>
          </p:nvPr>
        </p:nvSpPr>
        <p:spPr>
          <a:xfrm>
            <a:off x="4357688" y="1600200"/>
            <a:ext cx="4329112" cy="4525963"/>
          </a:xfrm>
        </p:spPr>
        <p:txBody>
          <a:bodyPr/>
          <a:lstStyle/>
          <a:p>
            <a:r>
              <a:rPr lang="ru-RU" smtClean="0"/>
              <a:t>Домашние животные</a:t>
            </a:r>
          </a:p>
        </p:txBody>
      </p:sp>
      <p:pic>
        <p:nvPicPr>
          <p:cNvPr id="7173" name="Picture 8" descr="post-49638-1210050484_thum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75" y="2786063"/>
            <a:ext cx="2363788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71563" y="2500313"/>
            <a:ext cx="1428750" cy="26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072188" y="2428875"/>
            <a:ext cx="1428750" cy="264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600" b="1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Содержимое 3"/>
          <p:cNvSpPr>
            <a:spLocks noGrp="1"/>
          </p:cNvSpPr>
          <p:nvPr>
            <p:ph sz="half" idx="1"/>
          </p:nvPr>
        </p:nvSpPr>
        <p:spPr>
          <a:xfrm>
            <a:off x="500063" y="1643063"/>
            <a:ext cx="4038600" cy="4525962"/>
          </a:xfrm>
        </p:spPr>
        <p:txBody>
          <a:bodyPr/>
          <a:lstStyle/>
          <a:p>
            <a:r>
              <a:rPr lang="ru-RU" dirty="0" smtClean="0"/>
              <a:t>Дикие животные</a:t>
            </a:r>
          </a:p>
        </p:txBody>
      </p:sp>
      <p:sp>
        <p:nvSpPr>
          <p:cNvPr id="8195" name="Содержимое 4"/>
          <p:cNvSpPr>
            <a:spLocks noGrp="1"/>
          </p:cNvSpPr>
          <p:nvPr>
            <p:ph sz="half" idx="2"/>
          </p:nvPr>
        </p:nvSpPr>
        <p:spPr>
          <a:xfrm>
            <a:off x="4429125" y="1643063"/>
            <a:ext cx="4329113" cy="4525962"/>
          </a:xfrm>
        </p:spPr>
        <p:txBody>
          <a:bodyPr/>
          <a:lstStyle/>
          <a:p>
            <a:r>
              <a:rPr lang="ru-RU" smtClean="0"/>
              <a:t>Домашние животные</a:t>
            </a:r>
          </a:p>
        </p:txBody>
      </p:sp>
      <p:pic>
        <p:nvPicPr>
          <p:cNvPr id="8196" name="Picture 8" descr="post-49638-1210050484_thum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75" y="2786063"/>
            <a:ext cx="2363788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14375" y="285750"/>
            <a:ext cx="17027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Arno Pro SmText" pitchFamily="18" charset="0"/>
              </a:rPr>
              <a:t>Попугай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428875" y="285750"/>
            <a:ext cx="15001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Arno Pro SmText" pitchFamily="18" charset="0"/>
              </a:rPr>
              <a:t>белка</a:t>
            </a:r>
            <a:endParaRPr lang="ru-RU" sz="3200" dirty="0">
              <a:solidFill>
                <a:srgbClr val="0070C0"/>
              </a:solidFill>
              <a:latin typeface="Arno Pro SmText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643313" y="285750"/>
            <a:ext cx="2143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Arno Pro SmText" pitchFamily="18" charset="0"/>
              </a:rPr>
              <a:t>канарейка</a:t>
            </a:r>
            <a:endParaRPr lang="ru-RU" sz="3200" b="1" dirty="0">
              <a:solidFill>
                <a:srgbClr val="00B050"/>
              </a:solidFill>
              <a:latin typeface="Arno Pro SmText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643563" y="285750"/>
            <a:ext cx="17556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Arno Pro SmText" pitchFamily="18" charset="0"/>
              </a:rPr>
              <a:t>черепаха</a:t>
            </a:r>
            <a:endParaRPr lang="ru-RU" sz="3200" b="1" dirty="0">
              <a:solidFill>
                <a:srgbClr val="00B050"/>
              </a:solidFill>
              <a:latin typeface="Arno Pro SmText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 flipH="1">
            <a:off x="7358063" y="285750"/>
            <a:ext cx="16430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Arno Pro SmText" pitchFamily="18" charset="0"/>
              </a:rPr>
              <a:t>корова</a:t>
            </a:r>
            <a:endParaRPr lang="ru-RU" sz="3200" b="1" dirty="0">
              <a:solidFill>
                <a:srgbClr val="00B050"/>
              </a:solidFill>
              <a:latin typeface="Arno Pro SmText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214813" y="857250"/>
            <a:ext cx="142699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Arno Pro SmText" pitchFamily="18" charset="0"/>
              </a:rPr>
              <a:t>курица</a:t>
            </a:r>
            <a:endParaRPr lang="ru-RU" sz="3200" b="1" dirty="0">
              <a:solidFill>
                <a:srgbClr val="00B050"/>
              </a:solidFill>
              <a:latin typeface="Arno Pro SmText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715000" y="857250"/>
            <a:ext cx="15824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Arno Pro SmText" pitchFamily="18" charset="0"/>
              </a:rPr>
              <a:t>медведь</a:t>
            </a:r>
            <a:endParaRPr lang="ru-RU" sz="3200" b="1" dirty="0">
              <a:solidFill>
                <a:srgbClr val="00B050"/>
              </a:solidFill>
              <a:latin typeface="Arno Pro SmText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28625" y="857250"/>
            <a:ext cx="10038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Arno Pro SmText" pitchFamily="18" charset="0"/>
              </a:rPr>
              <a:t>овца</a:t>
            </a:r>
            <a:endParaRPr lang="ru-RU" sz="3200" b="1" dirty="0">
              <a:solidFill>
                <a:srgbClr val="00B050"/>
              </a:solidFill>
              <a:latin typeface="Arno Pro SmText" pitchFamily="18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500188" y="857250"/>
            <a:ext cx="9669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Arno Pro SmText" pitchFamily="18" charset="0"/>
              </a:rPr>
              <a:t>заяц</a:t>
            </a:r>
            <a:endParaRPr lang="ru-RU" sz="3200" b="1" dirty="0">
              <a:solidFill>
                <a:srgbClr val="00B050"/>
              </a:solidFill>
              <a:latin typeface="Arno Pro SmText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500313" y="857250"/>
            <a:ext cx="16337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Arno Pro SmText" pitchFamily="18" charset="0"/>
              </a:rPr>
              <a:t>лягушка</a:t>
            </a:r>
            <a:endParaRPr lang="ru-RU" sz="3200" b="1" dirty="0">
              <a:solidFill>
                <a:srgbClr val="00B050"/>
              </a:solidFill>
              <a:latin typeface="Arno Pro SmText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3136E-6 L 0.56667 0.331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" y="1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83 0.02729 L -0.13385 0.335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3136E-6 L 0.22848 0.4049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" y="2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3136E-6 L 0.02518 0.4678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9 -0.03561 L -0.15034 0.5203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8 0.08025 L 0.64461 0.4893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" y="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44218E-6 L -0.00608 0.3216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" y="1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44218E-6 L -0.15191 0.39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" y="1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44218E-6 L 0.21528 0.562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" y="2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96 0.05943 L -0.5007 0.4579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" y="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/>
          <p:cNvSpPr txBox="1">
            <a:spLocks noChangeArrowheads="1"/>
          </p:cNvSpPr>
          <p:nvPr/>
        </p:nvSpPr>
        <p:spPr bwMode="auto">
          <a:xfrm>
            <a:off x="3429000" y="5786438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3200" b="1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9219" name="TextBox 11"/>
          <p:cNvSpPr txBox="1">
            <a:spLocks noChangeArrowheads="1"/>
          </p:cNvSpPr>
          <p:nvPr/>
        </p:nvSpPr>
        <p:spPr bwMode="auto">
          <a:xfrm>
            <a:off x="2214563" y="4929188"/>
            <a:ext cx="64293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/>
              <a:t>Ну,  что попались ? </a:t>
            </a:r>
          </a:p>
          <a:p>
            <a:r>
              <a:rPr lang="ru-RU" sz="2800" i="1"/>
              <a:t>Теперь  не узнаете про животных… </a:t>
            </a:r>
          </a:p>
        </p:txBody>
      </p:sp>
      <p:pic>
        <p:nvPicPr>
          <p:cNvPr id="9220" name="Picture 6" descr="C:\Documents and Settings\Admin\Рабочий стол\гос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52362" y="1126250"/>
            <a:ext cx="41433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блако 7"/>
          <p:cNvSpPr/>
          <p:nvPr/>
        </p:nvSpPr>
        <p:spPr>
          <a:xfrm>
            <a:off x="4000500" y="1214438"/>
            <a:ext cx="4500563" cy="84296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ХА –ХА-ХА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ac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/>
          <p:cNvSpPr txBox="1">
            <a:spLocks noChangeArrowheads="1"/>
          </p:cNvSpPr>
          <p:nvPr/>
        </p:nvSpPr>
        <p:spPr bwMode="auto">
          <a:xfrm>
            <a:off x="3429000" y="5786438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3200" b="1">
              <a:solidFill>
                <a:srgbClr val="0000FF"/>
              </a:solidFill>
              <a:latin typeface="Arial Black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320801" y="1282697"/>
          <a:ext cx="6273798" cy="4521202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698365"/>
                <a:gridCol w="696724"/>
                <a:gridCol w="696724"/>
                <a:gridCol w="696724"/>
                <a:gridCol w="696724"/>
                <a:gridCol w="698365"/>
                <a:gridCol w="696724"/>
                <a:gridCol w="696724"/>
                <a:gridCol w="696724"/>
              </a:tblGrid>
              <a:tr h="6458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 dirty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Д</a:t>
                      </a:r>
                      <a:endParaRPr lang="ru-RU" sz="3600" b="1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 dirty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Ш</a:t>
                      </a:r>
                      <a:endParaRPr lang="ru-RU" sz="3600" b="1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 dirty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О</a:t>
                      </a:r>
                      <a:endParaRPr lang="ru-RU" sz="3600" b="1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К</a:t>
                      </a:r>
                      <a:endParaRPr lang="ru-RU" sz="3600" b="1" cap="none" spc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О</a:t>
                      </a:r>
                      <a:endParaRPr lang="ru-RU" sz="3600" b="1" cap="none" spc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К</a:t>
                      </a:r>
                      <a:endParaRPr lang="ru-RU" sz="3600" b="1" cap="none" spc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 dirty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О</a:t>
                      </a:r>
                      <a:endParaRPr lang="ru-RU" sz="3600" b="1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Р</a:t>
                      </a:r>
                      <a:endParaRPr lang="ru-RU" sz="3600" b="1" cap="none" spc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Н</a:t>
                      </a:r>
                      <a:endParaRPr lang="ru-RU" sz="3600" b="1" cap="none" spc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458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 dirty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О</a:t>
                      </a:r>
                      <a:endParaRPr lang="ru-RU" sz="3600" b="1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 dirty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С</a:t>
                      </a:r>
                      <a:endParaRPr lang="ru-RU" sz="3600" b="1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 dirty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Ё</a:t>
                      </a:r>
                      <a:endParaRPr lang="ru-RU" sz="3600" b="1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 dirty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К</a:t>
                      </a:r>
                      <a:endParaRPr lang="ru-RU" sz="3600" b="1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Ш</a:t>
                      </a:r>
                      <a:endParaRPr lang="ru-RU" sz="3600" b="1" cap="none" spc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Е</a:t>
                      </a:r>
                      <a:endParaRPr lang="ru-RU" sz="3600" b="1" cap="none" spc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И</a:t>
                      </a:r>
                      <a:endParaRPr lang="ru-RU" sz="3600" b="1" cap="none" spc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О</a:t>
                      </a:r>
                      <a:endParaRPr lang="ru-RU" sz="3600" b="1" cap="none" spc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М</a:t>
                      </a:r>
                      <a:endParaRPr lang="ru-RU" sz="3600" b="1" cap="none" spc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458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Л</a:t>
                      </a:r>
                      <a:endParaRPr lang="ru-RU" sz="3600" b="1" cap="none" spc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О</a:t>
                      </a:r>
                      <a:endParaRPr lang="ru-RU" sz="3600" b="1" cap="none" spc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Л</a:t>
                      </a:r>
                      <a:endParaRPr lang="ru-RU" sz="3600" b="1" cap="none" spc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Р</a:t>
                      </a:r>
                      <a:endParaRPr lang="ru-RU" sz="3600" b="1" cap="none" spc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 dirty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К</a:t>
                      </a:r>
                      <a:endParaRPr lang="ru-RU" sz="3600" b="1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А</a:t>
                      </a:r>
                      <a:endParaRPr lang="ru-RU" sz="3600" b="1" cap="none" spc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С</a:t>
                      </a:r>
                      <a:endParaRPr lang="ru-RU" sz="3600" b="1" cap="none" spc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В</a:t>
                      </a:r>
                      <a:endParaRPr lang="ru-RU" sz="3600" b="1" cap="none" spc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Б</a:t>
                      </a:r>
                      <a:endParaRPr lang="ru-RU" sz="3600" b="1" cap="none" spc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458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К</a:t>
                      </a:r>
                      <a:endParaRPr lang="ru-RU" sz="3600" b="1" cap="none" spc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Ш</a:t>
                      </a:r>
                      <a:endParaRPr lang="ru-RU" sz="3600" b="1" cap="none" spc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В</a:t>
                      </a:r>
                      <a:endParaRPr lang="ru-RU" sz="3600" b="1" cap="none" spc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 dirty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О</a:t>
                      </a:r>
                      <a:endParaRPr lang="ru-RU" sz="3600" b="1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 dirty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Л</a:t>
                      </a:r>
                      <a:endParaRPr lang="ru-RU" sz="3600" b="1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 dirty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И</a:t>
                      </a:r>
                      <a:endParaRPr lang="ru-RU" sz="3600" b="1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 dirty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О</a:t>
                      </a:r>
                      <a:endParaRPr lang="ru-RU" sz="3600" b="1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А</a:t>
                      </a:r>
                      <a:endParaRPr lang="ru-RU" sz="3600" b="1" cap="none" spc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А</a:t>
                      </a:r>
                      <a:endParaRPr lang="ru-RU" sz="3600" b="1" cap="none" spc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458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 dirty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О</a:t>
                      </a:r>
                      <a:endParaRPr lang="ru-RU" sz="3600" b="1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А</a:t>
                      </a:r>
                      <a:endParaRPr lang="ru-RU" sz="3600" b="1" cap="none" spc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Е</a:t>
                      </a:r>
                      <a:endParaRPr lang="ru-RU" sz="3600" b="1" cap="none" spc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Р</a:t>
                      </a:r>
                      <a:endParaRPr lang="ru-RU" sz="3600" b="1" cap="none" spc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 dirty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Б</a:t>
                      </a:r>
                      <a:endParaRPr lang="ru-RU" sz="3600" b="1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 dirty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К</a:t>
                      </a:r>
                      <a:endParaRPr lang="ru-RU" sz="3600" b="1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 dirty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Б</a:t>
                      </a:r>
                      <a:endParaRPr lang="ru-RU" sz="3600" b="1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 dirty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А</a:t>
                      </a:r>
                      <a:endParaRPr lang="ru-RU" sz="3600" b="1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Р</a:t>
                      </a:r>
                      <a:endParaRPr lang="ru-RU" sz="3600" b="1" cap="none" spc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458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З</a:t>
                      </a:r>
                      <a:endParaRPr lang="ru-RU" sz="3600" b="1" cap="none" spc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Д</a:t>
                      </a:r>
                      <a:endParaRPr lang="ru-RU" sz="3600" b="1" cap="none" spc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 dirty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С</a:t>
                      </a:r>
                      <a:endParaRPr lang="ru-RU" sz="3600" b="1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В</a:t>
                      </a:r>
                      <a:endParaRPr lang="ru-RU" sz="3600" b="1" cap="none" spc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 dirty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Л</a:t>
                      </a:r>
                      <a:endParaRPr lang="ru-RU" sz="3600" b="1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 dirty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Ю</a:t>
                      </a:r>
                      <a:endParaRPr lang="ru-RU" sz="3600" b="1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 dirty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Д</a:t>
                      </a:r>
                      <a:endParaRPr lang="ru-RU" sz="3600" b="1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 dirty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К</a:t>
                      </a:r>
                      <a:endParaRPr lang="ru-RU" sz="3600" b="1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 dirty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А</a:t>
                      </a:r>
                      <a:endParaRPr lang="ru-RU" sz="3600" b="1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458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А</a:t>
                      </a:r>
                      <a:endParaRPr lang="ru-RU" sz="3600" b="1" cap="none" spc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Ь</a:t>
                      </a:r>
                      <a:endParaRPr lang="ru-RU" sz="3600" b="1" cap="none" spc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А</a:t>
                      </a:r>
                      <a:endParaRPr lang="ru-RU" sz="3600" b="1" cap="none" spc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И</a:t>
                      </a:r>
                      <a:endParaRPr lang="ru-RU" sz="3600" b="1" cap="none" spc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Н</a:t>
                      </a:r>
                      <a:endParaRPr lang="ru-RU" sz="3600" b="1" cap="none" spc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 dirty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Ь</a:t>
                      </a:r>
                      <a:endParaRPr lang="ru-RU" sz="3600" b="1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 dirty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Я</a:t>
                      </a:r>
                      <a:endParaRPr lang="ru-RU" sz="3600" b="1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 dirty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А</a:t>
                      </a:r>
                      <a:endParaRPr lang="ru-RU" sz="3600" b="1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cap="none" spc="0" dirty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Н</a:t>
                      </a:r>
                      <a:endParaRPr lang="ru-RU" sz="3600" b="1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no Pro SmText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124200" y="317500"/>
            <a:ext cx="29033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D60093"/>
                </a:solidFill>
                <a:latin typeface="Arno Pro SmText" pitchFamily="18" charset="0"/>
              </a:rPr>
              <a:t>Филворд</a:t>
            </a:r>
            <a:endParaRPr lang="ru-RU" sz="6000" dirty="0">
              <a:solidFill>
                <a:srgbClr val="D60093"/>
              </a:solidFill>
              <a:latin typeface="Arno Pro SmText" pitchFamily="18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1587500" y="2197100"/>
            <a:ext cx="1384300" cy="38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5400000">
            <a:off x="2622550" y="2622550"/>
            <a:ext cx="774700" cy="25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574800" y="2857500"/>
            <a:ext cx="812800" cy="25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rot="16200000" flipH="1">
            <a:off x="1022350" y="4273550"/>
            <a:ext cx="2768600" cy="12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rot="5400000">
            <a:off x="641350" y="4502150"/>
            <a:ext cx="1981200" cy="12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2959100" y="4914900"/>
            <a:ext cx="825500" cy="12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rot="5400000">
            <a:off x="3460750" y="5302250"/>
            <a:ext cx="685800" cy="12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3822700" y="5626100"/>
            <a:ext cx="2082800" cy="12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rot="5400000">
            <a:off x="2794000" y="3924300"/>
            <a:ext cx="8382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V="1">
            <a:off x="3187700" y="4368800"/>
            <a:ext cx="1295400" cy="12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rot="5400000">
            <a:off x="4216400" y="4648200"/>
            <a:ext cx="520700" cy="12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4470400" y="4914900"/>
            <a:ext cx="1397000" cy="25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rot="5400000">
            <a:off x="3086100" y="2882900"/>
            <a:ext cx="13208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V="1">
            <a:off x="3695700" y="3543300"/>
            <a:ext cx="1460500" cy="25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rot="16200000" flipH="1">
            <a:off x="4813300" y="3924300"/>
            <a:ext cx="711200" cy="25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3733800" y="1562100"/>
            <a:ext cx="7747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rot="5400000">
            <a:off x="3829050" y="2266950"/>
            <a:ext cx="1422400" cy="635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4559300" y="3009900"/>
            <a:ext cx="7239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V="1">
            <a:off x="5156200" y="1600200"/>
            <a:ext cx="1422400" cy="12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>
            <a:off x="5581650" y="2647950"/>
            <a:ext cx="2032000" cy="381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rot="5400000">
            <a:off x="5911850" y="4235450"/>
            <a:ext cx="2768600" cy="12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rot="16200000" flipH="1">
            <a:off x="5149850" y="3511550"/>
            <a:ext cx="1422400" cy="12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V="1">
            <a:off x="5930900" y="4279900"/>
            <a:ext cx="723900" cy="12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rot="16200000" flipH="1">
            <a:off x="6038850" y="4908550"/>
            <a:ext cx="1244600" cy="12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1790700" y="5981700"/>
            <a:ext cx="513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993300"/>
                </a:solidFill>
                <a:latin typeface="Arno Pro SmText" pitchFamily="18" charset="0"/>
              </a:rPr>
              <a:t>Домашние</a:t>
            </a:r>
            <a:endParaRPr lang="ru-RU" sz="3600" b="1" dirty="0">
              <a:solidFill>
                <a:srgbClr val="993300"/>
              </a:solidFill>
              <a:latin typeface="Arno Pro SmText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4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/>
          <p:cNvSpPr txBox="1">
            <a:spLocks noChangeArrowheads="1"/>
          </p:cNvSpPr>
          <p:nvPr/>
        </p:nvSpPr>
        <p:spPr bwMode="auto">
          <a:xfrm>
            <a:off x="3429000" y="5786438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3200" b="1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4200" y="317500"/>
            <a:ext cx="35413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D60093"/>
                </a:solidFill>
                <a:latin typeface="Arno Pro SmText" pitchFamily="18" charset="0"/>
              </a:rPr>
              <a:t>Кроссворд</a:t>
            </a:r>
            <a:endParaRPr lang="ru-RU" sz="6000" dirty="0">
              <a:solidFill>
                <a:srgbClr val="D60093"/>
              </a:solidFill>
              <a:latin typeface="Arno Pro SmText" pitchFamily="18" charset="0"/>
            </a:endParaRPr>
          </a:p>
        </p:txBody>
      </p:sp>
      <p:graphicFrame>
        <p:nvGraphicFramePr>
          <p:cNvPr id="43" name="Таблица 42"/>
          <p:cNvGraphicFramePr>
            <a:graphicFrameLocks noGrp="1"/>
          </p:cNvGraphicFramePr>
          <p:nvPr/>
        </p:nvGraphicFramePr>
        <p:xfrm>
          <a:off x="2643072" y="1397000"/>
          <a:ext cx="3857855" cy="4064000"/>
        </p:xfrm>
        <a:graphic>
          <a:graphicData uri="http://schemas.openxmlformats.org/drawingml/2006/table">
            <a:tbl>
              <a:tblPr/>
              <a:tblGrid>
                <a:gridCol w="771571"/>
                <a:gridCol w="771571"/>
                <a:gridCol w="771571"/>
                <a:gridCol w="771571"/>
                <a:gridCol w="771571"/>
              </a:tblGrid>
              <a:tr h="50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900" dirty="0">
                        <a:latin typeface="Calibri"/>
                        <a:ea typeface="Times New Roman"/>
                      </a:endParaRPr>
                    </a:p>
                  </a:txBody>
                  <a:tcPr marL="53009" marR="53009" marT="5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900" dirty="0">
                        <a:latin typeface="Calibri"/>
                        <a:ea typeface="Times New Roman"/>
                      </a:endParaRPr>
                    </a:p>
                  </a:txBody>
                  <a:tcPr marL="53009" marR="53009" marT="5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900">
                        <a:latin typeface="Calibri"/>
                        <a:ea typeface="Times New Roman"/>
                      </a:endParaRPr>
                    </a:p>
                  </a:txBody>
                  <a:tcPr marL="53009" marR="53009" marT="5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900">
                        <a:latin typeface="Calibri"/>
                        <a:ea typeface="Times New Roman"/>
                      </a:endParaRPr>
                    </a:p>
                  </a:txBody>
                  <a:tcPr marL="53009" marR="53009" marT="58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b="1" dirty="0" smtClean="0">
                          <a:latin typeface="Calibri"/>
                          <a:ea typeface="Times New Roman"/>
                        </a:rPr>
                        <a:t>С</a:t>
                      </a:r>
                      <a:endParaRPr lang="ru-RU" sz="2400" b="1" dirty="0">
                        <a:latin typeface="Calibri"/>
                        <a:ea typeface="Times New Roman"/>
                      </a:endParaRPr>
                    </a:p>
                  </a:txBody>
                  <a:tcPr marL="53009" marR="53009" marT="58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900">
                        <a:latin typeface="Calibri"/>
                        <a:ea typeface="Times New Roman"/>
                      </a:endParaRPr>
                    </a:p>
                  </a:txBody>
                  <a:tcPr marL="53009" marR="53009" marT="5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900">
                        <a:latin typeface="Calibri"/>
                        <a:ea typeface="Times New Roman"/>
                      </a:endParaRPr>
                    </a:p>
                  </a:txBody>
                  <a:tcPr marL="53009" marR="53009" marT="58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b="1" dirty="0" smtClean="0">
                          <a:latin typeface="Calibri"/>
                          <a:ea typeface="Times New Roman"/>
                        </a:rPr>
                        <a:t>Л</a:t>
                      </a:r>
                      <a:endParaRPr lang="ru-RU" sz="2400" b="1" dirty="0">
                        <a:latin typeface="Calibri"/>
                        <a:ea typeface="Times New Roman"/>
                      </a:endParaRPr>
                    </a:p>
                  </a:txBody>
                  <a:tcPr marL="53009" marR="53009" marT="58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2400" b="1">
                        <a:latin typeface="Calibri"/>
                        <a:ea typeface="Times New Roman"/>
                      </a:endParaRPr>
                    </a:p>
                  </a:txBody>
                  <a:tcPr marL="53009" marR="53009" marT="58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b="1" dirty="0" smtClean="0">
                          <a:latin typeface="Calibri"/>
                          <a:ea typeface="Times New Roman"/>
                        </a:rPr>
                        <a:t>О</a:t>
                      </a:r>
                      <a:endParaRPr lang="ru-RU" sz="2400" b="1" dirty="0">
                        <a:latin typeface="Calibri"/>
                        <a:ea typeface="Times New Roman"/>
                      </a:endParaRPr>
                    </a:p>
                  </a:txBody>
                  <a:tcPr marL="53009" marR="53009" marT="58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900">
                        <a:latin typeface="Calibri"/>
                        <a:ea typeface="Times New Roman"/>
                      </a:endParaRPr>
                    </a:p>
                  </a:txBody>
                  <a:tcPr marL="53009" marR="53009" marT="58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b="1" dirty="0" smtClean="0">
                          <a:latin typeface="Calibri"/>
                          <a:ea typeface="Times New Roman"/>
                        </a:rPr>
                        <a:t>К</a:t>
                      </a:r>
                      <a:endParaRPr lang="ru-RU" sz="2400" b="1" dirty="0">
                        <a:latin typeface="Calibri"/>
                        <a:ea typeface="Times New Roman"/>
                      </a:endParaRPr>
                    </a:p>
                  </a:txBody>
                  <a:tcPr marL="53009" marR="53009" marT="58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b="1" dirty="0" smtClean="0">
                          <a:latin typeface="Calibri"/>
                          <a:ea typeface="Times New Roman"/>
                        </a:rPr>
                        <a:t>О</a:t>
                      </a:r>
                      <a:endParaRPr lang="ru-RU" sz="2400" b="1" dirty="0">
                        <a:latin typeface="Calibri"/>
                        <a:ea typeface="Times New Roman"/>
                      </a:endParaRPr>
                    </a:p>
                  </a:txBody>
                  <a:tcPr marL="53009" marR="53009" marT="58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2400" b="1">
                        <a:latin typeface="Calibri"/>
                        <a:ea typeface="Times New Roman"/>
                      </a:endParaRPr>
                    </a:p>
                  </a:txBody>
                  <a:tcPr marL="53009" marR="53009" marT="58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b="1" dirty="0" smtClean="0">
                          <a:latin typeface="Calibri"/>
                          <a:ea typeface="Times New Roman"/>
                        </a:rPr>
                        <a:t>Б</a:t>
                      </a:r>
                      <a:endParaRPr lang="ru-RU" sz="2400" b="1" dirty="0">
                        <a:latin typeface="Calibri"/>
                        <a:ea typeface="Times New Roman"/>
                      </a:endParaRPr>
                    </a:p>
                  </a:txBody>
                  <a:tcPr marL="53009" marR="53009" marT="58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b="1" dirty="0" smtClean="0">
                          <a:latin typeface="Calibri"/>
                          <a:ea typeface="Times New Roman"/>
                        </a:rPr>
                        <a:t>К</a:t>
                      </a:r>
                      <a:endParaRPr lang="ru-RU" sz="2400" b="1" dirty="0">
                        <a:latin typeface="Calibri"/>
                        <a:ea typeface="Times New Roman"/>
                      </a:endParaRPr>
                    </a:p>
                  </a:txBody>
                  <a:tcPr marL="53009" marR="53009" marT="58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b="1" dirty="0" smtClean="0">
                          <a:latin typeface="Calibri"/>
                          <a:ea typeface="Times New Roman"/>
                        </a:rPr>
                        <a:t>О</a:t>
                      </a:r>
                      <a:endParaRPr lang="ru-RU" sz="2400" b="1" dirty="0">
                        <a:latin typeface="Calibri"/>
                        <a:ea typeface="Times New Roman"/>
                      </a:endParaRPr>
                    </a:p>
                  </a:txBody>
                  <a:tcPr marL="53009" marR="53009" marT="58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b="1" dirty="0" smtClean="0">
                          <a:latin typeface="Calibri"/>
                          <a:ea typeface="Times New Roman"/>
                        </a:rPr>
                        <a:t>Ш</a:t>
                      </a:r>
                      <a:endParaRPr lang="ru-RU" sz="2400" b="1" dirty="0">
                        <a:latin typeface="Calibri"/>
                        <a:ea typeface="Times New Roman"/>
                      </a:endParaRPr>
                    </a:p>
                  </a:txBody>
                  <a:tcPr marL="53009" marR="53009" marT="58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b="1" dirty="0" smtClean="0">
                          <a:latin typeface="Calibri"/>
                          <a:ea typeface="Times New Roman"/>
                        </a:rPr>
                        <a:t>К</a:t>
                      </a:r>
                      <a:endParaRPr lang="ru-RU" sz="2400" b="1" dirty="0">
                        <a:latin typeface="Calibri"/>
                        <a:ea typeface="Times New Roman"/>
                      </a:endParaRPr>
                    </a:p>
                  </a:txBody>
                  <a:tcPr marL="53009" marR="53009" marT="58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b="1" dirty="0" smtClean="0">
                          <a:latin typeface="Calibri"/>
                          <a:ea typeface="Times New Roman"/>
                        </a:rPr>
                        <a:t>А</a:t>
                      </a:r>
                      <a:endParaRPr lang="ru-RU" sz="2400" b="1" dirty="0">
                        <a:latin typeface="Calibri"/>
                        <a:ea typeface="Times New Roman"/>
                      </a:endParaRPr>
                    </a:p>
                  </a:txBody>
                  <a:tcPr marL="53009" marR="53009" marT="58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900">
                        <a:latin typeface="Calibri"/>
                        <a:ea typeface="Times New Roman"/>
                      </a:endParaRPr>
                    </a:p>
                  </a:txBody>
                  <a:tcPr marL="53009" marR="53009" marT="58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b="1" dirty="0" smtClean="0">
                          <a:latin typeface="Calibri"/>
                          <a:ea typeface="Times New Roman"/>
                        </a:rPr>
                        <a:t>Р</a:t>
                      </a:r>
                      <a:endParaRPr lang="ru-RU" sz="2400" b="1" dirty="0">
                        <a:latin typeface="Calibri"/>
                        <a:ea typeface="Times New Roman"/>
                      </a:endParaRPr>
                    </a:p>
                  </a:txBody>
                  <a:tcPr marL="53009" marR="53009" marT="58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b="1" dirty="0" smtClean="0">
                          <a:latin typeface="Calibri"/>
                          <a:ea typeface="Times New Roman"/>
                        </a:rPr>
                        <a:t>А</a:t>
                      </a:r>
                      <a:endParaRPr lang="ru-RU" sz="2400" b="1" dirty="0">
                        <a:latin typeface="Calibri"/>
                        <a:ea typeface="Times New Roman"/>
                      </a:endParaRPr>
                    </a:p>
                  </a:txBody>
                  <a:tcPr marL="53009" marR="53009" marT="58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b="1" dirty="0" smtClean="0">
                          <a:latin typeface="Calibri"/>
                          <a:ea typeface="Times New Roman"/>
                        </a:rPr>
                        <a:t>О</a:t>
                      </a:r>
                      <a:endParaRPr lang="ru-RU" sz="2400" b="1" dirty="0">
                        <a:latin typeface="Calibri"/>
                        <a:ea typeface="Times New Roman"/>
                      </a:endParaRPr>
                    </a:p>
                  </a:txBody>
                  <a:tcPr marL="53009" marR="53009" marT="58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b="1" dirty="0" smtClean="0">
                          <a:latin typeface="Calibri"/>
                          <a:ea typeface="Times New Roman"/>
                        </a:rPr>
                        <a:t>К</a:t>
                      </a:r>
                      <a:endParaRPr lang="ru-RU" sz="2400" b="1" dirty="0">
                        <a:latin typeface="Calibri"/>
                        <a:ea typeface="Times New Roman"/>
                      </a:endParaRPr>
                    </a:p>
                  </a:txBody>
                  <a:tcPr marL="53009" marR="53009" marT="58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900">
                        <a:latin typeface="Calibri"/>
                        <a:ea typeface="Times New Roman"/>
                      </a:endParaRPr>
                    </a:p>
                  </a:txBody>
                  <a:tcPr marL="53009" marR="53009" marT="58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b="1" dirty="0" smtClean="0">
                          <a:latin typeface="Calibri"/>
                          <a:ea typeface="Times New Roman"/>
                        </a:rPr>
                        <a:t>О</a:t>
                      </a:r>
                      <a:endParaRPr lang="ru-RU" sz="2400" b="1" dirty="0">
                        <a:latin typeface="Calibri"/>
                        <a:ea typeface="Times New Roman"/>
                      </a:endParaRPr>
                    </a:p>
                  </a:txBody>
                  <a:tcPr marL="53009" marR="53009" marT="58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b="1" dirty="0" smtClean="0">
                          <a:latin typeface="Calibri"/>
                          <a:ea typeface="Times New Roman"/>
                        </a:rPr>
                        <a:t>Д</a:t>
                      </a:r>
                      <a:endParaRPr lang="ru-RU" sz="2400" b="1" dirty="0">
                        <a:latin typeface="Calibri"/>
                        <a:ea typeface="Times New Roman"/>
                      </a:endParaRPr>
                    </a:p>
                  </a:txBody>
                  <a:tcPr marL="53009" marR="53009" marT="58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b="1" dirty="0" smtClean="0">
                          <a:latin typeface="Calibri"/>
                          <a:ea typeface="Times New Roman"/>
                        </a:rPr>
                        <a:t>З</a:t>
                      </a:r>
                      <a:endParaRPr lang="ru-RU" sz="2400" b="1" dirty="0">
                        <a:latin typeface="Calibri"/>
                        <a:ea typeface="Times New Roman"/>
                      </a:endParaRPr>
                    </a:p>
                  </a:txBody>
                  <a:tcPr marL="53009" marR="53009" marT="58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b="1" dirty="0" smtClean="0">
                          <a:latin typeface="Calibri"/>
                          <a:ea typeface="Times New Roman"/>
                        </a:rPr>
                        <a:t>А</a:t>
                      </a:r>
                      <a:endParaRPr lang="ru-RU" sz="2400" b="1" dirty="0">
                        <a:latin typeface="Calibri"/>
                        <a:ea typeface="Times New Roman"/>
                      </a:endParaRPr>
                    </a:p>
                  </a:txBody>
                  <a:tcPr marL="53009" marR="53009" marT="58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900">
                        <a:latin typeface="Calibri"/>
                        <a:ea typeface="Times New Roman"/>
                      </a:endParaRPr>
                    </a:p>
                  </a:txBody>
                  <a:tcPr marL="53009" marR="53009" marT="58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b="1" dirty="0" smtClean="0">
                          <a:latin typeface="Calibri"/>
                          <a:ea typeface="Times New Roman"/>
                        </a:rPr>
                        <a:t>В</a:t>
                      </a:r>
                      <a:endParaRPr lang="ru-RU" sz="2400" b="1" dirty="0">
                        <a:latin typeface="Calibri"/>
                        <a:ea typeface="Times New Roman"/>
                      </a:endParaRPr>
                    </a:p>
                  </a:txBody>
                  <a:tcPr marL="53009" marR="53009" marT="58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b="1" dirty="0" smtClean="0">
                          <a:latin typeface="Calibri"/>
                          <a:ea typeface="Times New Roman"/>
                        </a:rPr>
                        <a:t>Ь</a:t>
                      </a:r>
                      <a:endParaRPr lang="ru-RU" sz="2400" b="1" dirty="0">
                        <a:latin typeface="Calibri"/>
                        <a:ea typeface="Times New Roman"/>
                      </a:endParaRPr>
                    </a:p>
                  </a:txBody>
                  <a:tcPr marL="53009" marR="53009" marT="58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400" b="1" dirty="0" smtClean="0">
                          <a:latin typeface="Calibri"/>
                          <a:ea typeface="Times New Roman"/>
                        </a:rPr>
                        <a:t>А</a:t>
                      </a:r>
                      <a:endParaRPr lang="ru-RU" sz="2400" b="1" dirty="0">
                        <a:latin typeface="Calibri"/>
                        <a:ea typeface="Times New Roman"/>
                      </a:endParaRPr>
                    </a:p>
                  </a:txBody>
                  <a:tcPr marL="53009" marR="53009" marT="58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900">
                        <a:latin typeface="Calibri"/>
                        <a:ea typeface="Times New Roman"/>
                      </a:endParaRPr>
                    </a:p>
                  </a:txBody>
                  <a:tcPr marL="53009" marR="53009" marT="58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900">
                        <a:latin typeface="Calibri"/>
                        <a:ea typeface="Times New Roman"/>
                      </a:endParaRPr>
                    </a:p>
                  </a:txBody>
                  <a:tcPr marL="53009" marR="53009" marT="58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 smtClean="0">
                          <a:latin typeface="Calibri"/>
                          <a:ea typeface="Times New Roman"/>
                          <a:cs typeface="Times New Roman"/>
                        </a:rPr>
                        <a:t>А</a:t>
                      </a:r>
                      <a:endParaRPr lang="ru-RU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009" marR="53009" marT="58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900">
                        <a:latin typeface="Calibri"/>
                        <a:ea typeface="Times New Roman"/>
                      </a:endParaRPr>
                    </a:p>
                  </a:txBody>
                  <a:tcPr marL="53009" marR="53009" marT="58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900">
                        <a:latin typeface="Calibri"/>
                        <a:ea typeface="Times New Roman"/>
                      </a:endParaRPr>
                    </a:p>
                  </a:txBody>
                  <a:tcPr marL="53009" marR="53009" marT="58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900" dirty="0">
                        <a:latin typeface="Calibri"/>
                        <a:ea typeface="Times New Roman"/>
                      </a:endParaRPr>
                    </a:p>
                  </a:txBody>
                  <a:tcPr marL="53009" marR="53009" marT="58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untik_pesnya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funtik_pesnya</Template>
  <TotalTime>593</TotalTime>
  <Words>552</Words>
  <Application>Microsoft Office PowerPoint</Application>
  <PresentationFormat>Экран (4:3)</PresentationFormat>
  <Paragraphs>208</Paragraphs>
  <Slides>45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funtik_pesnya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Аквариум –это их дом</vt:lpstr>
      <vt:lpstr>Слайд 12</vt:lpstr>
      <vt:lpstr>Слайд 13</vt:lpstr>
      <vt:lpstr>Птицы</vt:lpstr>
      <vt:lpstr>Слайд 15</vt:lpstr>
      <vt:lpstr>Слайд 16</vt:lpstr>
      <vt:lpstr>Слайд 17</vt:lpstr>
      <vt:lpstr>Слайд 18</vt:lpstr>
      <vt:lpstr>Черепаха</vt:lpstr>
      <vt:lpstr>Слайд 20</vt:lpstr>
      <vt:lpstr>песенка ФУНТИКА  про друзей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песенка ФУНТИКА  про друзей</dc:title>
  <dc:creator>Admin</dc:creator>
  <cp:lastModifiedBy>Admin</cp:lastModifiedBy>
  <cp:revision>54</cp:revision>
  <dcterms:created xsi:type="dcterms:W3CDTF">2009-11-03T22:22:00Z</dcterms:created>
  <dcterms:modified xsi:type="dcterms:W3CDTF">2009-12-06T13:13:36Z</dcterms:modified>
</cp:coreProperties>
</file>