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02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2BF585-9303-4113-9567-B73492563033}" type="datetimeFigureOut">
              <a:rPr lang="ru-RU" smtClean="0"/>
              <a:t>13.03.2009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3A8E25-90C1-4B32-B634-F79988D92D9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3A8E25-90C1-4B32-B634-F79988D92D94}" type="slidenum">
              <a:rPr lang="ru-RU" smtClean="0"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3/13/2009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3/13/2009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3/13/2009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3/13/2009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3/13/2009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3/13/2009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EAF463A-BC7C-46EE-9F1E-7F377CCA4891}" type="datetimeFigureOut">
              <a:rPr lang="en-US" smtClean="0"/>
              <a:pPr/>
              <a:t>3/13/2009</a:t>
            </a:fld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3/13/2009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3/13/2009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3/13/2009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3/13/2009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3/13/2009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1447800"/>
            <a:ext cx="8458200" cy="2424113"/>
          </a:xfrm>
        </p:spPr>
        <p:txBody>
          <a:bodyPr>
            <a:prstTxWarp prst="textCanUp">
              <a:avLst/>
            </a:prstTxWarp>
          </a:bodyPr>
          <a:lstStyle/>
          <a:p>
            <a:pPr algn="ctr"/>
            <a:r>
              <a:rPr lang="ru-RU" dirty="0" smtClean="0"/>
              <a:t>Умножение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Черепа шкатулку</a:t>
            </a:r>
          </a:p>
          <a:p>
            <a:pPr algn="ctr">
              <a:buNone/>
            </a:pP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     вскройте – сверкнёт</a:t>
            </a:r>
          </a:p>
          <a:p>
            <a:pPr algn="ctr">
              <a:buNone/>
            </a:pP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     </a:t>
            </a:r>
            <a:r>
              <a:rPr lang="ru-RU" sz="4000" dirty="0" err="1" smtClean="0">
                <a:solidFill>
                  <a:schemeClr val="accent1">
                    <a:lumMod val="75000"/>
                  </a:schemeClr>
                </a:solidFill>
              </a:rPr>
              <a:t>драгоценнейший</a:t>
            </a: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  ум</a:t>
            </a:r>
          </a:p>
          <a:p>
            <a:pPr>
              <a:buNone/>
            </a:pP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               есть ли </a:t>
            </a:r>
          </a:p>
          <a:p>
            <a:pPr>
              <a:buNone/>
            </a:pP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                            чего б не мог я ?!</a:t>
            </a:r>
          </a:p>
          <a:p>
            <a:pPr>
              <a:buNone/>
            </a:pP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4000" dirty="0" smtClean="0">
                <a:solidFill>
                  <a:schemeClr val="accent1">
                    <a:lumMod val="75000"/>
                  </a:schemeClr>
                </a:solidFill>
              </a:rPr>
              <a:t>       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(Из поэмы «Человек»,    В.Маяковский)</a:t>
            </a:r>
            <a:endParaRPr lang="ru-RU" sz="4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</a:t>
            </a:r>
            <a:r>
              <a:rPr lang="ru-RU" i="1" dirty="0" smtClean="0">
                <a:solidFill>
                  <a:srgbClr val="0070C0"/>
                </a:solidFill>
              </a:rPr>
              <a:t>Счет и вычисления – основа порядка в голове      </a:t>
            </a:r>
            <a:r>
              <a:rPr lang="ru-RU" sz="2800" i="1" dirty="0" smtClean="0">
                <a:solidFill>
                  <a:srgbClr val="0070C0"/>
                </a:solidFill>
              </a:rPr>
              <a:t>(Песталоцци И.)</a:t>
            </a:r>
            <a:endParaRPr lang="ru-RU" i="1" dirty="0">
              <a:solidFill>
                <a:srgbClr val="0070C0"/>
              </a:solidFill>
            </a:endParaRP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1600200" y="33528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>
            <a:off x="609600" y="2743200"/>
            <a:ext cx="990600" cy="106680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400" dirty="0" smtClean="0"/>
              <a:t>-1,5</a:t>
            </a:r>
            <a:endParaRPr lang="ru-RU" sz="2400" dirty="0"/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2133600" y="2743200"/>
            <a:ext cx="1060704" cy="914400"/>
          </a:xfrm>
          <a:prstGeom prst="triangl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3124200" y="33528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Блок-схема: объединение 14"/>
          <p:cNvSpPr/>
          <p:nvPr/>
        </p:nvSpPr>
        <p:spPr>
          <a:xfrm>
            <a:off x="3581400" y="2819400"/>
            <a:ext cx="990600" cy="990600"/>
          </a:xfrm>
          <a:prstGeom prst="flowChartMerg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 стрелкой 16"/>
          <p:cNvCxnSpPr>
            <a:stCxn id="15" idx="3"/>
          </p:cNvCxnSpPr>
          <p:nvPr/>
        </p:nvCxnSpPr>
        <p:spPr>
          <a:xfrm>
            <a:off x="4324350" y="3314700"/>
            <a:ext cx="70485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Равнобедренный треугольник 21"/>
          <p:cNvSpPr/>
          <p:nvPr/>
        </p:nvSpPr>
        <p:spPr>
          <a:xfrm>
            <a:off x="4876800" y="2667000"/>
            <a:ext cx="1060704" cy="990600"/>
          </a:xfrm>
          <a:prstGeom prst="triangl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 стрелкой 23"/>
          <p:cNvCxnSpPr/>
          <p:nvPr/>
        </p:nvCxnSpPr>
        <p:spPr>
          <a:xfrm>
            <a:off x="5867400" y="33528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Блок-схема: объединение 26"/>
          <p:cNvSpPr/>
          <p:nvPr/>
        </p:nvSpPr>
        <p:spPr>
          <a:xfrm>
            <a:off x="6400800" y="2819400"/>
            <a:ext cx="990600" cy="914400"/>
          </a:xfrm>
          <a:prstGeom prst="flowChartMerg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9" name="Прямая со стрелкой 28"/>
          <p:cNvCxnSpPr/>
          <p:nvPr/>
        </p:nvCxnSpPr>
        <p:spPr>
          <a:xfrm>
            <a:off x="7239000" y="33528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7924800" y="2667000"/>
            <a:ext cx="914400" cy="106680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1524000" y="2667000"/>
            <a:ext cx="990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Lucida Sans Unicode"/>
                <a:cs typeface="Lucida Sans Unicode"/>
              </a:rPr>
              <a:t>⋅</a:t>
            </a:r>
            <a:r>
              <a:rPr lang="ru-RU" sz="2400" dirty="0" smtClean="0"/>
              <a:t>(-2)</a:t>
            </a:r>
            <a:r>
              <a:rPr lang="ru-RU" sz="2400" baseline="30000" dirty="0" smtClean="0"/>
              <a:t>2</a:t>
            </a:r>
            <a:endParaRPr lang="ru-RU" sz="2400" baseline="30000" dirty="0"/>
          </a:p>
        </p:txBody>
      </p:sp>
      <p:sp>
        <p:nvSpPr>
          <p:cNvPr id="35" name="TextBox 34"/>
          <p:cNvSpPr txBox="1"/>
          <p:nvPr/>
        </p:nvSpPr>
        <p:spPr>
          <a:xfrm>
            <a:off x="2895600" y="2667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+5</a:t>
            </a:r>
            <a:endParaRPr lang="ru-RU" sz="2400" dirty="0"/>
          </a:p>
        </p:txBody>
      </p:sp>
      <p:sp>
        <p:nvSpPr>
          <p:cNvPr id="36" name="TextBox 35"/>
          <p:cNvSpPr txBox="1"/>
          <p:nvPr/>
        </p:nvSpPr>
        <p:spPr>
          <a:xfrm>
            <a:off x="4572000" y="25908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-3,5</a:t>
            </a:r>
            <a:endParaRPr lang="ru-RU" sz="2400" dirty="0"/>
          </a:p>
        </p:txBody>
      </p:sp>
      <p:sp>
        <p:nvSpPr>
          <p:cNvPr id="37" name="TextBox 36"/>
          <p:cNvSpPr txBox="1"/>
          <p:nvPr/>
        </p:nvSpPr>
        <p:spPr>
          <a:xfrm>
            <a:off x="5715000" y="26670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∙(-3)</a:t>
            </a:r>
            <a:endParaRPr lang="ru-RU" sz="2400" dirty="0"/>
          </a:p>
        </p:txBody>
      </p:sp>
      <p:sp>
        <p:nvSpPr>
          <p:cNvPr id="38" name="TextBox 37"/>
          <p:cNvSpPr txBox="1"/>
          <p:nvPr/>
        </p:nvSpPr>
        <p:spPr>
          <a:xfrm>
            <a:off x="7391400" y="26670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-4</a:t>
            </a:r>
            <a:endParaRPr lang="ru-RU" sz="2400" dirty="0"/>
          </a:p>
        </p:txBody>
      </p:sp>
      <p:sp>
        <p:nvSpPr>
          <p:cNvPr id="39" name="TextBox 38"/>
          <p:cNvSpPr txBox="1"/>
          <p:nvPr/>
        </p:nvSpPr>
        <p:spPr>
          <a:xfrm>
            <a:off x="2362200" y="31242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-6</a:t>
            </a:r>
            <a:endParaRPr lang="ru-RU" sz="2400" dirty="0"/>
          </a:p>
        </p:txBody>
      </p:sp>
      <p:sp>
        <p:nvSpPr>
          <p:cNvPr id="40" name="TextBox 39"/>
          <p:cNvSpPr txBox="1"/>
          <p:nvPr/>
        </p:nvSpPr>
        <p:spPr>
          <a:xfrm>
            <a:off x="3886200" y="2971800"/>
            <a:ext cx="45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-1</a:t>
            </a:r>
            <a:endParaRPr lang="ru-RU" sz="2400" dirty="0"/>
          </a:p>
        </p:txBody>
      </p:sp>
      <p:sp>
        <p:nvSpPr>
          <p:cNvPr id="41" name="TextBox 40"/>
          <p:cNvSpPr txBox="1"/>
          <p:nvPr/>
        </p:nvSpPr>
        <p:spPr>
          <a:xfrm>
            <a:off x="5029200" y="31242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-4,5</a:t>
            </a:r>
            <a:endParaRPr lang="ru-RU" sz="2400" dirty="0"/>
          </a:p>
        </p:txBody>
      </p:sp>
      <p:sp>
        <p:nvSpPr>
          <p:cNvPr id="42" name="TextBox 41"/>
          <p:cNvSpPr txBox="1"/>
          <p:nvPr/>
        </p:nvSpPr>
        <p:spPr>
          <a:xfrm flipH="1">
            <a:off x="6553196" y="2895600"/>
            <a:ext cx="10668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13,5</a:t>
            </a:r>
            <a:endParaRPr lang="ru-RU" sz="2400" dirty="0"/>
          </a:p>
        </p:txBody>
      </p:sp>
      <p:sp>
        <p:nvSpPr>
          <p:cNvPr id="43" name="TextBox 42"/>
          <p:cNvSpPr txBox="1"/>
          <p:nvPr/>
        </p:nvSpPr>
        <p:spPr>
          <a:xfrm>
            <a:off x="8001000" y="29718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9,5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45" name="Ромб 44"/>
          <p:cNvSpPr/>
          <p:nvPr/>
        </p:nvSpPr>
        <p:spPr>
          <a:xfrm>
            <a:off x="152400" y="4419600"/>
            <a:ext cx="1295400" cy="1143000"/>
          </a:xfrm>
          <a:prstGeom prst="diamond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2,4</a:t>
            </a:r>
            <a:endParaRPr lang="ru-RU" sz="2400" dirty="0"/>
          </a:p>
        </p:txBody>
      </p:sp>
      <p:cxnSp>
        <p:nvCxnSpPr>
          <p:cNvPr id="47" name="Прямая со стрелкой 46"/>
          <p:cNvCxnSpPr>
            <a:stCxn id="45" idx="3"/>
          </p:cNvCxnSpPr>
          <p:nvPr/>
        </p:nvCxnSpPr>
        <p:spPr>
          <a:xfrm>
            <a:off x="1447800" y="4991100"/>
            <a:ext cx="6858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Овал 47"/>
          <p:cNvSpPr/>
          <p:nvPr/>
        </p:nvSpPr>
        <p:spPr>
          <a:xfrm>
            <a:off x="2057400" y="4343400"/>
            <a:ext cx="914400" cy="11430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50" name="Прямая со стрелкой 49"/>
          <p:cNvCxnSpPr/>
          <p:nvPr/>
        </p:nvCxnSpPr>
        <p:spPr>
          <a:xfrm>
            <a:off x="2971800" y="4876800"/>
            <a:ext cx="5334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Трапеция 50"/>
          <p:cNvSpPr/>
          <p:nvPr/>
        </p:nvSpPr>
        <p:spPr>
          <a:xfrm>
            <a:off x="3352800" y="4495800"/>
            <a:ext cx="914400" cy="1216152"/>
          </a:xfrm>
          <a:prstGeom prst="trapezoid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3" name="Прямая со стрелкой 52"/>
          <p:cNvCxnSpPr/>
          <p:nvPr/>
        </p:nvCxnSpPr>
        <p:spPr>
          <a:xfrm>
            <a:off x="4267200" y="51816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Блок-схема: данные 53"/>
          <p:cNvSpPr/>
          <p:nvPr/>
        </p:nvSpPr>
        <p:spPr>
          <a:xfrm>
            <a:off x="4648200" y="4648200"/>
            <a:ext cx="1066800" cy="993648"/>
          </a:xfrm>
          <a:prstGeom prst="flowChartInputOutp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56" name="Прямая со стрелкой 55"/>
          <p:cNvCxnSpPr/>
          <p:nvPr/>
        </p:nvCxnSpPr>
        <p:spPr>
          <a:xfrm>
            <a:off x="5791200" y="5105400"/>
            <a:ext cx="716280" cy="365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Овал 58"/>
          <p:cNvSpPr/>
          <p:nvPr/>
        </p:nvSpPr>
        <p:spPr>
          <a:xfrm>
            <a:off x="6477000" y="4191000"/>
            <a:ext cx="914400" cy="17526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1" name="Прямая со стрелкой 60"/>
          <p:cNvCxnSpPr>
            <a:stCxn id="59" idx="6"/>
          </p:cNvCxnSpPr>
          <p:nvPr/>
        </p:nvCxnSpPr>
        <p:spPr>
          <a:xfrm>
            <a:off x="7391400" y="5067300"/>
            <a:ext cx="609600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Прямоугольник 61"/>
          <p:cNvSpPr/>
          <p:nvPr/>
        </p:nvSpPr>
        <p:spPr>
          <a:xfrm>
            <a:off x="8001000" y="4495800"/>
            <a:ext cx="914400" cy="10668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3" name="TextBox 62"/>
          <p:cNvSpPr txBox="1"/>
          <p:nvPr/>
        </p:nvSpPr>
        <p:spPr>
          <a:xfrm>
            <a:off x="1219200" y="44196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Lucida Sans Unicode"/>
                <a:cs typeface="Lucida Sans Unicode"/>
              </a:rPr>
              <a:t>⋅</a:t>
            </a:r>
            <a:r>
              <a:rPr lang="ru-RU" sz="2400" dirty="0" smtClean="0"/>
              <a:t>(-5)</a:t>
            </a:r>
            <a:endParaRPr lang="ru-RU" sz="2400" dirty="0"/>
          </a:p>
        </p:txBody>
      </p:sp>
      <p:sp>
        <p:nvSpPr>
          <p:cNvPr id="64" name="TextBox 63"/>
          <p:cNvSpPr txBox="1"/>
          <p:nvPr/>
        </p:nvSpPr>
        <p:spPr>
          <a:xfrm>
            <a:off x="2971800" y="41910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+9</a:t>
            </a:r>
            <a:endParaRPr lang="ru-RU" sz="2400" dirty="0"/>
          </a:p>
        </p:txBody>
      </p:sp>
      <p:sp>
        <p:nvSpPr>
          <p:cNvPr id="65" name="TextBox 64"/>
          <p:cNvSpPr txBox="1"/>
          <p:nvPr/>
        </p:nvSpPr>
        <p:spPr>
          <a:xfrm>
            <a:off x="4114800" y="42672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∙(-1,2)</a:t>
            </a:r>
            <a:endParaRPr lang="ru-RU" sz="2400" dirty="0"/>
          </a:p>
        </p:txBody>
      </p:sp>
      <p:sp>
        <p:nvSpPr>
          <p:cNvPr id="66" name="TextBox 65"/>
          <p:cNvSpPr txBox="1"/>
          <p:nvPr/>
        </p:nvSpPr>
        <p:spPr>
          <a:xfrm>
            <a:off x="5867400" y="44196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-10</a:t>
            </a:r>
            <a:endParaRPr lang="ru-RU" sz="2400" dirty="0"/>
          </a:p>
        </p:txBody>
      </p:sp>
      <p:sp>
        <p:nvSpPr>
          <p:cNvPr id="67" name="TextBox 66"/>
          <p:cNvSpPr txBox="1"/>
          <p:nvPr/>
        </p:nvSpPr>
        <p:spPr>
          <a:xfrm>
            <a:off x="7162800" y="3962400"/>
            <a:ext cx="1143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+20,4</a:t>
            </a:r>
            <a:endParaRPr lang="ru-RU" sz="2400" dirty="0"/>
          </a:p>
        </p:txBody>
      </p:sp>
      <p:sp>
        <p:nvSpPr>
          <p:cNvPr id="68" name="TextBox 67"/>
          <p:cNvSpPr txBox="1"/>
          <p:nvPr/>
        </p:nvSpPr>
        <p:spPr>
          <a:xfrm>
            <a:off x="2133600" y="4800600"/>
            <a:ext cx="60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-12</a:t>
            </a:r>
            <a:endParaRPr lang="ru-RU" sz="2400" dirty="0"/>
          </a:p>
        </p:txBody>
      </p:sp>
      <p:sp>
        <p:nvSpPr>
          <p:cNvPr id="69" name="TextBox 68"/>
          <p:cNvSpPr txBox="1"/>
          <p:nvPr/>
        </p:nvSpPr>
        <p:spPr>
          <a:xfrm>
            <a:off x="3581400" y="50292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-3</a:t>
            </a:r>
            <a:endParaRPr lang="ru-RU" sz="2400" dirty="0"/>
          </a:p>
        </p:txBody>
      </p:sp>
      <p:sp>
        <p:nvSpPr>
          <p:cNvPr id="70" name="TextBox 69"/>
          <p:cNvSpPr txBox="1"/>
          <p:nvPr/>
        </p:nvSpPr>
        <p:spPr>
          <a:xfrm>
            <a:off x="4876800" y="4953000"/>
            <a:ext cx="76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3,6</a:t>
            </a:r>
            <a:endParaRPr lang="ru-RU" sz="2400" dirty="0"/>
          </a:p>
        </p:txBody>
      </p:sp>
      <p:sp>
        <p:nvSpPr>
          <p:cNvPr id="72" name="TextBox 71"/>
          <p:cNvSpPr txBox="1"/>
          <p:nvPr/>
        </p:nvSpPr>
        <p:spPr>
          <a:xfrm>
            <a:off x="6553200" y="4953000"/>
            <a:ext cx="106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-6,4</a:t>
            </a:r>
            <a:endParaRPr lang="ru-RU" sz="2400" dirty="0"/>
          </a:p>
        </p:txBody>
      </p:sp>
      <p:sp>
        <p:nvSpPr>
          <p:cNvPr id="73" name="TextBox 72"/>
          <p:cNvSpPr txBox="1"/>
          <p:nvPr/>
        </p:nvSpPr>
        <p:spPr>
          <a:xfrm>
            <a:off x="8153400" y="4800600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14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304800" y="2057400"/>
            <a:ext cx="838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Устная работа. Восстановить цепочку вычислений:</a:t>
            </a:r>
            <a:endParaRPr lang="ru-RU" sz="24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0" grpId="0"/>
      <p:bldP spid="41" grpId="0"/>
      <p:bldP spid="42" grpId="0"/>
      <p:bldP spid="68" grpId="0"/>
      <p:bldP spid="69" grpId="0"/>
      <p:bldP spid="70" grpId="0"/>
      <p:bldP spid="7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0" y="60960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</a:rPr>
              <a:t>Тест.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9906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Вариант 1.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19800" y="9906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Вариант 2.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86000" y="1295400"/>
            <a:ext cx="411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rgbClr val="0070C0"/>
                </a:solidFill>
              </a:rPr>
              <a:t>1.Найти произведение</a:t>
            </a:r>
            <a:endParaRPr lang="ru-RU" sz="2400" i="1" dirty="0">
              <a:solidFill>
                <a:srgbClr val="0070C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3400" y="1752600"/>
            <a:ext cx="373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Tx/>
              <a:buChar char="-"/>
            </a:pPr>
            <a:r>
              <a:rPr lang="ru-RU" sz="2400" dirty="0" smtClean="0">
                <a:solidFill>
                  <a:srgbClr val="FF0000"/>
                </a:solidFill>
              </a:rPr>
              <a:t>9</a:t>
            </a:r>
            <a:r>
              <a:rPr lang="ru-RU" sz="2400" dirty="0" smtClean="0">
                <a:solidFill>
                  <a:srgbClr val="FF0000"/>
                </a:solidFill>
                <a:latin typeface="Lucida Sans Unicode"/>
                <a:cs typeface="Lucida Sans Unicode"/>
              </a:rPr>
              <a:t>⋅</a:t>
            </a:r>
            <a:r>
              <a:rPr lang="ru-RU" sz="2400" dirty="0" smtClean="0">
                <a:solidFill>
                  <a:srgbClr val="FF0000"/>
                </a:solidFill>
              </a:rPr>
              <a:t> (-3)</a:t>
            </a:r>
          </a:p>
          <a:p>
            <a:pPr algn="ctr"/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1) </a:t>
            </a:r>
            <a:r>
              <a:rPr lang="ru-RU" sz="2400" dirty="0" smtClean="0"/>
              <a:t>12 ,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2) </a:t>
            </a:r>
            <a:r>
              <a:rPr lang="ru-RU" sz="2400" dirty="0" smtClean="0"/>
              <a:t>27,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3) </a:t>
            </a:r>
            <a:r>
              <a:rPr lang="ru-RU" sz="2400" dirty="0" smtClean="0"/>
              <a:t>-27 ,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4) </a:t>
            </a:r>
            <a:r>
              <a:rPr lang="ru-RU" sz="2400" dirty="0" smtClean="0"/>
              <a:t>3.</a:t>
            </a:r>
            <a:endParaRPr lang="ru-RU" sz="2400" dirty="0"/>
          </a:p>
        </p:txBody>
      </p:sp>
      <p:sp>
        <p:nvSpPr>
          <p:cNvPr id="9" name="TextBox 8"/>
          <p:cNvSpPr txBox="1"/>
          <p:nvPr/>
        </p:nvSpPr>
        <p:spPr>
          <a:xfrm>
            <a:off x="5257800" y="1828800"/>
            <a:ext cx="365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-4 ∙ 5</a:t>
            </a:r>
          </a:p>
          <a:p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1) </a:t>
            </a:r>
            <a:r>
              <a:rPr lang="ru-RU" sz="2400" dirty="0" smtClean="0"/>
              <a:t>- 9, 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2) </a:t>
            </a:r>
            <a:r>
              <a:rPr lang="ru-RU" sz="2400" dirty="0" smtClean="0"/>
              <a:t>20, 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3) </a:t>
            </a:r>
            <a:r>
              <a:rPr lang="ru-RU" sz="2400" dirty="0" smtClean="0"/>
              <a:t>- 20, 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4) </a:t>
            </a:r>
            <a:r>
              <a:rPr lang="ru-RU" sz="2400" dirty="0" smtClean="0"/>
              <a:t>1.</a:t>
            </a:r>
            <a:endParaRPr lang="ru-RU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1981200" y="266700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     </a:t>
            </a:r>
            <a:r>
              <a:rPr lang="ru-RU" sz="2400" i="1" dirty="0" smtClean="0">
                <a:solidFill>
                  <a:srgbClr val="0070C0"/>
                </a:solidFill>
              </a:rPr>
              <a:t>2.Вычислить</a:t>
            </a:r>
            <a:endParaRPr lang="ru-RU" sz="2400" i="1" dirty="0">
              <a:solidFill>
                <a:srgbClr val="0070C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33400" y="3048000"/>
            <a:ext cx="419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-0,6 </a:t>
            </a:r>
            <a:r>
              <a:rPr lang="ru-RU" sz="2400" dirty="0" smtClean="0">
                <a:solidFill>
                  <a:srgbClr val="FF0000"/>
                </a:solidFill>
                <a:latin typeface="Lucida Sans Unicode"/>
                <a:cs typeface="Lucida Sans Unicode"/>
              </a:rPr>
              <a:t>⋅</a:t>
            </a:r>
            <a:r>
              <a:rPr lang="ru-RU" sz="2400" dirty="0" smtClean="0">
                <a:solidFill>
                  <a:srgbClr val="FF0000"/>
                </a:solidFill>
              </a:rPr>
              <a:t> 0,8</a:t>
            </a:r>
          </a:p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1) </a:t>
            </a:r>
            <a:r>
              <a:rPr lang="ru-RU" sz="2400" dirty="0" smtClean="0"/>
              <a:t>-0,48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2)</a:t>
            </a:r>
            <a:r>
              <a:rPr lang="ru-RU" sz="2400" dirty="0" smtClean="0"/>
              <a:t>0,48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3) </a:t>
            </a:r>
            <a:r>
              <a:rPr lang="ru-RU" sz="2400" dirty="0" smtClean="0"/>
              <a:t>-4,8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4) </a:t>
            </a:r>
            <a:r>
              <a:rPr lang="ru-RU" sz="2400" dirty="0" smtClean="0"/>
              <a:t>4,8</a:t>
            </a:r>
            <a:endParaRPr lang="ru-RU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5029200" y="2971800"/>
            <a:ext cx="411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-1,3 ∙ (-0,3)</a:t>
            </a:r>
          </a:p>
          <a:p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1) </a:t>
            </a:r>
            <a:r>
              <a:rPr lang="ru-RU" sz="2400" dirty="0" smtClean="0"/>
              <a:t>-0,39 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2) </a:t>
            </a:r>
            <a:r>
              <a:rPr lang="ru-RU" sz="2400" dirty="0" smtClean="0"/>
              <a:t>3,9 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3)</a:t>
            </a:r>
            <a:r>
              <a:rPr lang="ru-RU" sz="2400" dirty="0" smtClean="0"/>
              <a:t>0,39 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4) </a:t>
            </a:r>
            <a:r>
              <a:rPr lang="ru-RU" sz="2400" dirty="0" smtClean="0"/>
              <a:t>-3,9</a:t>
            </a:r>
            <a:endParaRPr lang="ru-RU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2286000" y="3962400"/>
            <a:ext cx="5029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rgbClr val="0070C0"/>
                </a:solidFill>
              </a:rPr>
              <a:t>3.Найти значение выражения</a:t>
            </a:r>
            <a:endParaRPr lang="ru-RU" sz="2400" i="1" dirty="0">
              <a:solidFill>
                <a:srgbClr val="0070C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0" y="4419600"/>
            <a:ext cx="3886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aseline="30000" dirty="0" smtClean="0"/>
              <a:t>               </a:t>
            </a:r>
            <a:endParaRPr lang="ru-RU" sz="2400" dirty="0"/>
          </a:p>
        </p:txBody>
      </p:sp>
      <p:sp>
        <p:nvSpPr>
          <p:cNvPr id="16" name="TextBox 15"/>
          <p:cNvSpPr txBox="1"/>
          <p:nvPr/>
        </p:nvSpPr>
        <p:spPr>
          <a:xfrm flipH="1">
            <a:off x="-1" y="4343400"/>
            <a:ext cx="4114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/>
              <a:t>     </a:t>
            </a:r>
            <a:r>
              <a:rPr lang="ru-RU" sz="2400" dirty="0" smtClean="0">
                <a:solidFill>
                  <a:srgbClr val="FF0000"/>
                </a:solidFill>
              </a:rPr>
              <a:t>х</a:t>
            </a:r>
            <a:r>
              <a:rPr lang="ru-RU" sz="2400" baseline="30000" dirty="0" smtClean="0">
                <a:solidFill>
                  <a:srgbClr val="FF0000"/>
                </a:solidFill>
              </a:rPr>
              <a:t>3</a:t>
            </a:r>
            <a:r>
              <a:rPr lang="ru-RU" sz="2400" dirty="0" smtClean="0">
                <a:solidFill>
                  <a:srgbClr val="FF0000"/>
                </a:solidFill>
              </a:rPr>
              <a:t>   при </a:t>
            </a:r>
            <a:r>
              <a:rPr lang="ru-RU" sz="2400" dirty="0" err="1" smtClean="0">
                <a:solidFill>
                  <a:srgbClr val="FF0000"/>
                </a:solidFill>
              </a:rPr>
              <a:t>х</a:t>
            </a:r>
            <a:r>
              <a:rPr lang="ru-RU" sz="2400" dirty="0" smtClean="0">
                <a:solidFill>
                  <a:srgbClr val="FF0000"/>
                </a:solidFill>
              </a:rPr>
              <a:t> = -2</a:t>
            </a:r>
          </a:p>
          <a:p>
            <a:r>
              <a:rPr lang="ru-RU" sz="2400" dirty="0" smtClean="0"/>
              <a:t> </a:t>
            </a:r>
            <a:r>
              <a:rPr lang="ru-RU" sz="2400" dirty="0" smtClean="0"/>
              <a:t>    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1) </a:t>
            </a:r>
            <a:r>
              <a:rPr lang="ru-RU" sz="2400" dirty="0" smtClean="0"/>
              <a:t>6 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2) </a:t>
            </a:r>
            <a:r>
              <a:rPr lang="ru-RU" sz="2400" dirty="0" smtClean="0"/>
              <a:t>-6 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3)  </a:t>
            </a:r>
            <a:r>
              <a:rPr lang="ru-RU" sz="2400" dirty="0" smtClean="0"/>
              <a:t>8 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4) </a:t>
            </a:r>
            <a:r>
              <a:rPr lang="ru-RU" sz="2400" dirty="0" smtClean="0"/>
              <a:t>- 8</a:t>
            </a:r>
            <a:endParaRPr lang="ru-RU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4953000" y="4419600"/>
            <a:ext cx="3733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х</a:t>
            </a:r>
            <a:r>
              <a:rPr lang="ru-RU" sz="2400" baseline="30000" dirty="0" smtClean="0">
                <a:solidFill>
                  <a:srgbClr val="FF0000"/>
                </a:solidFill>
              </a:rPr>
              <a:t>3</a:t>
            </a:r>
            <a:r>
              <a:rPr lang="ru-RU" sz="2400" dirty="0" smtClean="0">
                <a:solidFill>
                  <a:srgbClr val="FF0000"/>
                </a:solidFill>
              </a:rPr>
              <a:t> при  </a:t>
            </a:r>
            <a:r>
              <a:rPr lang="ru-RU" sz="2400" dirty="0" err="1" smtClean="0">
                <a:solidFill>
                  <a:srgbClr val="FF0000"/>
                </a:solidFill>
              </a:rPr>
              <a:t>х</a:t>
            </a:r>
            <a:r>
              <a:rPr lang="ru-RU" sz="2400" dirty="0" smtClean="0">
                <a:solidFill>
                  <a:srgbClr val="FF0000"/>
                </a:solidFill>
              </a:rPr>
              <a:t> = -3</a:t>
            </a:r>
          </a:p>
          <a:p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1) </a:t>
            </a:r>
            <a:r>
              <a:rPr lang="ru-RU" sz="2400" dirty="0" smtClean="0"/>
              <a:t>-9  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2) </a:t>
            </a:r>
            <a:r>
              <a:rPr lang="ru-RU" sz="2400" dirty="0" smtClean="0"/>
              <a:t>9  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3) </a:t>
            </a:r>
            <a:r>
              <a:rPr lang="ru-RU" sz="2400" dirty="0" smtClean="0"/>
              <a:t>27   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4) </a:t>
            </a:r>
            <a:r>
              <a:rPr lang="ru-RU" sz="2400" dirty="0" smtClean="0"/>
              <a:t>- 27</a:t>
            </a:r>
            <a:endParaRPr lang="ru-RU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2209800" y="5105400"/>
            <a:ext cx="434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rgbClr val="0070C0"/>
                </a:solidFill>
              </a:rPr>
              <a:t>4.Решить уравнение</a:t>
            </a:r>
            <a:endParaRPr lang="ru-RU" sz="2400" i="1" dirty="0">
              <a:solidFill>
                <a:srgbClr val="0070C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81000" y="5562600"/>
            <a:ext cx="4267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</a:rPr>
              <a:t>х</a:t>
            </a:r>
            <a:r>
              <a:rPr lang="ru-RU" sz="2400" dirty="0" smtClean="0">
                <a:solidFill>
                  <a:srgbClr val="FF0000"/>
                </a:solidFill>
              </a:rPr>
              <a:t>: (-3,5) = - 0,4</a:t>
            </a:r>
          </a:p>
          <a:p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1) </a:t>
            </a:r>
            <a:r>
              <a:rPr lang="ru-RU" sz="2400" dirty="0" smtClean="0"/>
              <a:t>-1,4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2) </a:t>
            </a:r>
            <a:r>
              <a:rPr lang="ru-RU" sz="2400" dirty="0" smtClean="0"/>
              <a:t>0,14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 3) </a:t>
            </a:r>
            <a:r>
              <a:rPr lang="ru-RU" sz="2400" dirty="0" smtClean="0"/>
              <a:t>1,4  </a:t>
            </a:r>
            <a:r>
              <a:rPr lang="ru-RU" sz="2400" dirty="0" smtClean="0">
                <a:solidFill>
                  <a:schemeClr val="accent1">
                    <a:lumMod val="75000"/>
                  </a:schemeClr>
                </a:solidFill>
              </a:rPr>
              <a:t>4) </a:t>
            </a:r>
            <a:r>
              <a:rPr lang="ru-RU" sz="2400" dirty="0" smtClean="0"/>
              <a:t>- 0,14</a:t>
            </a:r>
            <a:endParaRPr lang="ru-RU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4648200" y="556260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err="1" smtClean="0">
                <a:solidFill>
                  <a:srgbClr val="FF0000"/>
                </a:solidFill>
              </a:rPr>
              <a:t>х</a:t>
            </a:r>
            <a:r>
              <a:rPr lang="ru-RU" sz="2400" dirty="0" smtClean="0">
                <a:solidFill>
                  <a:srgbClr val="FF0000"/>
                </a:solidFill>
              </a:rPr>
              <a:t> : 5,4 = - 3</a:t>
            </a:r>
          </a:p>
          <a:p>
            <a:r>
              <a:rPr lang="ru-RU" sz="2400" dirty="0" smtClean="0"/>
              <a:t> 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1) </a:t>
            </a:r>
            <a:r>
              <a:rPr lang="ru-RU" sz="2400" dirty="0" smtClean="0"/>
              <a:t>-16,2 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2) </a:t>
            </a:r>
            <a:r>
              <a:rPr lang="ru-RU" sz="2400" dirty="0" smtClean="0"/>
              <a:t>16,2 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3) </a:t>
            </a:r>
            <a:r>
              <a:rPr lang="ru-RU" sz="2400" dirty="0" smtClean="0"/>
              <a:t>-1,8 </a:t>
            </a: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4) </a:t>
            </a:r>
            <a:r>
              <a:rPr lang="ru-RU" sz="2400" dirty="0" smtClean="0"/>
              <a:t>– 1,62</a:t>
            </a:r>
            <a:endParaRPr lang="ru-RU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1676400" y="6400800"/>
            <a:ext cx="152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2143</a:t>
            </a:r>
            <a:endParaRPr lang="ru-RU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6096000" y="6400800"/>
            <a:ext cx="1371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3341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685800"/>
            <a:ext cx="426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rgbClr val="0070C0"/>
                </a:solidFill>
              </a:rPr>
              <a:t>Расшифруйте слово.</a:t>
            </a:r>
            <a:endParaRPr lang="ru-RU" sz="2400" i="1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" y="1295400"/>
            <a:ext cx="3276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arenR"/>
            </a:pPr>
            <a:r>
              <a:rPr lang="ru-RU" sz="2800" dirty="0" smtClean="0"/>
              <a:t>– 0,15 </a:t>
            </a:r>
            <a:r>
              <a:rPr lang="ru-RU" sz="2800" dirty="0" smtClean="0">
                <a:latin typeface="Lucida Sans Unicode"/>
                <a:cs typeface="Lucida Sans Unicode"/>
              </a:rPr>
              <a:t>⋅</a:t>
            </a:r>
            <a:r>
              <a:rPr lang="ru-RU" sz="2800" dirty="0" smtClean="0"/>
              <a:t> 4;</a:t>
            </a:r>
          </a:p>
          <a:p>
            <a:pPr marL="514350" indent="-514350">
              <a:buAutoNum type="arabicParenR"/>
            </a:pPr>
            <a:r>
              <a:rPr lang="ru-RU" sz="2800" dirty="0" smtClean="0"/>
              <a:t>- 0,18 ∙ (-4,9);</a:t>
            </a:r>
          </a:p>
          <a:p>
            <a:pPr marL="514350" indent="-514350">
              <a:buAutoNum type="arabicParenR"/>
            </a:pPr>
            <a:r>
              <a:rPr lang="ru-RU" sz="2800" dirty="0" smtClean="0"/>
              <a:t>3,08 </a:t>
            </a:r>
            <a:r>
              <a:rPr lang="ru-RU" sz="2800" dirty="0" smtClean="0">
                <a:latin typeface="Lucida Sans Unicode"/>
                <a:cs typeface="Lucida Sans Unicode"/>
              </a:rPr>
              <a:t>⋅</a:t>
            </a:r>
            <a:r>
              <a:rPr lang="ru-RU" sz="2800" dirty="0" smtClean="0"/>
              <a:t> (-4,05);</a:t>
            </a:r>
            <a:endParaRPr lang="ru-RU" sz="2800" dirty="0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410200" y="1066800"/>
          <a:ext cx="2438400" cy="838200"/>
        </p:xfrm>
        <a:graphic>
          <a:graphicData uri="http://schemas.openxmlformats.org/presentationml/2006/ole">
            <p:oleObj spid="_x0000_s1028" name="Формула" r:id="rId3" imgW="749160" imgH="393480" progId="Equation.3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5410200" y="1752600"/>
          <a:ext cx="2438400" cy="838200"/>
        </p:xfrm>
        <a:graphic>
          <a:graphicData uri="http://schemas.openxmlformats.org/presentationml/2006/ole">
            <p:oleObj spid="_x0000_s1030" name="Формула" r:id="rId4" imgW="723600" imgH="393480" progId="Equation.3">
              <p:embed/>
            </p:oleObj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5334000" y="2590800"/>
          <a:ext cx="2286000" cy="762000"/>
        </p:xfrm>
        <a:graphic>
          <a:graphicData uri="http://schemas.openxmlformats.org/presentationml/2006/ole">
            <p:oleObj spid="_x0000_s1032" name="Формула" r:id="rId5" imgW="939600" imgH="393480" progId="Equation.3">
              <p:embed/>
            </p:oleObj>
          </a:graphicData>
        </a:graphic>
      </p:graphicFrame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762000" y="3733800"/>
          <a:ext cx="777240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/>
                <a:gridCol w="1143000"/>
                <a:gridCol w="1295400"/>
                <a:gridCol w="1295400"/>
                <a:gridCol w="1295400"/>
                <a:gridCol w="1295400"/>
              </a:tblGrid>
              <a:tr h="1219200"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err="1" smtClean="0"/>
                        <a:t>р</a:t>
                      </a:r>
                      <a:endParaRPr lang="ru-RU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err="1" smtClean="0"/>
                        <a:t>ь</a:t>
                      </a:r>
                      <a:endParaRPr lang="ru-RU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/>
                        <a:t>о</a:t>
                      </a:r>
                      <a:endParaRPr lang="ru-RU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/>
                        <a:t>к</a:t>
                      </a:r>
                      <a:endParaRPr lang="ru-RU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smtClean="0"/>
                        <a:t>е</a:t>
                      </a:r>
                      <a:endParaRPr lang="ru-RU" sz="5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5400" dirty="0" err="1" smtClean="0"/>
                        <a:t>н</a:t>
                      </a:r>
                      <a:endParaRPr lang="ru-RU" sz="5400" dirty="0"/>
                    </a:p>
                  </a:txBody>
                  <a:tcPr/>
                </a:tc>
              </a:tr>
              <a:tr h="1219200"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-12,474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0,882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- 0,6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/>
                        <a:t>- 1,5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-3,84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Объект 15"/>
          <p:cNvGraphicFramePr>
            <a:graphicFrameLocks noChangeAspect="1"/>
          </p:cNvGraphicFramePr>
          <p:nvPr/>
        </p:nvGraphicFramePr>
        <p:xfrm>
          <a:off x="2362200" y="5181600"/>
          <a:ext cx="609600" cy="838200"/>
        </p:xfrm>
        <a:graphic>
          <a:graphicData uri="http://schemas.openxmlformats.org/presentationml/2006/ole">
            <p:oleObj spid="_x0000_s1033" name="Формула" r:id="rId6" imgW="139680" imgH="393480" progId="Equation.3">
              <p:embed/>
            </p:oleObj>
          </a:graphicData>
        </a:graphic>
      </p:graphicFrame>
      <p:graphicFrame>
        <p:nvGraphicFramePr>
          <p:cNvPr id="17" name="Объект 16"/>
          <p:cNvGraphicFramePr>
            <a:graphicFrameLocks/>
          </p:cNvGraphicFramePr>
          <p:nvPr/>
        </p:nvGraphicFramePr>
        <p:xfrm>
          <a:off x="1524000" y="1447800"/>
          <a:ext cx="6096000" cy="4064000"/>
        </p:xfrm>
        <a:graphic>
          <a:graphicData uri="http://schemas.openxmlformats.org/presentationml/2006/ole">
            <p:oleObj spid="_x0000_s1034" name="Формула" r:id="rId7" imgW="0" imgH="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762000"/>
            <a:ext cx="449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chemeClr val="accent2">
                    <a:lumMod val="75000"/>
                  </a:schemeClr>
                </a:solidFill>
              </a:rPr>
              <a:t>Решить уравнения</a:t>
            </a:r>
            <a:endParaRPr lang="ru-RU" sz="2800" i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14478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Вариант 1.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381000" y="2133600"/>
            <a:ext cx="4114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ru-RU" sz="2800" dirty="0" smtClean="0"/>
              <a:t>7 : в =(-3,5) ∙ (-2).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(а – 5,9)</a:t>
            </a:r>
            <a:r>
              <a:rPr lang="ru-RU" sz="2800" dirty="0" smtClean="0">
                <a:sym typeface="Wingdings" pitchFamily="2" charset="2"/>
              </a:rPr>
              <a:t> </a:t>
            </a:r>
            <a:r>
              <a:rPr lang="ru-RU" sz="2800" dirty="0" smtClean="0">
                <a:sym typeface="Wingdings" pitchFamily="2" charset="2"/>
              </a:rPr>
              <a:t>: (-3,4) =1,2.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943600" y="1447800"/>
            <a:ext cx="220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Вариант 2.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5181600" y="2133600"/>
            <a:ext cx="373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1.  с : (-5,02) = 10.</a:t>
            </a:r>
          </a:p>
          <a:p>
            <a:r>
              <a:rPr lang="ru-RU" sz="2800" dirty="0" smtClean="0"/>
              <a:t>2. (у + 10,3) : 4,1=- 3.</a:t>
            </a:r>
            <a:endParaRPr lang="ru-RU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381000" y="3505200"/>
            <a:ext cx="3962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i="1" dirty="0" smtClean="0">
                <a:solidFill>
                  <a:schemeClr val="accent1">
                    <a:lumMod val="75000"/>
                  </a:schemeClr>
                </a:solidFill>
              </a:rPr>
              <a:t>Выполнить действия</a:t>
            </a:r>
            <a:endParaRPr lang="ru-RU" sz="28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9600" y="4267200"/>
            <a:ext cx="502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ru-RU" sz="2800" dirty="0" smtClean="0"/>
              <a:t>(-3,6 </a:t>
            </a:r>
            <a:r>
              <a:rPr lang="ru-RU" sz="2800" dirty="0" smtClean="0">
                <a:latin typeface="Lucida Sans Unicode"/>
                <a:cs typeface="Lucida Sans Unicode"/>
              </a:rPr>
              <a:t>⋅</a:t>
            </a:r>
            <a:r>
              <a:rPr lang="ru-RU" sz="2800" dirty="0" smtClean="0"/>
              <a:t> 0,4 – 2,7) ∙ (-10).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- 4,04 ∙ 15 – 8,6  </a:t>
            </a:r>
            <a:r>
              <a:rPr lang="ru-RU" sz="2800" dirty="0" smtClean="0">
                <a:latin typeface="Lucida Sans Unicode"/>
                <a:cs typeface="Lucida Sans Unicode"/>
              </a:rPr>
              <a:t>⋅</a:t>
            </a:r>
            <a:r>
              <a:rPr lang="ru-RU" sz="2800" dirty="0" smtClean="0"/>
              <a:t> (- 2,5).</a:t>
            </a:r>
          </a:p>
          <a:p>
            <a:pPr marL="514350" indent="-514350">
              <a:buAutoNum type="arabicPeriod"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14400" y="990600"/>
            <a:ext cx="6248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      Дополнительно.</a:t>
            </a:r>
          </a:p>
          <a:p>
            <a:r>
              <a:rPr lang="ru-RU" sz="2400" dirty="0" smtClean="0"/>
              <a:t>Дидактические материалы стр.21 №244. </a:t>
            </a:r>
          </a:p>
          <a:p>
            <a:endParaRPr lang="ru-RU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3505200" y="4267200"/>
            <a:ext cx="4572000" cy="1600200"/>
          </a:xfrm>
          <a:prstGeom prst="rect">
            <a:avLst/>
          </a:prstGeom>
          <a:noFill/>
        </p:spPr>
        <p:txBody>
          <a:bodyPr wrap="square" rtlCol="0">
            <a:prstTxWarp prst="textInflateBottom">
              <a:avLst/>
            </a:prstTxWarp>
            <a:spAutoFit/>
          </a:bodyPr>
          <a:lstStyle/>
          <a:p>
            <a:r>
              <a:rPr lang="ru-RU" sz="2400" dirty="0" smtClean="0">
                <a:solidFill>
                  <a:srgbClr val="C00000"/>
                </a:solidFill>
              </a:rPr>
              <a:t>Домашнее задание</a:t>
            </a:r>
            <a:r>
              <a:rPr lang="ru-RU" sz="2400" dirty="0" smtClean="0"/>
              <a:t>:</a:t>
            </a:r>
          </a:p>
          <a:p>
            <a:r>
              <a:rPr lang="ru-RU" sz="2400" dirty="0" smtClean="0"/>
              <a:t> </a:t>
            </a:r>
            <a:r>
              <a:rPr lang="ru-RU" sz="2400" dirty="0" smtClean="0"/>
              <a:t>                                    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3810000" y="5181600"/>
            <a:ext cx="472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№856(1),№857, №863(3).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62000" y="2209800"/>
            <a:ext cx="762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Это всё я добыл из круглой,</a:t>
            </a:r>
          </a:p>
          <a:p>
            <a:r>
              <a:rPr lang="ru-RU" sz="24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Словно шар земной, головы.</a:t>
            </a:r>
          </a:p>
          <a:p>
            <a:r>
              <a:rPr lang="ru-RU" sz="24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                (стих Э. </a:t>
            </a:r>
            <a:r>
              <a:rPr lang="ru-RU" sz="2400" b="1" i="1" dirty="0" err="1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Межелайтиса</a:t>
            </a:r>
            <a:r>
              <a:rPr lang="ru-RU" sz="2400" b="1" i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 «Человек»)</a:t>
            </a:r>
            <a:endParaRPr lang="ru-RU" sz="2400" b="1" i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222</TotalTime>
  <Words>435</Words>
  <PresentationFormat>Экран (4:3)</PresentationFormat>
  <Paragraphs>91</Paragraphs>
  <Slides>7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9" baseType="lpstr">
      <vt:lpstr>Городская</vt:lpstr>
      <vt:lpstr>Microsoft Equation 3.0</vt:lpstr>
      <vt:lpstr>Умножение</vt:lpstr>
      <vt:lpstr>Слайд 2</vt:lpstr>
      <vt:lpstr>       Счет и вычисления – основа порядка в голове      (Песталоцци И.)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сергей</cp:lastModifiedBy>
  <cp:revision>25</cp:revision>
  <dcterms:modified xsi:type="dcterms:W3CDTF">2009-03-13T23:27:11Z</dcterms:modified>
</cp:coreProperties>
</file>