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32" r:id="rId3"/>
    <p:sldMasterId id="2147483744" r:id="rId4"/>
    <p:sldMasterId id="2147483756" r:id="rId5"/>
    <p:sldMasterId id="2147483768" r:id="rId6"/>
    <p:sldMasterId id="2147483780" r:id="rId7"/>
    <p:sldMasterId id="2147483804" r:id="rId8"/>
  </p:sldMasterIdLst>
  <p:notesMasterIdLst>
    <p:notesMasterId r:id="rId26"/>
  </p:notesMasterIdLst>
  <p:sldIdLst>
    <p:sldId id="256" r:id="rId9"/>
    <p:sldId id="258" r:id="rId10"/>
    <p:sldId id="259" r:id="rId11"/>
    <p:sldId id="260" r:id="rId12"/>
    <p:sldId id="261" r:id="rId13"/>
    <p:sldId id="262" r:id="rId14"/>
    <p:sldId id="263" r:id="rId15"/>
    <p:sldId id="265" r:id="rId16"/>
    <p:sldId id="266" r:id="rId17"/>
    <p:sldId id="268" r:id="rId18"/>
    <p:sldId id="269" r:id="rId19"/>
    <p:sldId id="271" r:id="rId20"/>
    <p:sldId id="273" r:id="rId21"/>
    <p:sldId id="274" r:id="rId22"/>
    <p:sldId id="279" r:id="rId23"/>
    <p:sldId id="280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0D289-8B11-45B6-987F-2D45371C0A10}" type="datetimeFigureOut">
              <a:rPr lang="ru-RU" smtClean="0"/>
              <a:t>01.11.2009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F2C6E-B88D-4B73-BAAA-76162BA34A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F2C6E-B88D-4B73-BAAA-76162BA34AE9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F2C6E-B88D-4B73-BAAA-76162BA34AE9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F2C6E-B88D-4B73-BAAA-76162BA34AE9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F2C6E-B88D-4B73-BAAA-76162BA34AE9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F2C6E-B88D-4B73-BAAA-76162BA34AE9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F2C6E-B88D-4B73-BAAA-76162BA34AE9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F2C6E-B88D-4B73-BAAA-76162BA34AE9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F2C6E-B88D-4B73-BAAA-76162BA34AE9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F2C6E-B88D-4B73-BAAA-76162BA34AE9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F2C6E-B88D-4B73-BAAA-76162BA34AE9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F2C6E-B88D-4B73-BAAA-76162BA34AE9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F2C6E-B88D-4B73-BAAA-76162BA34AE9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F2C6E-B88D-4B73-BAAA-76162BA34AE9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F2C6E-B88D-4B73-BAAA-76162BA34AE9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F2C6E-B88D-4B73-BAAA-76162BA34AE9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F2C6E-B88D-4B73-BAAA-76162BA34AE9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F2C6E-B88D-4B73-BAAA-76162BA34AE9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731AEC-E924-473C-8895-656AA2BBCA17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0419C61-278F-46B3-ADDE-0B6C4A7A79B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731AEC-E924-473C-8895-656AA2BBCA17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0419C61-278F-46B3-ADDE-0B6C4A7A79B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731AEC-E924-473C-8895-656AA2BBCA17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0419C61-278F-46B3-ADDE-0B6C4A7A79B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F21B-31B7-4A7E-AC2F-BE0DEE591E28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CF6305-4986-451B-8BD7-826055B2A8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C9F21B-31B7-4A7E-AC2F-BE0DEE591E28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1CF6305-4986-451B-8BD7-826055B2A8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F21B-31B7-4A7E-AC2F-BE0DEE591E28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6305-4986-451B-8BD7-826055B2A8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F21B-31B7-4A7E-AC2F-BE0DEE591E28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6305-4986-451B-8BD7-826055B2A8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6305-4986-451B-8BD7-826055B2A8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F21B-31B7-4A7E-AC2F-BE0DEE591E28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F21B-31B7-4A7E-AC2F-BE0DEE591E28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6305-4986-451B-8BD7-826055B2A8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F21B-31B7-4A7E-AC2F-BE0DEE591E28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6305-4986-451B-8BD7-826055B2A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C9F21B-31B7-4A7E-AC2F-BE0DEE591E28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CF6305-4986-451B-8BD7-826055B2A8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731AEC-E924-473C-8895-656AA2BBCA17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0419C61-278F-46B3-ADDE-0B6C4A7A79B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F21B-31B7-4A7E-AC2F-BE0DEE591E28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CF6305-4986-451B-8BD7-826055B2A8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F21B-31B7-4A7E-AC2F-BE0DEE591E28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6305-4986-451B-8BD7-826055B2A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F21B-31B7-4A7E-AC2F-BE0DEE591E28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6305-4986-451B-8BD7-826055B2A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10A77CE-8AAB-4F06-9021-3C8B15C544CD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47DAFD5-E7DE-40CC-AD6A-51D489EBB0F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10A77CE-8AAB-4F06-9021-3C8B15C544CD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47DAFD5-E7DE-40CC-AD6A-51D489EBB0F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10A77CE-8AAB-4F06-9021-3C8B15C544CD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47DAFD5-E7DE-40CC-AD6A-51D489EBB0F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10A77CE-8AAB-4F06-9021-3C8B15C544CD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47DAFD5-E7DE-40CC-AD6A-51D489EBB0F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10A77CE-8AAB-4F06-9021-3C8B15C544CD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47DAFD5-E7DE-40CC-AD6A-51D489EBB0F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10A77CE-8AAB-4F06-9021-3C8B15C544CD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47DAFD5-E7DE-40CC-AD6A-51D489EBB0F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10A77CE-8AAB-4F06-9021-3C8B15C544CD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47DAFD5-E7DE-40CC-AD6A-51D489EBB0F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731AEC-E924-473C-8895-656AA2BBCA17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0419C61-278F-46B3-ADDE-0B6C4A7A79B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10A77CE-8AAB-4F06-9021-3C8B15C544CD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47DAFD5-E7DE-40CC-AD6A-51D489EBB0F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10A77CE-8AAB-4F06-9021-3C8B15C544CD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47DAFD5-E7DE-40CC-AD6A-51D489EBB0F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10A77CE-8AAB-4F06-9021-3C8B15C544CD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47DAFD5-E7DE-40CC-AD6A-51D489EBB0F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10A77CE-8AAB-4F06-9021-3C8B15C544CD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47DAFD5-E7DE-40CC-AD6A-51D489EBB0F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731AEC-E924-473C-8895-656AA2BBCA17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0419C61-278F-46B3-ADDE-0B6C4A7A79B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731AEC-E924-473C-8895-656AA2BBCA17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0419C61-278F-46B3-ADDE-0B6C4A7A79B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731AEC-E924-473C-8895-656AA2BBCA17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0419C61-278F-46B3-ADDE-0B6C4A7A79B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731AEC-E924-473C-8895-656AA2BBCA17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0419C61-278F-46B3-ADDE-0B6C4A7A79B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731AEC-E924-473C-8895-656AA2BBCA17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0419C61-278F-46B3-ADDE-0B6C4A7A79B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731AEC-E924-473C-8895-656AA2BBCA17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0419C61-278F-46B3-ADDE-0B6C4A7A79B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731AEC-E924-473C-8895-656AA2BBCA17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0419C61-278F-46B3-ADDE-0B6C4A7A79B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731AEC-E924-473C-8895-656AA2BBCA17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0419C61-278F-46B3-ADDE-0B6C4A7A79B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731AEC-E924-473C-8895-656AA2BBCA17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0419C61-278F-46B3-ADDE-0B6C4A7A79B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731AEC-E924-473C-8895-656AA2BBCA17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0419C61-278F-46B3-ADDE-0B6C4A7A79B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731AEC-E924-473C-8895-656AA2BBCA17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0419C61-278F-46B3-ADDE-0B6C4A7A79B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731AEC-E924-473C-8895-656AA2BBCA17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0419C61-278F-46B3-ADDE-0B6C4A7A79B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731AEC-E924-473C-8895-656AA2BBCA17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0419C61-278F-46B3-ADDE-0B6C4A7A79B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731AEC-E924-473C-8895-656AA2BBCA17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0419C61-278F-46B3-ADDE-0B6C4A7A79B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731AEC-E924-473C-8895-656AA2BBCA17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0419C61-278F-46B3-ADDE-0B6C4A7A79B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731AEC-E924-473C-8895-656AA2BBCA17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0419C61-278F-46B3-ADDE-0B6C4A7A79B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731AEC-E924-473C-8895-656AA2BBCA17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0419C61-278F-46B3-ADDE-0B6C4A7A79B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731AEC-E924-473C-8895-656AA2BBCA17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0419C61-278F-46B3-ADDE-0B6C4A7A79B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731AEC-E924-473C-8895-656AA2BBCA17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0419C61-278F-46B3-ADDE-0B6C4A7A79B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731AEC-E924-473C-8895-656AA2BBCA17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0419C61-278F-46B3-ADDE-0B6C4A7A79B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731AEC-E924-473C-8895-656AA2BBCA17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0419C61-278F-46B3-ADDE-0B6C4A7A79B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731AEC-E924-473C-8895-656AA2BBCA17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0419C61-278F-46B3-ADDE-0B6C4A7A79B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731AEC-E924-473C-8895-656AA2BBCA17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0419C61-278F-46B3-ADDE-0B6C4A7A79B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731AEC-E924-473C-8895-656AA2BBCA17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0419C61-278F-46B3-ADDE-0B6C4A7A79B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F21B-31B7-4A7E-AC2F-BE0DEE591E28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CF6305-4986-451B-8BD7-826055B2A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F21B-31B7-4A7E-AC2F-BE0DEE591E28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CF6305-4986-451B-8BD7-826055B2A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F21B-31B7-4A7E-AC2F-BE0DEE591E28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6305-4986-451B-8BD7-826055B2A8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F21B-31B7-4A7E-AC2F-BE0DEE591E28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6305-4986-451B-8BD7-826055B2A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731AEC-E924-473C-8895-656AA2BBCA17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0419C61-278F-46B3-ADDE-0B6C4A7A79B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F21B-31B7-4A7E-AC2F-BE0DEE591E28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1CF6305-4986-451B-8BD7-826055B2A8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F21B-31B7-4A7E-AC2F-BE0DEE591E28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6305-4986-451B-8BD7-826055B2A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F21B-31B7-4A7E-AC2F-BE0DEE591E28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6305-4986-451B-8BD7-826055B2A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F21B-31B7-4A7E-AC2F-BE0DEE591E28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6305-4986-451B-8BD7-826055B2A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F21B-31B7-4A7E-AC2F-BE0DEE591E28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6305-4986-451B-8BD7-826055B2A8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F21B-31B7-4A7E-AC2F-BE0DEE591E28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6305-4986-451B-8BD7-826055B2A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F21B-31B7-4A7E-AC2F-BE0DEE591E28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6305-4986-451B-8BD7-826055B2A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7C9F21B-31B7-4A7E-AC2F-BE0DEE591E28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1CF6305-4986-451B-8BD7-826055B2A8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C9F21B-31B7-4A7E-AC2F-BE0DEE591E28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F6305-4986-451B-8BD7-826055B2A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7C9F21B-31B7-4A7E-AC2F-BE0DEE591E28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1CF6305-4986-451B-8BD7-826055B2A8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731AEC-E924-473C-8895-656AA2BBCA17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0419C61-278F-46B3-ADDE-0B6C4A7A79B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C9F21B-31B7-4A7E-AC2F-BE0DEE591E28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1CF6305-4986-451B-8BD7-826055B2A8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C9F21B-31B7-4A7E-AC2F-BE0DEE591E28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1CF6305-4986-451B-8BD7-826055B2A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C9F21B-31B7-4A7E-AC2F-BE0DEE591E28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F6305-4986-451B-8BD7-826055B2A8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C9F21B-31B7-4A7E-AC2F-BE0DEE591E28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F6305-4986-451B-8BD7-826055B2A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7C9F21B-31B7-4A7E-AC2F-BE0DEE591E28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1CF6305-4986-451B-8BD7-826055B2A8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7C9F21B-31B7-4A7E-AC2F-BE0DEE591E28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1CF6305-4986-451B-8BD7-826055B2A8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C9F21B-31B7-4A7E-AC2F-BE0DEE591E28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F6305-4986-451B-8BD7-826055B2A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C9F21B-31B7-4A7E-AC2F-BE0DEE591E28}" type="datetimeFigureOut">
              <a:rPr lang="ru-RU" smtClean="0"/>
              <a:pPr/>
              <a:t>01.11.2009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F6305-4986-451B-8BD7-826055B2A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731AEC-E924-473C-8895-656AA2BBCA17}" type="datetimeFigureOut">
              <a:rPr lang="ru-RU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0419C61-278F-46B3-ADDE-0B6C4A7A79BF}" type="slidenum">
              <a:rPr lang="ru-RU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731AEC-E924-473C-8895-656AA2BBCA17}" type="datetimeFigureOut">
              <a:rPr lang="ru-RU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0419C61-278F-46B3-ADDE-0B6C4A7A79BF}" type="slidenum">
              <a:rPr lang="ru-RU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731AEC-E924-473C-8895-656AA2BBCA17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0419C61-278F-46B3-ADDE-0B6C4A7A79B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731AEC-E924-473C-8895-656AA2BBCA17}" type="datetimeFigureOut">
              <a:rPr lang="ru-RU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0419C61-278F-46B3-ADDE-0B6C4A7A79BF}" type="slidenum">
              <a:rPr lang="ru-RU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731AEC-E924-473C-8895-656AA2BBCA17}" type="datetimeFigureOut">
              <a:rPr lang="ru-RU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0419C61-278F-46B3-ADDE-0B6C4A7A79BF}" type="slidenum">
              <a:rPr lang="ru-RU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731AEC-E924-473C-8895-656AA2BBCA17}" type="datetimeFigureOut">
              <a:rPr lang="ru-RU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0419C61-278F-46B3-ADDE-0B6C4A7A79BF}" type="slidenum">
              <a:rPr lang="ru-RU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731AEC-E924-473C-8895-656AA2BBCA17}" type="datetimeFigureOut">
              <a:rPr lang="ru-RU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0419C61-278F-46B3-ADDE-0B6C4A7A79BF}" type="slidenum">
              <a:rPr lang="ru-RU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731AEC-E924-473C-8895-656AA2BBCA17}" type="datetimeFigureOut">
              <a:rPr lang="ru-RU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0419C61-278F-46B3-ADDE-0B6C4A7A79BF}" type="slidenum">
              <a:rPr lang="ru-RU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731AEC-E924-473C-8895-656AA2BBCA17}" type="datetimeFigureOut">
              <a:rPr lang="ru-RU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0419C61-278F-46B3-ADDE-0B6C4A7A79BF}" type="slidenum">
              <a:rPr lang="ru-RU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731AEC-E924-473C-8895-656AA2BBCA17}" type="datetimeFigureOut">
              <a:rPr lang="ru-RU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0419C61-278F-46B3-ADDE-0B6C4A7A79BF}" type="slidenum">
              <a:rPr lang="ru-RU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731AEC-E924-473C-8895-656AA2BBCA17}" type="datetimeFigureOut">
              <a:rPr lang="ru-RU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0419C61-278F-46B3-ADDE-0B6C4A7A79BF}" type="slidenum">
              <a:rPr lang="ru-RU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731AEC-E924-473C-8895-656AA2BBCA17}" type="datetimeFigureOut">
              <a:rPr lang="ru-RU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0419C61-278F-46B3-ADDE-0B6C4A7A79BF}" type="slidenum">
              <a:rPr lang="ru-RU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731AEC-E924-473C-8895-656AA2BBCA17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01.11.2009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0419C61-278F-46B3-ADDE-0B6C4A7A79B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731AEC-E924-473C-8895-656AA2BBCA17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01.11.2009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0419C61-278F-46B3-ADDE-0B6C4A7A79BF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0"/>
            <a:fld id="{F1731AEC-E924-473C-8895-656AA2BBCA17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01.11.2009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rtl="0"/>
            <a:fld id="{D0419C61-278F-46B3-ADDE-0B6C4A7A79BF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10A77CE-8AAB-4F06-9021-3C8B15C544CD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01.11.2009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47DAFD5-E7DE-40CC-AD6A-51D489EBB0FF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731AEC-E924-473C-8895-656AA2BBCA17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01.11.2009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0419C61-278F-46B3-ADDE-0B6C4A7A79BF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731AEC-E924-473C-8895-656AA2BBCA17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01.11.2009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0419C61-278F-46B3-ADDE-0B6C4A7A79BF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rtl="0"/>
            <a:fld id="{F1731AEC-E924-473C-8895-656AA2BBCA17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01.11.2009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rtl="0"/>
            <a:fld id="{D0419C61-278F-46B3-ADDE-0B6C4A7A79BF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rtl="0"/>
            <a:fld id="{F1731AEC-E924-473C-8895-656AA2BBCA17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01.11.2009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rtl="0"/>
            <a:fld id="{D0419C61-278F-46B3-ADDE-0B6C4A7A79BF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731AEC-E924-473C-8895-656AA2BBCA17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01.11.2009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0419C61-278F-46B3-ADDE-0B6C4A7A79BF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643998" cy="1470025"/>
          </a:xfrm>
        </p:spPr>
        <p:txBody>
          <a:bodyPr/>
          <a:lstStyle/>
          <a:p>
            <a:r>
              <a:rPr lang="ru-RU" dirty="0" smtClean="0"/>
              <a:t>Человек в огне гражданской войны.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720" y="2357430"/>
            <a:ext cx="8643998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Изображение революции и гражданской войны в литературе 20-х годов.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286256"/>
            <a:ext cx="8890000" cy="225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1470025"/>
          </a:xfrm>
        </p:spPr>
        <p:txBody>
          <a:bodyPr/>
          <a:lstStyle/>
          <a:p>
            <a:r>
              <a:rPr lang="ru-RU" dirty="0" smtClean="0"/>
              <a:t>Исаак Бабель (1894 – 1940).</a:t>
            </a:r>
            <a:endParaRPr lang="ru-RU" dirty="0"/>
          </a:p>
        </p:txBody>
      </p:sp>
      <p:pic>
        <p:nvPicPr>
          <p:cNvPr id="4" name="Picture 4" descr="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785926"/>
            <a:ext cx="6643734" cy="3206747"/>
          </a:xfrm>
          <a:prstGeom prst="rect">
            <a:avLst/>
          </a:prstGeom>
          <a:noFill/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1571604" y="51054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Служил в Конармии у Буденного и осветил «прожектором» внутренний мир красных кавалеристов.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\Desktop\Урок Революция и Гражданская война\бойцы Первой Конной  Бабел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500042"/>
            <a:ext cx="6858048" cy="4467233"/>
          </a:xfrm>
          <a:prstGeom prst="rect">
            <a:avLst/>
          </a:prstGeom>
          <a:noFill/>
        </p:spPr>
      </p:pic>
      <p:sp>
        <p:nvSpPr>
          <p:cNvPr id="6" name="Подзаголовок 4"/>
          <p:cNvSpPr txBox="1">
            <a:spLocks/>
          </p:cNvSpPr>
          <p:nvPr/>
        </p:nvSpPr>
        <p:spPr>
          <a:xfrm>
            <a:off x="1571604" y="51054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Горький заступался за него, сказав, что он «украсил казаков Первой Конной лучше, правдивее, чем Гоголь запорожцев</a:t>
            </a:r>
            <a:r>
              <a:rPr lang="ru-RU" sz="3200" noProof="0" dirty="0" smtClean="0"/>
              <a:t>».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428596" y="0"/>
            <a:ext cx="5286412" cy="392909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Почему Шолохов назвал рассказ «Родинка»?</a:t>
            </a:r>
            <a:endParaRPr lang="ru-RU" sz="3600" dirty="0"/>
          </a:p>
        </p:txBody>
      </p:sp>
      <p:sp>
        <p:nvSpPr>
          <p:cNvPr id="5" name="Облако 4"/>
          <p:cNvSpPr/>
          <p:nvPr/>
        </p:nvSpPr>
        <p:spPr>
          <a:xfrm>
            <a:off x="3714744" y="2786058"/>
            <a:ext cx="5429256" cy="407194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Не всегда человек черствеет в этом страшном мире: от чего это зависит?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285728"/>
            <a:ext cx="4040188" cy="1071571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Человек и его романтическое восприятие того времени.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1357298"/>
            <a:ext cx="4040188" cy="476886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Вера в идею революции, как очистительную силу ради которой  убивается человек.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Нам не дано имен </a:t>
            </a:r>
          </a:p>
          <a:p>
            <a:pPr>
              <a:buNone/>
            </a:pPr>
            <a:r>
              <a:rPr lang="ru-RU" dirty="0" smtClean="0"/>
              <a:t>Детям станков и околиц.</a:t>
            </a:r>
          </a:p>
          <a:p>
            <a:pPr>
              <a:buNone/>
            </a:pPr>
            <a:r>
              <a:rPr lang="ru-RU" dirty="0" smtClean="0"/>
              <a:t>Имя мое – легион</a:t>
            </a:r>
          </a:p>
          <a:p>
            <a:pPr>
              <a:buNone/>
            </a:pPr>
            <a:r>
              <a:rPr lang="ru-RU" dirty="0" smtClean="0"/>
              <a:t>Имя мое – комсомолец…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642918"/>
            <a:ext cx="4041775" cy="71437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Человек, вовлеченный в страшные события эпохи.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500562" y="1357298"/>
            <a:ext cx="4357717" cy="47688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Человек, исступленно ищущий истины в несправедливом , истекающем кровью мире.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Неправда с нами ела и пила,</a:t>
            </a:r>
          </a:p>
          <a:p>
            <a:pPr>
              <a:buNone/>
            </a:pPr>
            <a:r>
              <a:rPr lang="ru-RU" dirty="0" smtClean="0"/>
              <a:t>Колокола гудели по привычке,</a:t>
            </a:r>
          </a:p>
          <a:p>
            <a:pPr>
              <a:buNone/>
            </a:pPr>
            <a:r>
              <a:rPr lang="ru-RU" dirty="0" smtClean="0"/>
              <a:t>Монеты вес утратили и звон,</a:t>
            </a:r>
          </a:p>
          <a:p>
            <a:pPr>
              <a:buNone/>
            </a:pPr>
            <a:r>
              <a:rPr lang="ru-RU" dirty="0" smtClean="0"/>
              <a:t>И дети не пугались мертвецов…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8286808" cy="2171714"/>
          </a:xfrm>
        </p:spPr>
        <p:txBody>
          <a:bodyPr>
            <a:normAutofit/>
          </a:bodyPr>
          <a:lstStyle/>
          <a:p>
            <a:r>
              <a:rPr lang="ru-RU" dirty="0" smtClean="0"/>
              <a:t>Россия без нас обойтись может, никто из нас без неё не может обойтись. И.С. Тургенев.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"/>
            <a:ext cx="7772400" cy="92867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Уроки истории Гражданской войны: чему они нас учат?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142984"/>
            <a:ext cx="8501122" cy="5929354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buAutoNum type="arabicPeriod"/>
            </a:pP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Преступно убивать друг друга ради идеи или мечты!</a:t>
            </a:r>
          </a:p>
          <a:p>
            <a:pPr marL="514350" indent="-514350" algn="l"/>
            <a:endParaRPr lang="ru-RU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лишать человека личного счастья, жизни во имя великих дел. </a:t>
            </a:r>
          </a:p>
          <a:p>
            <a:pPr marL="514350" indent="-514350" algn="l">
              <a:buFont typeface="Arial" pitchFamily="34" charset="0"/>
              <a:buAutoNum type="arabicPeriod"/>
            </a:pPr>
            <a:endParaRPr lang="ru-RU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l">
              <a:buAutoNum type="arabicPeriod"/>
            </a:pP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заставлять быть счастливым. У каждого человека  своё понимание счастья.</a:t>
            </a:r>
          </a:p>
          <a:p>
            <a:pPr marL="514350" indent="-514350" algn="l">
              <a:buAutoNum type="arabicPeriod"/>
            </a:pPr>
            <a:endParaRPr lang="ru-RU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l">
              <a:buAutoNum type="arabicPeriod"/>
            </a:pP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 решать политические разногласия мирным путем. («Мирись с соперником твоим скорее, пока ты еще на пути с ним» Иисус Христос)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\Desktop\newplanet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959224"/>
            <a:ext cx="5857884" cy="2898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Мы должны помнить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472518" cy="268605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Общее количество жертв среди мирного населения в Гражданской войне в 1918-1922 гг. – около 10 млн. человек;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рядах Красной армии погибло 800 тыс. человек;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2-3,5 млн. русских граждан страна потеряла в связи с эмиграцией.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rys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1678"/>
            <a:ext cx="4645383" cy="2911779"/>
          </a:xfrm>
          <a:prstGeom prst="rect">
            <a:avLst/>
          </a:prstGeom>
        </p:spPr>
      </p:pic>
      <p:pic>
        <p:nvPicPr>
          <p:cNvPr id="4" name="Рисунок 3" descr="дфорыорф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0963" y="0"/>
            <a:ext cx="451303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57818" y="357166"/>
            <a:ext cx="3071834" cy="150019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А.Н.Толстой «Гадюка»</a:t>
            </a:r>
            <a:br>
              <a:rPr lang="ru-RU" sz="1600" dirty="0" smtClean="0"/>
            </a:br>
            <a:r>
              <a:rPr lang="ru-RU" sz="1600" dirty="0" smtClean="0"/>
              <a:t>…Одна, одна в дикой, враждебной жизни, одинока, как в минуту смерти, не нужна никому...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71414"/>
            <a:ext cx="4357718" cy="6786586"/>
          </a:xfrm>
          <a:noFill/>
        </p:spPr>
        <p:txBody>
          <a:bodyPr>
            <a:normAutofit fontScale="92500" lnSpcReduction="20000"/>
          </a:bodyPr>
          <a:lstStyle/>
          <a:p>
            <a:pPr algn="l"/>
            <a:r>
              <a:rPr lang="ru-RU" sz="1400" dirty="0" smtClean="0">
                <a:solidFill>
                  <a:srgbClr val="FFFFCC"/>
                </a:solidFill>
              </a:rPr>
              <a:t>— Революция создала конную армию... Понятно вам? Конь — это стихия... Конный бой - революционный порыв... Вот у меня — одна шашка в руке, и я врубаюсь в пехотный строй, я лечу на пулеметное гнездо... Можно врагу вытерпеть этот мой вид? Нельзя... И он в панике бежит, я его рублю, - у меня за плечами крылья... Знаете, что такое кавалерийский бой? Несется лава на лаву </a:t>
            </a:r>
            <a:r>
              <a:rPr lang="ru-RU" sz="1400" i="1" dirty="0" smtClean="0">
                <a:solidFill>
                  <a:srgbClr val="FFFFCC"/>
                </a:solidFill>
              </a:rPr>
              <a:t>без выстрела... Гул... И ты — как пьяный... Сшиблись... Пошла работа... Минута, ну - две минуты самое большее... Сердце не выдерживает этого ужаса... У врага волосы дыбом... И враг повертывает коней... Тут уж -руби, гони... Пленных нет...</a:t>
            </a:r>
            <a:endParaRPr lang="ru-RU" sz="1400" dirty="0" smtClean="0">
              <a:solidFill>
                <a:srgbClr val="FFFFCC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ru-RU" sz="1400" dirty="0" smtClean="0">
              <a:solidFill>
                <a:srgbClr val="FFD757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ru-RU" sz="1400" dirty="0" smtClean="0">
              <a:solidFill>
                <a:srgbClr val="FFD757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ru-RU" sz="1400" dirty="0" smtClean="0">
              <a:solidFill>
                <a:srgbClr val="FFD757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ru-RU" sz="1400" dirty="0" smtClean="0">
              <a:solidFill>
                <a:srgbClr val="FFD757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ru-RU" sz="1400" dirty="0" smtClean="0">
              <a:solidFill>
                <a:srgbClr val="FFD757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ru-RU" sz="1400" dirty="0" smtClean="0">
              <a:solidFill>
                <a:srgbClr val="FFD757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ru-RU" sz="1400" dirty="0" smtClean="0">
              <a:solidFill>
                <a:srgbClr val="FFD757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ru-RU" sz="1400" dirty="0" smtClean="0">
              <a:solidFill>
                <a:srgbClr val="FFD757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ru-RU" sz="1400" dirty="0" smtClean="0">
              <a:solidFill>
                <a:srgbClr val="FFD757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ru-RU" sz="1400" dirty="0" smtClean="0">
              <a:solidFill>
                <a:srgbClr val="FFD757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ru-RU" sz="1400" dirty="0" smtClean="0">
              <a:solidFill>
                <a:srgbClr val="FFD757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ru-RU" sz="1400" dirty="0" smtClean="0">
              <a:solidFill>
                <a:srgbClr val="FFD757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ru-RU" sz="1400" dirty="0" smtClean="0">
              <a:solidFill>
                <a:srgbClr val="FFD757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ru-RU" sz="1400" dirty="0" smtClean="0">
              <a:solidFill>
                <a:srgbClr val="FFD757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ru-RU" sz="1400" dirty="0" smtClean="0">
              <a:solidFill>
                <a:srgbClr val="FFD757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ru-RU" sz="1400" dirty="0" smtClean="0">
              <a:solidFill>
                <a:srgbClr val="FFD757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ru-RU" sz="1400" dirty="0" smtClean="0">
                <a:solidFill>
                  <a:srgbClr val="FFFFCC"/>
                </a:solidFill>
                <a:ea typeface="Arial Unicode MS" pitchFamily="34" charset="-128"/>
                <a:cs typeface="Arial Unicode MS" pitchFamily="34" charset="-128"/>
              </a:rPr>
              <a:t>Как птица, что мчится в ветреном, в сумасшедшем небе и вдруг с перебитыми крыльями падает клубком на землю, так вся жизнь Ольги Вячеславовны, страстная, невинная любовь, оборвалась, разбилась, и потянулись ей ненужные, тяжелые смутные дни . Жить было тошно и мрачно, и всё же смерть не взяла её...</a:t>
            </a:r>
            <a:endParaRPr lang="ru-RU" sz="1400" dirty="0">
              <a:solidFill>
                <a:srgbClr val="FFFFCC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142875"/>
            <a:ext cx="8229600" cy="67151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человечны в эти дни всеобщего озверения</a:t>
            </a:r>
          </a:p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Надо опомниться, надо постараться быть людьми!</a:t>
            </a:r>
          </a:p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трудно, но это необходимо.</a:t>
            </a:r>
          </a:p>
          <a:p>
            <a:pPr algn="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М. Горький</a:t>
            </a:r>
          </a:p>
          <a:p>
            <a:pPr algn="r"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слышали, что сказано древними: не убивай;</a:t>
            </a:r>
          </a:p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же убьет, подлежит суду…</a:t>
            </a:r>
          </a:p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Мирись с соперником твоим скорее, пока ты еще на пути с ним.</a:t>
            </a:r>
          </a:p>
          <a:p>
            <a:pPr algn="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Иисус Христос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Человек и его романтическое восприятие того времени.</a:t>
            </a:r>
            <a:endParaRPr lang="ru-RU" sz="4000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cs typeface="Times New Roman" pitchFamily="18" charset="0"/>
              </a:rPr>
              <a:t>Н.С. Тихонов (1896 – 1979) – </a:t>
            </a:r>
            <a:r>
              <a:rPr lang="ru-RU" sz="2800" dirty="0" smtClean="0">
                <a:cs typeface="Times New Roman" pitchFamily="18" charset="0"/>
              </a:rPr>
              <a:t>«Денис Давыдов русской  поэзии  советского  времени» (Федин)</a:t>
            </a:r>
            <a:r>
              <a:rPr lang="ru-RU" sz="3200" dirty="0" smtClean="0">
                <a:cs typeface="Times New Roman" pitchFamily="18" charset="0"/>
              </a:rPr>
              <a:t>.  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1026" name="Picture 2" descr="E:\Урок Революция и Гражданская война\николый семенович тихонов 1896-19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714488"/>
            <a:ext cx="4286279" cy="461891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42976" y="5929330"/>
            <a:ext cx="6400800" cy="64294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От студенческих общежитий до бессмертия  рукой подать.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92869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Михаил Светлов (1903 – 1964).</a:t>
            </a:r>
            <a:endParaRPr lang="ru-RU" sz="3600" dirty="0"/>
          </a:p>
        </p:txBody>
      </p:sp>
      <p:pic>
        <p:nvPicPr>
          <p:cNvPr id="2050" name="Picture 2" descr="E:\Урок Революция и Гражданская война\михаил светлов 1903-19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428736"/>
            <a:ext cx="4071966" cy="427807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Гренада (1926 г.)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4071966" cy="48577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… Отряд не заметил </a:t>
            </a:r>
          </a:p>
          <a:p>
            <a:pPr>
              <a:buNone/>
            </a:pPr>
            <a:r>
              <a:rPr lang="ru-RU" dirty="0" smtClean="0"/>
              <a:t>Потери бойца</a:t>
            </a:r>
          </a:p>
          <a:p>
            <a:pPr>
              <a:buNone/>
            </a:pPr>
            <a:r>
              <a:rPr lang="ru-RU" dirty="0" smtClean="0"/>
              <a:t>И «Яблочко» – песню</a:t>
            </a:r>
          </a:p>
          <a:p>
            <a:pPr>
              <a:buNone/>
            </a:pPr>
            <a:r>
              <a:rPr lang="ru-RU" dirty="0" smtClean="0"/>
              <a:t>Допел до конца.</a:t>
            </a:r>
          </a:p>
          <a:p>
            <a:pPr>
              <a:buNone/>
            </a:pPr>
            <a:r>
              <a:rPr lang="ru-RU" dirty="0" smtClean="0"/>
              <a:t>Лишь по небу тихо </a:t>
            </a:r>
          </a:p>
          <a:p>
            <a:pPr>
              <a:buNone/>
            </a:pPr>
            <a:r>
              <a:rPr lang="ru-RU" dirty="0" smtClean="0"/>
              <a:t>Сползла погодя</a:t>
            </a:r>
          </a:p>
          <a:p>
            <a:pPr>
              <a:buNone/>
            </a:pPr>
            <a:r>
              <a:rPr lang="ru-RU" dirty="0" smtClean="0"/>
              <a:t>На бархат заката </a:t>
            </a:r>
          </a:p>
          <a:p>
            <a:pPr>
              <a:buNone/>
            </a:pPr>
            <a:r>
              <a:rPr lang="ru-RU" dirty="0" smtClean="0"/>
              <a:t>Слезинка дождя…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Picture 2" descr="C:\Documents and Settings\Tonya\Рабочий стол\Елена\Смерть Комисар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785926"/>
            <a:ext cx="4357718" cy="337823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Николай Островский (1904 – 1936 г.)</a:t>
            </a:r>
            <a:endParaRPr lang="ru-RU" dirty="0"/>
          </a:p>
        </p:txBody>
      </p:sp>
      <p:pic>
        <p:nvPicPr>
          <p:cNvPr id="3074" name="Picture 2" descr="E:\Урок Революция и Гражданская война\николай алексеевич островский 1904-1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571612"/>
            <a:ext cx="4684713" cy="507841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285720" y="214290"/>
            <a:ext cx="6072230" cy="3000396"/>
          </a:xfrm>
          <a:prstGeom prst="cloud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Была ли романтика в революции?</a:t>
            </a:r>
            <a:endParaRPr lang="ru-RU" sz="3200" dirty="0"/>
          </a:p>
        </p:txBody>
      </p:sp>
      <p:sp>
        <p:nvSpPr>
          <p:cNvPr id="5" name="Облако 4"/>
          <p:cNvSpPr/>
          <p:nvPr/>
        </p:nvSpPr>
        <p:spPr>
          <a:xfrm>
            <a:off x="2285984" y="3143248"/>
            <a:ext cx="6215106" cy="3214710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Был ли прав простой обычный человек, готовый умереть ради идеи, был ли он уверен в правоте своего дела?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Человек, вовлеченный </a:t>
            </a:r>
            <a:br>
              <a:rPr lang="ru-RU" dirty="0" smtClean="0"/>
            </a:br>
            <a:r>
              <a:rPr lang="ru-RU" dirty="0" smtClean="0"/>
              <a:t>в страшные события эпохи.</a:t>
            </a:r>
            <a:endParaRPr lang="ru-RU" dirty="0"/>
          </a:p>
        </p:txBody>
      </p:sp>
      <p:pic>
        <p:nvPicPr>
          <p:cNvPr id="5122" name="Picture 2" descr="E:\мистерия 20 век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73263"/>
            <a:ext cx="7667652" cy="3741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684</Words>
  <Application>Microsoft Office PowerPoint</Application>
  <PresentationFormat>Экран (4:3)</PresentationFormat>
  <Paragraphs>102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1_Тема Office</vt:lpstr>
      <vt:lpstr>Бумажная</vt:lpstr>
      <vt:lpstr>3_Тема Office</vt:lpstr>
      <vt:lpstr>4_Тема Office</vt:lpstr>
      <vt:lpstr>5_Тема Office</vt:lpstr>
      <vt:lpstr>Трек</vt:lpstr>
      <vt:lpstr>Литейная</vt:lpstr>
      <vt:lpstr>Тема Office</vt:lpstr>
      <vt:lpstr>Человек в огне гражданской войны.</vt:lpstr>
      <vt:lpstr>Слайд 2</vt:lpstr>
      <vt:lpstr>Человек и его романтическое восприятие того времени.</vt:lpstr>
      <vt:lpstr>Н.С. Тихонов (1896 – 1979) – «Денис Давыдов русской  поэзии  советского  времени» (Федин).  </vt:lpstr>
      <vt:lpstr>Михаил Светлов (1903 – 1964).</vt:lpstr>
      <vt:lpstr>Гренада (1926 г.)</vt:lpstr>
      <vt:lpstr>Николай Островский (1904 – 1936 г.)</vt:lpstr>
      <vt:lpstr>Слайд 8</vt:lpstr>
      <vt:lpstr>Человек, вовлеченный  в страшные события эпохи.</vt:lpstr>
      <vt:lpstr>Исаак Бабель (1894 – 1940).</vt:lpstr>
      <vt:lpstr>Слайд 11</vt:lpstr>
      <vt:lpstr>Слайд 12</vt:lpstr>
      <vt:lpstr>Слайд 13</vt:lpstr>
      <vt:lpstr>Россия без нас обойтись может, никто из нас без неё не может обойтись. И.С. Тургенев.</vt:lpstr>
      <vt:lpstr>Уроки истории Гражданской войны: чему они нас учат?</vt:lpstr>
      <vt:lpstr>Мы должны помнить</vt:lpstr>
      <vt:lpstr>А.Н.Толстой «Гадюка» …Одна, одна в дикой, враждебной жизни, одинока, как в минуту смерти, не нужна никому...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в огне гражданской войны.</dc:title>
  <dc:creator>Е</dc:creator>
  <cp:lastModifiedBy>Silva</cp:lastModifiedBy>
  <cp:revision>21</cp:revision>
  <dcterms:created xsi:type="dcterms:W3CDTF">2008-12-16T14:14:51Z</dcterms:created>
  <dcterms:modified xsi:type="dcterms:W3CDTF">2009-11-01T17:07:34Z</dcterms:modified>
</cp:coreProperties>
</file>