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3" r:id="rId7"/>
    <p:sldId id="262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30" autoAdjust="0"/>
    <p:restoredTop sz="94643" autoAdjust="0"/>
  </p:normalViewPr>
  <p:slideViewPr>
    <p:cSldViewPr>
      <p:cViewPr varScale="1">
        <p:scale>
          <a:sx n="46" d="100"/>
          <a:sy n="46" d="100"/>
        </p:scale>
        <p:origin x="-5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490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AD21FA-FA08-43BC-940E-1C16EB0DB8B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E1A61D2-E84B-4AF3-9AF0-BA1F6C689B69}">
      <dgm:prSet phldrT="[Текст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ru-RU" dirty="0" smtClean="0">
              <a:solidFill>
                <a:srgbClr val="0070C0"/>
              </a:solidFill>
            </a:rPr>
            <a:t>  </a:t>
          </a:r>
          <a:r>
            <a:rPr lang="ru-RU" b="1" dirty="0" smtClean="0">
              <a:solidFill>
                <a:srgbClr val="FF0000"/>
              </a:solidFill>
            </a:rPr>
            <a:t>прилагательное</a:t>
          </a:r>
          <a:endParaRPr lang="ru-RU" b="1" dirty="0">
            <a:solidFill>
              <a:srgbClr val="FF0000"/>
            </a:solidFill>
          </a:endParaRPr>
        </a:p>
      </dgm:t>
    </dgm:pt>
    <dgm:pt modelId="{CCFC6785-2CD9-405E-8123-DDAA8DEFCDF4}" type="parTrans" cxnId="{6D773F78-F757-4F50-843C-014920A42A39}">
      <dgm:prSet/>
      <dgm:spPr/>
      <dgm:t>
        <a:bodyPr/>
        <a:lstStyle/>
        <a:p>
          <a:endParaRPr lang="ru-RU"/>
        </a:p>
      </dgm:t>
    </dgm:pt>
    <dgm:pt modelId="{FEBF82DC-B234-4BBC-8F17-926B35C49BF2}" type="sibTrans" cxnId="{6D773F78-F757-4F50-843C-014920A42A39}">
      <dgm:prSet/>
      <dgm:spPr/>
      <dgm:t>
        <a:bodyPr/>
        <a:lstStyle/>
        <a:p>
          <a:endParaRPr lang="ru-RU"/>
        </a:p>
      </dgm:t>
    </dgm:pt>
    <dgm:pt modelId="{D82C2CA7-0AC2-4662-B1F1-3487382DEED5}" type="pres">
      <dgm:prSet presAssocID="{96AD21FA-FA08-43BC-940E-1C16EB0DB8B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F581B81-780C-40A5-87DD-02FF8140B4BB}" type="pres">
      <dgm:prSet presAssocID="{5E1A61D2-E84B-4AF3-9AF0-BA1F6C689B69}" presName="parentText" presStyleLbl="node1" presStyleIdx="0" presStyleCnt="1" custScaleX="62047" custScaleY="78183" custLinFactY="-15878" custLinFactNeighborX="-990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56AD185-C465-42F3-9A22-B5D6DF341D1F}" type="presOf" srcId="{96AD21FA-FA08-43BC-940E-1C16EB0DB8BA}" destId="{D82C2CA7-0AC2-4662-B1F1-3487382DEED5}" srcOrd="0" destOrd="0" presId="urn:microsoft.com/office/officeart/2005/8/layout/vList2"/>
    <dgm:cxn modelId="{B9E56CA2-5FB1-467F-82E6-6841F1F5DAC8}" type="presOf" srcId="{5E1A61D2-E84B-4AF3-9AF0-BA1F6C689B69}" destId="{5F581B81-780C-40A5-87DD-02FF8140B4BB}" srcOrd="0" destOrd="0" presId="urn:microsoft.com/office/officeart/2005/8/layout/vList2"/>
    <dgm:cxn modelId="{6D773F78-F757-4F50-843C-014920A42A39}" srcId="{96AD21FA-FA08-43BC-940E-1C16EB0DB8BA}" destId="{5E1A61D2-E84B-4AF3-9AF0-BA1F6C689B69}" srcOrd="0" destOrd="0" parTransId="{CCFC6785-2CD9-405E-8123-DDAA8DEFCDF4}" sibTransId="{FEBF82DC-B234-4BBC-8F17-926B35C49BF2}"/>
    <dgm:cxn modelId="{58B1210F-B1D7-4AE0-A7A3-7C2A67B64152}" type="presParOf" srcId="{D82C2CA7-0AC2-4662-B1F1-3487382DEED5}" destId="{5F581B81-780C-40A5-87DD-02FF8140B4BB}" srcOrd="0" destOrd="0" presId="urn:microsoft.com/office/officeart/2005/8/layout/vList2"/>
  </dgm:cxnLst>
  <dgm:bg>
    <a:solidFill>
      <a:schemeClr val="accent5">
        <a:lumMod val="20000"/>
        <a:lumOff val="80000"/>
      </a:schemeClr>
    </a:solidFill>
  </dgm:bg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6AD21FA-FA08-43BC-940E-1C16EB0DB8BA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5E1A61D2-E84B-4AF3-9AF0-BA1F6C689B69}">
      <dgm:prSet phldrT="[Текст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ru-RU" sz="5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  Имя  прилагательное</a:t>
          </a:r>
          <a:endParaRPr lang="ru-RU" sz="5400" b="1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CFC6785-2CD9-405E-8123-DDAA8DEFCDF4}" type="parTrans" cxnId="{6D773F78-F757-4F50-843C-014920A42A39}">
      <dgm:prSet/>
      <dgm:spPr/>
      <dgm:t>
        <a:bodyPr/>
        <a:lstStyle/>
        <a:p>
          <a:endParaRPr lang="ru-RU"/>
        </a:p>
      </dgm:t>
    </dgm:pt>
    <dgm:pt modelId="{FEBF82DC-B234-4BBC-8F17-926B35C49BF2}" type="sibTrans" cxnId="{6D773F78-F757-4F50-843C-014920A42A39}">
      <dgm:prSet/>
      <dgm:spPr/>
      <dgm:t>
        <a:bodyPr/>
        <a:lstStyle/>
        <a:p>
          <a:endParaRPr lang="ru-RU"/>
        </a:p>
      </dgm:t>
    </dgm:pt>
    <dgm:pt modelId="{D82C2CA7-0AC2-4662-B1F1-3487382DEED5}" type="pres">
      <dgm:prSet presAssocID="{96AD21FA-FA08-43BC-940E-1C16EB0DB8B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F581B81-780C-40A5-87DD-02FF8140B4BB}" type="pres">
      <dgm:prSet presAssocID="{5E1A61D2-E84B-4AF3-9AF0-BA1F6C689B69}" presName="parentText" presStyleLbl="node1" presStyleIdx="0" presStyleCnt="1" custScaleX="86800" custScaleY="103751" custLinFactY="-48572" custLinFactNeighborX="-165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2F953CF-472F-45B6-8588-E0AA8CF860A5}" type="presOf" srcId="{5E1A61D2-E84B-4AF3-9AF0-BA1F6C689B69}" destId="{5F581B81-780C-40A5-87DD-02FF8140B4BB}" srcOrd="0" destOrd="0" presId="urn:microsoft.com/office/officeart/2005/8/layout/vList2"/>
    <dgm:cxn modelId="{14AB4E79-7896-40BC-87FB-421CC2EB4944}" type="presOf" srcId="{96AD21FA-FA08-43BC-940E-1C16EB0DB8BA}" destId="{D82C2CA7-0AC2-4662-B1F1-3487382DEED5}" srcOrd="0" destOrd="0" presId="urn:microsoft.com/office/officeart/2005/8/layout/vList2"/>
    <dgm:cxn modelId="{6D773F78-F757-4F50-843C-014920A42A39}" srcId="{96AD21FA-FA08-43BC-940E-1C16EB0DB8BA}" destId="{5E1A61D2-E84B-4AF3-9AF0-BA1F6C689B69}" srcOrd="0" destOrd="0" parTransId="{CCFC6785-2CD9-405E-8123-DDAA8DEFCDF4}" sibTransId="{FEBF82DC-B234-4BBC-8F17-926B35C49BF2}"/>
    <dgm:cxn modelId="{4F8A9A62-6173-4426-A19C-8901B2FC63E4}" type="presParOf" srcId="{D82C2CA7-0AC2-4662-B1F1-3487382DEED5}" destId="{5F581B81-780C-40A5-87DD-02FF8140B4BB}" srcOrd="0" destOrd="0" presId="urn:microsoft.com/office/officeart/2005/8/layout/vList2"/>
  </dgm:cxnLst>
  <dgm:bg>
    <a:solidFill>
      <a:schemeClr val="accent5">
        <a:lumMod val="20000"/>
        <a:lumOff val="80000"/>
      </a:schemeClr>
    </a:solidFill>
  </dgm:bg>
  <dgm:whole>
    <a:ln w="28575">
      <a:solidFill>
        <a:schemeClr val="accent1"/>
      </a:solidFill>
    </a:ln>
  </dgm:whole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5897A7-6580-4D1A-9EE9-4D50FAD87127}" type="datetimeFigureOut">
              <a:rPr lang="ru-RU" smtClean="0"/>
              <a:pPr/>
              <a:t>02.11.2009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1AD038-A5C3-4E11-9440-3E72883D208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8E934D-1420-4E5D-9F8C-9BF73D71BF5A}" type="datetimeFigureOut">
              <a:rPr lang="ru-RU" smtClean="0"/>
              <a:pPr/>
              <a:t>02.11.2009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0D2852-298D-4892-BA9C-8806345F3C7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0D2852-298D-4892-BA9C-8806345F3C74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BBF82-5CDC-4534-9C8A-C4273C7ABE1C}" type="datetimeFigureOut">
              <a:rPr lang="ru-RU" smtClean="0"/>
              <a:pPr/>
              <a:t>02.11.2009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DBCBF-8946-46F9-B723-5A469131A1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BBF82-5CDC-4534-9C8A-C4273C7ABE1C}" type="datetimeFigureOut">
              <a:rPr lang="ru-RU" smtClean="0"/>
              <a:pPr/>
              <a:t>02.11.2009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DBCBF-8946-46F9-B723-5A469131A1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BBF82-5CDC-4534-9C8A-C4273C7ABE1C}" type="datetimeFigureOut">
              <a:rPr lang="ru-RU" smtClean="0"/>
              <a:pPr/>
              <a:t>02.11.2009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DBCBF-8946-46F9-B723-5A469131A1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BBF82-5CDC-4534-9C8A-C4273C7ABE1C}" type="datetimeFigureOut">
              <a:rPr lang="ru-RU" smtClean="0"/>
              <a:pPr/>
              <a:t>02.11.2009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DBCBF-8946-46F9-B723-5A469131A1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BBF82-5CDC-4534-9C8A-C4273C7ABE1C}" type="datetimeFigureOut">
              <a:rPr lang="ru-RU" smtClean="0"/>
              <a:pPr/>
              <a:t>02.11.2009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DBCBF-8946-46F9-B723-5A469131A1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BBF82-5CDC-4534-9C8A-C4273C7ABE1C}" type="datetimeFigureOut">
              <a:rPr lang="ru-RU" smtClean="0"/>
              <a:pPr/>
              <a:t>02.11.2009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DBCBF-8946-46F9-B723-5A469131A1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BBF82-5CDC-4534-9C8A-C4273C7ABE1C}" type="datetimeFigureOut">
              <a:rPr lang="ru-RU" smtClean="0"/>
              <a:pPr/>
              <a:t>02.11.2009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DBCBF-8946-46F9-B723-5A469131A1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BBF82-5CDC-4534-9C8A-C4273C7ABE1C}" type="datetimeFigureOut">
              <a:rPr lang="ru-RU" smtClean="0"/>
              <a:pPr/>
              <a:t>02.11.2009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DBCBF-8946-46F9-B723-5A469131A1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BBF82-5CDC-4534-9C8A-C4273C7ABE1C}" type="datetimeFigureOut">
              <a:rPr lang="ru-RU" smtClean="0"/>
              <a:pPr/>
              <a:t>02.11.2009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DBCBF-8946-46F9-B723-5A469131A1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BBF82-5CDC-4534-9C8A-C4273C7ABE1C}" type="datetimeFigureOut">
              <a:rPr lang="ru-RU" smtClean="0"/>
              <a:pPr/>
              <a:t>02.11.2009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DBCBF-8946-46F9-B723-5A469131A1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BBF82-5CDC-4534-9C8A-C4273C7ABE1C}" type="datetimeFigureOut">
              <a:rPr lang="ru-RU" smtClean="0"/>
              <a:pPr/>
              <a:t>02.11.2009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DBCBF-8946-46F9-B723-5A469131A1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4BBF82-5CDC-4534-9C8A-C4273C7ABE1C}" type="datetimeFigureOut">
              <a:rPr lang="ru-RU" smtClean="0"/>
              <a:pPr/>
              <a:t>02.11.2009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1DBCBF-8946-46F9-B723-5A469131A1B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3" Type="http://schemas.openxmlformats.org/officeDocument/2006/relationships/diagramLayout" Target="../diagrams/layout1.xml"/><Relationship Id="rId7" Type="http://schemas.openxmlformats.org/officeDocument/2006/relationships/diagramLayout" Target="../diagrams/layout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diagramColors" Target="../diagrams/colors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357166"/>
            <a:ext cx="8643998" cy="6072230"/>
          </a:xfrm>
          <a:ln w="2857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7200" b="1" spc="50" dirty="0" smtClean="0">
                <a:ln w="11430">
                  <a:solidFill>
                    <a:schemeClr val="accent2">
                      <a:lumMod val="75000"/>
                    </a:schemeClr>
                  </a:solidFill>
                </a:ln>
                <a:solidFill>
                  <a:srgbClr val="C00000"/>
                </a:solidFill>
                <a:effectLst/>
              </a:rPr>
              <a:t> Урок  русского языка </a:t>
            </a:r>
            <a:br>
              <a:rPr lang="ru-RU" sz="7200" b="1" spc="50" dirty="0" smtClean="0">
                <a:ln w="11430">
                  <a:solidFill>
                    <a:schemeClr val="accent2">
                      <a:lumMod val="75000"/>
                    </a:schemeClr>
                  </a:solidFill>
                </a:ln>
                <a:solidFill>
                  <a:srgbClr val="C00000"/>
                </a:solidFill>
                <a:effectLst/>
              </a:rPr>
            </a:br>
            <a:r>
              <a:rPr lang="ru-RU" sz="7200" b="1" spc="50" dirty="0" smtClean="0">
                <a:ln w="11430">
                  <a:solidFill>
                    <a:schemeClr val="accent2">
                      <a:lumMod val="75000"/>
                    </a:schemeClr>
                  </a:solidFill>
                </a:ln>
                <a:solidFill>
                  <a:srgbClr val="C00000"/>
                </a:solidFill>
                <a:effectLst/>
              </a:rPr>
              <a:t>в 4 </a:t>
            </a:r>
            <a:r>
              <a:rPr lang="ru-RU" sz="7200" b="1" spc="50" dirty="0" smtClean="0">
                <a:ln w="11430">
                  <a:solidFill>
                    <a:schemeClr val="accent2">
                      <a:lumMod val="75000"/>
                    </a:schemeClr>
                  </a:solidFill>
                </a:ln>
                <a:solidFill>
                  <a:srgbClr val="C00000"/>
                </a:solidFill>
                <a:effectLst/>
              </a:rPr>
              <a:t>классе</a:t>
            </a:r>
            <a:br>
              <a:rPr lang="ru-RU" sz="7200" b="1" spc="50" dirty="0" smtClean="0">
                <a:ln w="11430">
                  <a:solidFill>
                    <a:schemeClr val="accent2">
                      <a:lumMod val="75000"/>
                    </a:schemeClr>
                  </a:solidFill>
                </a:ln>
                <a:solidFill>
                  <a:srgbClr val="C00000"/>
                </a:solidFill>
                <a:effectLst/>
              </a:rPr>
            </a:br>
            <a:r>
              <a:rPr lang="ru-RU" sz="2000" b="1" spc="50" dirty="0" smtClean="0">
                <a:ln w="11430">
                  <a:solidFill>
                    <a:schemeClr val="accent2">
                      <a:lumMod val="75000"/>
                    </a:schemeClr>
                  </a:solidFill>
                </a:ln>
                <a:solidFill>
                  <a:srgbClr val="C00000"/>
                </a:solidFill>
              </a:rPr>
              <a:t>учитель МОУ СОШ</a:t>
            </a:r>
            <a:br>
              <a:rPr lang="ru-RU" sz="2000" b="1" spc="50" dirty="0" smtClean="0">
                <a:ln w="11430">
                  <a:solidFill>
                    <a:schemeClr val="accent2">
                      <a:lumMod val="75000"/>
                    </a:schemeClr>
                  </a:solidFill>
                </a:ln>
                <a:solidFill>
                  <a:srgbClr val="C00000"/>
                </a:solidFill>
              </a:rPr>
            </a:br>
            <a:r>
              <a:rPr lang="ru-RU" sz="2000" b="1" spc="50" dirty="0" smtClean="0">
                <a:ln w="11430">
                  <a:solidFill>
                    <a:schemeClr val="accent2">
                      <a:lumMod val="75000"/>
                    </a:schemeClr>
                  </a:solidFill>
                </a:ln>
                <a:solidFill>
                  <a:srgbClr val="C00000"/>
                </a:solidFill>
              </a:rPr>
              <a:t>п. </a:t>
            </a:r>
            <a:r>
              <a:rPr lang="ru-RU" sz="2000" b="1" spc="50" dirty="0" err="1" smtClean="0">
                <a:ln w="11430">
                  <a:solidFill>
                    <a:schemeClr val="accent2">
                      <a:lumMod val="75000"/>
                    </a:schemeClr>
                  </a:solidFill>
                </a:ln>
                <a:solidFill>
                  <a:srgbClr val="C00000"/>
                </a:solidFill>
              </a:rPr>
              <a:t>Верхнемарково</a:t>
            </a:r>
            <a:r>
              <a:rPr lang="ru-RU" sz="2000" b="1" spc="50" dirty="0" smtClean="0">
                <a:ln w="11430">
                  <a:solidFill>
                    <a:schemeClr val="accent2">
                      <a:lumMod val="75000"/>
                    </a:schemeClr>
                  </a:solidFill>
                </a:ln>
                <a:solidFill>
                  <a:srgbClr val="C00000"/>
                </a:solidFill>
              </a:rPr>
              <a:t> Серая Т.Н.</a:t>
            </a:r>
            <a:endParaRPr lang="ru-RU" sz="2000" b="1" spc="50" dirty="0">
              <a:ln w="11430">
                <a:solidFill>
                  <a:schemeClr val="accent2">
                    <a:lumMod val="75000"/>
                  </a:schemeClr>
                </a:solidFill>
              </a:ln>
              <a:solidFill>
                <a:srgbClr val="C00000"/>
              </a:solidFill>
              <a:effectLst/>
            </a:endParaRPr>
          </a:p>
        </p:txBody>
      </p:sp>
    </p:spTree>
  </p:cSld>
  <p:clrMapOvr>
    <a:masterClrMapping/>
  </p:clrMapOvr>
  <p:transition spd="med">
    <p:pull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Рисунок 1" descr="Изображение 220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285728"/>
            <a:ext cx="8248202" cy="6179767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chemeClr val="accent4">
                <a:lumMod val="20000"/>
                <a:lumOff val="80000"/>
              </a:schemeClr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4000496" y="1500174"/>
            <a:ext cx="78581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0033CC"/>
                </a:solidFill>
                <a:latin typeface="Arial Black" pitchFamily="34" charset="0"/>
              </a:rPr>
              <a:t>З</a:t>
            </a:r>
          </a:p>
          <a:p>
            <a:r>
              <a:rPr lang="ru-RU" sz="5400" b="1" dirty="0" smtClean="0">
                <a:solidFill>
                  <a:srgbClr val="0033CC"/>
                </a:solidFill>
                <a:latin typeface="Arial Black" pitchFamily="34" charset="0"/>
              </a:rPr>
              <a:t>И </a:t>
            </a:r>
          </a:p>
          <a:p>
            <a:r>
              <a:rPr lang="ru-RU" sz="5400" b="1" dirty="0" smtClean="0">
                <a:solidFill>
                  <a:srgbClr val="0033CC"/>
                </a:solidFill>
                <a:latin typeface="Arial Black" pitchFamily="34" charset="0"/>
              </a:rPr>
              <a:t>МА </a:t>
            </a:r>
            <a:r>
              <a:rPr lang="ru-RU" sz="5400" dirty="0" smtClean="0">
                <a:latin typeface="Arial Black" pitchFamily="34" charset="0"/>
              </a:rPr>
              <a:t> </a:t>
            </a:r>
            <a:endParaRPr lang="ru-RU" sz="5400" dirty="0">
              <a:latin typeface="Arial Black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85918" y="2285992"/>
            <a:ext cx="371477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дл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33CC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929189" y="2357430"/>
            <a:ext cx="185325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572000" y="2285992"/>
            <a:ext cx="177024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нная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33CC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357686" y="3143247"/>
            <a:ext cx="321471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орозная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33CC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000232" y="3929066"/>
            <a:ext cx="221457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снежн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33CC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500562" y="3929066"/>
            <a:ext cx="74362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я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33CC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071802" y="1428736"/>
            <a:ext cx="115050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ска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33CC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286248" y="1428736"/>
            <a:ext cx="235745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очная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33CC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0" grpId="0"/>
      <p:bldP spid="11" grpId="0"/>
      <p:bldP spid="12" grpId="0"/>
      <p:bldP spid="14" grpId="0"/>
      <p:bldP spid="13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alpha val="2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14290"/>
            <a:ext cx="8643998" cy="635798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endParaRPr lang="ru-RU" sz="8000" b="1" dirty="0" smtClean="0">
              <a:solidFill>
                <a:srgbClr val="0000FF"/>
              </a:solidFill>
            </a:endParaRPr>
          </a:p>
          <a:p>
            <a:pPr>
              <a:buNone/>
            </a:pPr>
            <a:r>
              <a:rPr lang="ru-RU" sz="8000" b="1" dirty="0" smtClean="0">
                <a:solidFill>
                  <a:srgbClr val="0000FF"/>
                </a:solidFill>
              </a:rPr>
              <a:t>  </a:t>
            </a:r>
            <a:r>
              <a:rPr lang="ru-RU" sz="8000" b="1" dirty="0" err="1" smtClean="0">
                <a:solidFill>
                  <a:srgbClr val="0000FF"/>
                </a:solidFill>
              </a:rPr>
              <a:t>М</a:t>
            </a:r>
            <a:r>
              <a:rPr lang="ru-RU" sz="6000" b="1" dirty="0" err="1" smtClean="0">
                <a:solidFill>
                  <a:srgbClr val="0070C0"/>
                </a:solidFill>
                <a:sym typeface="Wingdings"/>
              </a:rPr>
              <a:t></a:t>
            </a:r>
            <a:r>
              <a:rPr lang="ru-RU" sz="8000" b="1" dirty="0" err="1" smtClean="0">
                <a:solidFill>
                  <a:srgbClr val="0000FF"/>
                </a:solidFill>
              </a:rPr>
              <a:t>роз</a:t>
            </a:r>
            <a:r>
              <a:rPr lang="ru-RU" sz="8000" b="1" dirty="0" smtClean="0">
                <a:solidFill>
                  <a:srgbClr val="0000FF"/>
                </a:solidFill>
              </a:rPr>
              <a:t>,  </a:t>
            </a:r>
            <a:r>
              <a:rPr lang="ru-RU" sz="8000" b="1" dirty="0" err="1" smtClean="0">
                <a:solidFill>
                  <a:srgbClr val="0000FF"/>
                </a:solidFill>
              </a:rPr>
              <a:t>п</a:t>
            </a:r>
            <a:r>
              <a:rPr lang="ru-RU" sz="6000" b="1" dirty="0" err="1" smtClean="0">
                <a:solidFill>
                  <a:srgbClr val="0070C0"/>
                </a:solidFill>
                <a:sym typeface="Wingdings"/>
              </a:rPr>
              <a:t></a:t>
            </a:r>
            <a:r>
              <a:rPr lang="ru-RU" sz="8000" b="1" dirty="0" err="1" smtClean="0">
                <a:solidFill>
                  <a:srgbClr val="0000FF"/>
                </a:solidFill>
              </a:rPr>
              <a:t>года</a:t>
            </a:r>
            <a:r>
              <a:rPr lang="ru-RU" sz="8000" b="1" dirty="0" smtClean="0">
                <a:solidFill>
                  <a:srgbClr val="0000FF"/>
                </a:solidFill>
              </a:rPr>
              <a:t>,       </a:t>
            </a:r>
          </a:p>
          <a:p>
            <a:pPr>
              <a:buNone/>
            </a:pPr>
            <a:r>
              <a:rPr lang="ru-RU" sz="6000" b="1" dirty="0" smtClean="0">
                <a:solidFill>
                  <a:srgbClr val="0070C0"/>
                </a:solidFill>
                <a:sym typeface="Wingdings"/>
              </a:rPr>
              <a:t>           </a:t>
            </a:r>
            <a:r>
              <a:rPr lang="ru-RU" sz="8000" b="1" dirty="0" err="1" smtClean="0">
                <a:solidFill>
                  <a:srgbClr val="0000FF"/>
                </a:solidFill>
              </a:rPr>
              <a:t>кно</a:t>
            </a:r>
            <a:r>
              <a:rPr lang="ru-RU" sz="8000" b="1" dirty="0" smtClean="0">
                <a:solidFill>
                  <a:srgbClr val="0000FF"/>
                </a:solidFill>
              </a:rPr>
              <a:t>.</a:t>
            </a:r>
            <a:endParaRPr lang="ru-RU" sz="8000" b="1" dirty="0">
              <a:solidFill>
                <a:srgbClr val="0000FF"/>
              </a:solidFill>
            </a:endParaRPr>
          </a:p>
        </p:txBody>
      </p:sp>
      <p:pic>
        <p:nvPicPr>
          <p:cNvPr id="5" name="Рисунок 4" descr="снеж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8" y="3429000"/>
            <a:ext cx="2733522" cy="2853279"/>
          </a:xfrm>
          <a:prstGeom prst="rect">
            <a:avLst/>
          </a:prstGeom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0" y="214290"/>
          <a:ext cx="8658228" cy="62150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7" name="Прямая со стрелкой 6"/>
          <p:cNvCxnSpPr/>
          <p:nvPr/>
        </p:nvCxnSpPr>
        <p:spPr>
          <a:xfrm rot="10800000" flipV="1">
            <a:off x="1785918" y="2285992"/>
            <a:ext cx="1285884" cy="12144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Содержимое 3"/>
          <p:cNvGraphicFramePr>
            <a:graphicFrameLocks/>
          </p:cNvGraphicFramePr>
          <p:nvPr/>
        </p:nvGraphicFramePr>
        <p:xfrm>
          <a:off x="214282" y="214290"/>
          <a:ext cx="8658228" cy="62150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cxnSp>
        <p:nvCxnSpPr>
          <p:cNvPr id="10" name="Прямая со стрелкой 9"/>
          <p:cNvCxnSpPr/>
          <p:nvPr/>
        </p:nvCxnSpPr>
        <p:spPr>
          <a:xfrm rot="5400000">
            <a:off x="1607323" y="2750339"/>
            <a:ext cx="1357322" cy="1000132"/>
          </a:xfrm>
          <a:prstGeom prst="straightConnector1">
            <a:avLst/>
          </a:prstGeom>
          <a:ln w="57150">
            <a:solidFill>
              <a:srgbClr val="0000FF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rot="5400000">
            <a:off x="3679819" y="3321049"/>
            <a:ext cx="1643074" cy="1588"/>
          </a:xfrm>
          <a:prstGeom prst="straightConnector1">
            <a:avLst/>
          </a:prstGeom>
          <a:ln w="57150">
            <a:solidFill>
              <a:srgbClr val="0000FF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16200000" flipH="1">
            <a:off x="6036479" y="2821777"/>
            <a:ext cx="1428760" cy="928694"/>
          </a:xfrm>
          <a:prstGeom prst="straightConnector1">
            <a:avLst/>
          </a:prstGeom>
          <a:ln w="57150">
            <a:solidFill>
              <a:srgbClr val="0000FF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Восьмиугольник 16"/>
          <p:cNvSpPr/>
          <p:nvPr/>
        </p:nvSpPr>
        <p:spPr>
          <a:xfrm>
            <a:off x="714348" y="4286256"/>
            <a:ext cx="1785950" cy="1571636"/>
          </a:xfrm>
          <a:prstGeom prst="octagon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</a:rPr>
              <a:t>род</a:t>
            </a:r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18" name="Восьмиугольник 17"/>
          <p:cNvSpPr/>
          <p:nvPr/>
        </p:nvSpPr>
        <p:spPr>
          <a:xfrm>
            <a:off x="3428992" y="4429132"/>
            <a:ext cx="2214578" cy="1643074"/>
          </a:xfrm>
          <a:prstGeom prst="octagon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число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19" name="Восьмиугольник 18"/>
          <p:cNvSpPr/>
          <p:nvPr/>
        </p:nvSpPr>
        <p:spPr>
          <a:xfrm>
            <a:off x="6572264" y="4286256"/>
            <a:ext cx="1785950" cy="1643074"/>
          </a:xfrm>
          <a:prstGeom prst="octagon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800" b="1" dirty="0" smtClean="0">
                <a:solidFill>
                  <a:srgbClr val="FF0000"/>
                </a:solidFill>
              </a:rPr>
              <a:t>?</a:t>
            </a:r>
            <a:endParaRPr lang="ru-RU" sz="8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6"/>
            <a:ext cx="8358246" cy="6072230"/>
          </a:xfr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accent1">
                <a:lumMod val="75000"/>
              </a:schemeClr>
            </a:solidFill>
          </a:ln>
        </p:spPr>
        <p:txBody>
          <a:bodyPr/>
          <a:lstStyle/>
          <a:p>
            <a:pPr>
              <a:buNone/>
            </a:pPr>
            <a:r>
              <a:rPr lang="ru-RU" dirty="0" smtClean="0"/>
              <a:t>                         </a:t>
            </a:r>
          </a:p>
          <a:p>
            <a:pPr>
              <a:buNone/>
            </a:pPr>
            <a:r>
              <a:rPr lang="ru-RU" dirty="0" smtClean="0"/>
              <a:t>                   </a:t>
            </a:r>
            <a:r>
              <a:rPr lang="ru-RU" sz="7200" dirty="0" smtClean="0">
                <a:solidFill>
                  <a:srgbClr val="FF0000"/>
                </a:solidFill>
                <a:latin typeface="ArbatDi" pitchFamily="66" charset="0"/>
              </a:rPr>
              <a:t>Склонение </a:t>
            </a:r>
          </a:p>
          <a:p>
            <a:pPr>
              <a:buNone/>
            </a:pPr>
            <a:r>
              <a:rPr lang="ru-RU" sz="7200" dirty="0" smtClean="0">
                <a:solidFill>
                  <a:srgbClr val="FF0000"/>
                </a:solidFill>
                <a:latin typeface="ArbatDi" pitchFamily="66" charset="0"/>
              </a:rPr>
              <a:t>        имён</a:t>
            </a:r>
          </a:p>
          <a:p>
            <a:pPr>
              <a:buNone/>
            </a:pPr>
            <a:r>
              <a:rPr lang="ru-RU" sz="7200" dirty="0" smtClean="0">
                <a:solidFill>
                  <a:srgbClr val="FF0000"/>
                </a:solidFill>
                <a:latin typeface="ArbatDi" pitchFamily="66" charset="0"/>
              </a:rPr>
              <a:t> прилагательных</a:t>
            </a:r>
            <a:endParaRPr lang="ru-RU" sz="7200" dirty="0">
              <a:solidFill>
                <a:srgbClr val="FF0000"/>
              </a:solidFill>
              <a:latin typeface="ArbatDi" pitchFamily="66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00100" y="571480"/>
            <a:ext cx="764386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  <a:latin typeface="ArbatDi" pitchFamily="66" charset="0"/>
                <a:cs typeface="Andalus" pitchFamily="2" charset="-78"/>
              </a:rPr>
              <a:t> </a:t>
            </a:r>
            <a:r>
              <a:rPr lang="ru-RU" sz="3200" u="sng" dirty="0" smtClean="0">
                <a:solidFill>
                  <a:srgbClr val="C00000"/>
                </a:solidFill>
                <a:latin typeface="ArbatDi" pitchFamily="66" charset="0"/>
                <a:cs typeface="Andalus" pitchFamily="2" charset="-78"/>
              </a:rPr>
              <a:t>Склонение имен прилагательных</a:t>
            </a:r>
            <a:endParaRPr lang="ru-RU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214282" y="1285860"/>
            <a:ext cx="8643998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ru-RU" sz="3600" dirty="0" smtClean="0">
                <a:solidFill>
                  <a:srgbClr val="FF0000"/>
                </a:solidFill>
              </a:rPr>
              <a:t>И.п. </a:t>
            </a:r>
            <a:r>
              <a:rPr lang="ru-RU" sz="3200" dirty="0" smtClean="0">
                <a:solidFill>
                  <a:srgbClr val="002060"/>
                </a:solidFill>
              </a:rPr>
              <a:t>зимний лес    зимняя погода     зимнее утро</a:t>
            </a:r>
          </a:p>
          <a:p>
            <a:pPr>
              <a:buNone/>
            </a:pPr>
            <a:r>
              <a:rPr lang="ru-RU" sz="3600" dirty="0" err="1" smtClean="0">
                <a:solidFill>
                  <a:srgbClr val="FF0000"/>
                </a:solidFill>
              </a:rPr>
              <a:t>Р.п</a:t>
            </a:r>
            <a:endParaRPr lang="ru-RU" sz="36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3600" dirty="0" err="1" smtClean="0">
                <a:solidFill>
                  <a:srgbClr val="FF0000"/>
                </a:solidFill>
              </a:rPr>
              <a:t>Д.п</a:t>
            </a:r>
            <a:endParaRPr lang="ru-RU" sz="36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3600" dirty="0" err="1" smtClean="0">
                <a:solidFill>
                  <a:srgbClr val="FF0000"/>
                </a:solidFill>
              </a:rPr>
              <a:t>В.п</a:t>
            </a:r>
            <a:endParaRPr lang="ru-RU" sz="36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3600" dirty="0" err="1" smtClean="0">
                <a:solidFill>
                  <a:srgbClr val="FF0000"/>
                </a:solidFill>
              </a:rPr>
              <a:t>Т.п</a:t>
            </a:r>
            <a:endParaRPr lang="ru-RU" sz="36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3600" dirty="0" err="1" smtClean="0">
                <a:solidFill>
                  <a:srgbClr val="FF0000"/>
                </a:solidFill>
              </a:rPr>
              <a:t>П.п</a:t>
            </a:r>
            <a:endParaRPr lang="ru-RU" sz="36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sz="2800" dirty="0" smtClean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71538" y="1857364"/>
            <a:ext cx="79296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зимнего леса  зимней погоды  зимнего утра</a:t>
            </a:r>
            <a:endParaRPr lang="ru-RU" sz="32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71538" y="2428868"/>
            <a:ext cx="83051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зимнему лесу  зимней погоде    зимнему утру</a:t>
            </a:r>
            <a:endParaRPr lang="ru-RU" sz="32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71538" y="3000372"/>
            <a:ext cx="8015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зимний лес      зимнюю погоду   зимнее утро</a:t>
            </a:r>
            <a:endParaRPr lang="ru-RU" sz="32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71538" y="3571876"/>
            <a:ext cx="80724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зимним лесом     зимней погодой      зимним утром</a:t>
            </a:r>
            <a:endParaRPr lang="ru-RU" sz="28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71538" y="4071942"/>
            <a:ext cx="8179115" cy="523220"/>
          </a:xfrm>
          <a:prstGeom prst="rect">
            <a:avLst/>
          </a:prstGeom>
          <a:noFill/>
          <a:ln>
            <a:solidFill>
              <a:schemeClr val="accent1">
                <a:lumMod val="20000"/>
                <a:lumOff val="8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зимним лесом     зимней погодой      зимним утром</a:t>
            </a:r>
            <a:endParaRPr lang="ru-RU" sz="28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2071670" y="1785926"/>
            <a:ext cx="428628" cy="1361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2071670" y="3500438"/>
            <a:ext cx="428628" cy="1588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1928794" y="4000504"/>
            <a:ext cx="428628" cy="1588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1928794" y="4500570"/>
            <a:ext cx="428628" cy="1588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4572000" y="2357430"/>
            <a:ext cx="428628" cy="1588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4643438" y="2928934"/>
            <a:ext cx="428628" cy="1588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4572000" y="4000504"/>
            <a:ext cx="428628" cy="1588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4572000" y="4500570"/>
            <a:ext cx="428628" cy="1588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7429520" y="1785926"/>
            <a:ext cx="428628" cy="1588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7572396" y="3500438"/>
            <a:ext cx="428628" cy="1588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7500958" y="4000504"/>
            <a:ext cx="428628" cy="1588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7500958" y="4500570"/>
            <a:ext cx="500066" cy="1588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2071670" y="2357430"/>
            <a:ext cx="500066" cy="1588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7429520" y="2357430"/>
            <a:ext cx="500066" cy="1588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tx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tx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tx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tx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tx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tx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tx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tx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tx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tx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7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indefinite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6" dur="indefinite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7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indefinite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9" dur="indefinite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7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indefinite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2" dur="indefinite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7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indefinite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5" dur="indefinite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7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indefinite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8" dur="indefinite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7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indefinite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1" dur="indefinite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7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indefinite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4" dur="indefinite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7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indefinite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7" dur="indefinite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7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indefinite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0" dur="indefinite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7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indefinite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3" dur="indefinite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7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indefinite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6" dur="indefinite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7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indefinite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9" dur="indefinite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7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indefinite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2" dur="indefinite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7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indefinite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5" dur="indefinite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  <p:bldP spid="11" grpId="0"/>
      <p:bldP spid="12" grpId="0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58204" cy="107157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Чтобы определить склонение имени прилагательного, надо: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286544"/>
          </a:xfrm>
          <a:ln w="19050">
            <a:solidFill>
              <a:srgbClr val="0070C0"/>
            </a:solidFill>
          </a:ln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 marL="514350" indent="-514350" algn="just">
              <a:buAutoNum type="arabicPeriod"/>
            </a:pPr>
            <a:r>
              <a:rPr lang="ru-RU" dirty="0" smtClean="0"/>
              <a:t>Найти   </a:t>
            </a:r>
            <a:r>
              <a:rPr lang="ru-RU" u="sng" dirty="0" smtClean="0">
                <a:solidFill>
                  <a:schemeClr val="bg1"/>
                </a:solidFill>
              </a:rPr>
              <a:t>имя существительное</a:t>
            </a:r>
            <a:r>
              <a:rPr lang="ru-RU" dirty="0" smtClean="0">
                <a:solidFill>
                  <a:schemeClr val="bg1"/>
                </a:solidFill>
              </a:rPr>
              <a:t>, </a:t>
            </a:r>
            <a:r>
              <a:rPr lang="ru-RU" dirty="0" smtClean="0"/>
              <a:t>связанное с именем прилагательным.</a:t>
            </a:r>
          </a:p>
          <a:p>
            <a:pPr marL="514350" indent="-514350">
              <a:buAutoNum type="arabicPeriod" startAt="2"/>
            </a:pPr>
            <a:r>
              <a:rPr lang="ru-RU" dirty="0" smtClean="0"/>
              <a:t>Определить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u="sng" dirty="0" smtClean="0">
                <a:solidFill>
                  <a:schemeClr val="bg1"/>
                </a:solidFill>
              </a:rPr>
              <a:t>падеж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smtClean="0"/>
              <a:t>у имени существительного</a:t>
            </a:r>
          </a:p>
          <a:p>
            <a:pPr marL="514350" indent="-514350">
              <a:buAutoNum type="arabicPeriod" startAt="2"/>
            </a:pPr>
            <a:r>
              <a:rPr lang="ru-RU" dirty="0" smtClean="0"/>
              <a:t> По  падежу существительного определить </a:t>
            </a:r>
            <a:r>
              <a:rPr lang="ru-RU" u="sng" dirty="0" smtClean="0">
                <a:solidFill>
                  <a:schemeClr val="bg1"/>
                </a:solidFill>
              </a:rPr>
              <a:t>падеж </a:t>
            </a:r>
            <a:r>
              <a:rPr lang="ru-RU" dirty="0" smtClean="0"/>
              <a:t> прилагательного.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allAtOnce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85728"/>
            <a:ext cx="8715436" cy="6286544"/>
          </a:xfrm>
          <a:solidFill>
            <a:schemeClr val="accent5">
              <a:lumMod val="20000"/>
              <a:lumOff val="80000"/>
            </a:schemeClr>
          </a:solidFill>
          <a:ln w="28575">
            <a:solidFill>
              <a:srgbClr val="0070C0"/>
            </a:solidFill>
          </a:ln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       </a:t>
            </a:r>
            <a:r>
              <a:rPr lang="ru-RU" sz="4800" b="1" dirty="0" err="1" smtClean="0">
                <a:solidFill>
                  <a:srgbClr val="002060"/>
                </a:solidFill>
              </a:rPr>
              <a:t>Удивительн</a:t>
            </a:r>
            <a:r>
              <a:rPr lang="ru-RU" sz="4800" b="1" dirty="0" smtClean="0">
                <a:solidFill>
                  <a:srgbClr val="002060"/>
                </a:solidFill>
              </a:rPr>
              <a:t>…. утро! Пухов…..    одеялом   укутана   </a:t>
            </a:r>
            <a:r>
              <a:rPr lang="ru-RU" sz="4800" b="1" dirty="0" err="1" smtClean="0">
                <a:solidFill>
                  <a:srgbClr val="002060"/>
                </a:solidFill>
              </a:rPr>
              <a:t>сонн</a:t>
            </a:r>
            <a:r>
              <a:rPr lang="ru-RU" sz="4800" b="1" dirty="0" smtClean="0">
                <a:solidFill>
                  <a:srgbClr val="002060"/>
                </a:solidFill>
              </a:rPr>
              <a:t>…….  земля.  Над   серебрист……</a:t>
            </a:r>
          </a:p>
          <a:p>
            <a:pPr algn="just">
              <a:buNone/>
            </a:pPr>
            <a:r>
              <a:rPr lang="ru-RU" sz="4800" b="1" dirty="0" smtClean="0">
                <a:solidFill>
                  <a:srgbClr val="002060"/>
                </a:solidFill>
              </a:rPr>
              <a:t>   лесом   синеет  </a:t>
            </a:r>
            <a:r>
              <a:rPr lang="ru-RU" sz="4800" b="1" dirty="0" err="1" smtClean="0">
                <a:solidFill>
                  <a:srgbClr val="002060"/>
                </a:solidFill>
              </a:rPr>
              <a:t>зимн</a:t>
            </a:r>
            <a:r>
              <a:rPr lang="ru-RU" sz="4800" b="1" dirty="0" smtClean="0">
                <a:solidFill>
                  <a:srgbClr val="002060"/>
                </a:solidFill>
              </a:rPr>
              <a:t>….   небо.</a:t>
            </a:r>
            <a:endParaRPr lang="ru-RU" sz="4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0_21586_7787c730_L[1]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785918" y="5357826"/>
            <a:ext cx="59043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Спасибо за работу!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385</TotalTime>
  <Words>147</Words>
  <Application>Microsoft Office PowerPoint</Application>
  <PresentationFormat>Экран (4:3)</PresentationFormat>
  <Paragraphs>48</Paragraphs>
  <Slides>9</Slides>
  <Notes>1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 Урок  русского языка  в 4 классе учитель МОУ СОШ п. Верхнемарково Серая Т.Н.</vt:lpstr>
      <vt:lpstr>Слайд 2</vt:lpstr>
      <vt:lpstr>Слайд 3</vt:lpstr>
      <vt:lpstr>Слайд 4</vt:lpstr>
      <vt:lpstr>Слайд 5</vt:lpstr>
      <vt:lpstr>Слайд 6</vt:lpstr>
      <vt:lpstr>Чтобы определить склонение имени прилагательного, надо: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 русского языка  в 4 классе</dc:title>
  <dc:creator>User</dc:creator>
  <cp:lastModifiedBy>User</cp:lastModifiedBy>
  <cp:revision>42</cp:revision>
  <dcterms:created xsi:type="dcterms:W3CDTF">2009-01-08T12:58:54Z</dcterms:created>
  <dcterms:modified xsi:type="dcterms:W3CDTF">2009-11-02T12:41:40Z</dcterms:modified>
</cp:coreProperties>
</file>