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71" r:id="rId12"/>
    <p:sldId id="266" r:id="rId13"/>
    <p:sldId id="281" r:id="rId14"/>
    <p:sldId id="272" r:id="rId15"/>
    <p:sldId id="277" r:id="rId16"/>
    <p:sldId id="273" r:id="rId17"/>
    <p:sldId id="283" r:id="rId18"/>
    <p:sldId id="274" r:id="rId19"/>
    <p:sldId id="284" r:id="rId20"/>
    <p:sldId id="275" r:id="rId21"/>
    <p:sldId id="285" r:id="rId22"/>
    <p:sldId id="276" r:id="rId23"/>
    <p:sldId id="282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A8F7ED45-6491-4D30-9F8B-17C59B0C04A4}" type="datetimeFigureOut">
              <a:rPr lang="ru-RU" smtClean="0"/>
              <a:pPr/>
              <a:t>27.03.2009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CC2E155-A2BD-482F-AE63-102A6C7C14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F7ED45-6491-4D30-9F8B-17C59B0C04A4}" type="datetimeFigureOut">
              <a:rPr lang="ru-RU" smtClean="0"/>
              <a:pPr/>
              <a:t>27.03.2009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C2E155-A2BD-482F-AE63-102A6C7C14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F7ED45-6491-4D30-9F8B-17C59B0C04A4}" type="datetimeFigureOut">
              <a:rPr lang="ru-RU" smtClean="0"/>
              <a:pPr/>
              <a:t>27.03.2009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C2E155-A2BD-482F-AE63-102A6C7C14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F7ED45-6491-4D30-9F8B-17C59B0C04A4}" type="datetimeFigureOut">
              <a:rPr lang="ru-RU" smtClean="0"/>
              <a:pPr/>
              <a:t>27.03.2009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C2E155-A2BD-482F-AE63-102A6C7C14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A8F7ED45-6491-4D30-9F8B-17C59B0C04A4}" type="datetimeFigureOut">
              <a:rPr lang="ru-RU" smtClean="0"/>
              <a:pPr/>
              <a:t>27.03.2009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CC2E155-A2BD-482F-AE63-102A6C7C14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F7ED45-6491-4D30-9F8B-17C59B0C04A4}" type="datetimeFigureOut">
              <a:rPr lang="ru-RU" smtClean="0"/>
              <a:pPr/>
              <a:t>27.03.2009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CC2E155-A2BD-482F-AE63-102A6C7C14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F7ED45-6491-4D30-9F8B-17C59B0C04A4}" type="datetimeFigureOut">
              <a:rPr lang="ru-RU" smtClean="0"/>
              <a:pPr/>
              <a:t>27.03.2009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CC2E155-A2BD-482F-AE63-102A6C7C14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F7ED45-6491-4D30-9F8B-17C59B0C04A4}" type="datetimeFigureOut">
              <a:rPr lang="ru-RU" smtClean="0"/>
              <a:pPr/>
              <a:t>27.03.2009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C2E155-A2BD-482F-AE63-102A6C7C14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F7ED45-6491-4D30-9F8B-17C59B0C04A4}" type="datetimeFigureOut">
              <a:rPr lang="ru-RU" smtClean="0"/>
              <a:pPr/>
              <a:t>27.03.2009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C2E155-A2BD-482F-AE63-102A6C7C14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A8F7ED45-6491-4D30-9F8B-17C59B0C04A4}" type="datetimeFigureOut">
              <a:rPr lang="ru-RU" smtClean="0"/>
              <a:pPr/>
              <a:t>27.03.2009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CC2E155-A2BD-482F-AE63-102A6C7C14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A8F7ED45-6491-4D30-9F8B-17C59B0C04A4}" type="datetimeFigureOut">
              <a:rPr lang="ru-RU" smtClean="0"/>
              <a:pPr/>
              <a:t>27.03.2009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CC2E155-A2BD-482F-AE63-102A6C7C14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A8F7ED45-6491-4D30-9F8B-17C59B0C04A4}" type="datetimeFigureOut">
              <a:rPr lang="ru-RU" smtClean="0"/>
              <a:pPr/>
              <a:t>27.03.2009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1CC2E155-A2BD-482F-AE63-102A6C7C14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6000" dirty="0" smtClean="0"/>
              <a:t>ЛЕКСИКА </a:t>
            </a:r>
            <a:br>
              <a:rPr lang="ru-RU" sz="6000" dirty="0" smtClean="0"/>
            </a:br>
            <a:r>
              <a:rPr lang="ru-RU" sz="6000" dirty="0" smtClean="0"/>
              <a:t>И </a:t>
            </a:r>
            <a:br>
              <a:rPr lang="ru-RU" sz="6000" dirty="0" smtClean="0"/>
            </a:br>
            <a:r>
              <a:rPr lang="ru-RU" sz="6000" dirty="0" smtClean="0"/>
              <a:t>ФРАЗЕОЛОГИЯ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Лингвистическая игра </a:t>
            </a:r>
            <a:endParaRPr lang="ru-RU" dirty="0" smtClean="0"/>
          </a:p>
          <a:p>
            <a:r>
              <a:rPr lang="ru-RU" dirty="0" smtClean="0"/>
              <a:t>для </a:t>
            </a:r>
            <a:r>
              <a:rPr lang="ru-RU" dirty="0" smtClean="0"/>
              <a:t>учащихся 6 классов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57158" y="1071546"/>
          <a:ext cx="8358246" cy="4777684"/>
        </p:xfrm>
        <a:graphic>
          <a:graphicData uri="http://schemas.openxmlformats.org/drawingml/2006/table">
            <a:tbl>
              <a:tblPr/>
              <a:tblGrid>
                <a:gridCol w="1869101"/>
                <a:gridCol w="6489145"/>
              </a:tblGrid>
              <a:tr h="5206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смеялся мальчик в лифте </a:t>
                      </a: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6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хихикала горничная</a:t>
                      </a: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18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улыбались официанты в ресторане </a:t>
                      </a: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крякнул толстый повар отеля </a:t>
                      </a: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6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визжали поварята </a:t>
                      </a: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6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хмыкал швейцар</a:t>
                      </a: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6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заливались рассыльные </a:t>
                      </a: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6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усмехался сам хозяин отеля</a:t>
                      </a: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7197804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Скоро хохотали все: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57158" y="1071546"/>
          <a:ext cx="8358246" cy="5608320"/>
        </p:xfrm>
        <a:graphic>
          <a:graphicData uri="http://schemas.openxmlformats.org/drawingml/2006/table">
            <a:tbl>
              <a:tblPr/>
              <a:tblGrid>
                <a:gridCol w="1869101"/>
                <a:gridCol w="6489145"/>
              </a:tblGrid>
              <a:tr h="5206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6</a:t>
                      </a:r>
                      <a:endParaRPr lang="ru-RU" sz="40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Bookman Old Style" pitchFamily="18" charset="0"/>
                          <a:ea typeface="Calibri"/>
                          <a:cs typeface="Times New Roman"/>
                        </a:rPr>
                        <a:t>смеялся мальчик в лифте </a:t>
                      </a: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6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5</a:t>
                      </a:r>
                      <a:endParaRPr lang="ru-RU" sz="40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хихикала горничная</a:t>
                      </a: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18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4</a:t>
                      </a:r>
                      <a:endParaRPr lang="ru-RU" sz="40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Bookman Old Style" pitchFamily="18" charset="0"/>
                          <a:ea typeface="Calibri"/>
                          <a:cs typeface="Times New Roman"/>
                        </a:rPr>
                        <a:t>улыбались официанты в ресторане </a:t>
                      </a: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1</a:t>
                      </a:r>
                      <a:endParaRPr lang="ru-RU" sz="40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Bookman Old Style" pitchFamily="18" charset="0"/>
                          <a:ea typeface="Calibri"/>
                          <a:cs typeface="Times New Roman"/>
                        </a:rPr>
                        <a:t>крякнул толстый повар отеля </a:t>
                      </a: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6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8</a:t>
                      </a:r>
                      <a:endParaRPr lang="ru-RU" sz="40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визжали поварята </a:t>
                      </a: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6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2</a:t>
                      </a:r>
                      <a:endParaRPr lang="ru-RU" sz="40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Bookman Old Style" pitchFamily="18" charset="0"/>
                          <a:ea typeface="Calibri"/>
                          <a:cs typeface="Times New Roman"/>
                        </a:rPr>
                        <a:t>хмыкал швейцар</a:t>
                      </a: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6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7</a:t>
                      </a:r>
                      <a:endParaRPr lang="ru-RU" sz="40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заливались рассыльные </a:t>
                      </a: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6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3</a:t>
                      </a:r>
                      <a:endParaRPr lang="ru-RU" sz="40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усмехался сам хозяин отеля</a:t>
                      </a:r>
                    </a:p>
                  </a:txBody>
                  <a:tcPr marL="61964" marR="619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14282" y="0"/>
            <a:ext cx="6607899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Скоро хохотали все: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28662" y="500043"/>
          <a:ext cx="4214842" cy="5716708"/>
        </p:xfrm>
        <a:graphic>
          <a:graphicData uri="http://schemas.openxmlformats.org/drawingml/2006/table">
            <a:tbl>
              <a:tblPr/>
              <a:tblGrid>
                <a:gridCol w="2449165"/>
                <a:gridCol w="1765677"/>
              </a:tblGrid>
              <a:tr h="6528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С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Земли</a:t>
                      </a: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 стартовала ракета к Марсу.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8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По правому борту судна показалась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земля.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56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Зерно, брошенное в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землю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прорастет, а попавшее на камень засохнет.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26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Я люблю свой край, свою русскую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землю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38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На многие километры тянутся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земли</a:t>
                      </a: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 совхоза «Борец».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5429256" y="2357430"/>
            <a:ext cx="35004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7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Суша (в отличие от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  <a:hlinkClick r:id="" action="ppaction://hlinkshowjump?jump=nextslide"/>
              </a:rPr>
              <a:t>водной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поверхности).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429256" y="1285860"/>
            <a:ext cx="33575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Верхний слой земной </a:t>
            </a:r>
            <a:r>
              <a:rPr lang="ru-RU" sz="2000" dirty="0">
                <a:latin typeface="Bookman Old Style" pitchFamily="18" charset="0"/>
                <a:ea typeface="Calibri" pitchFamily="34" charset="0"/>
                <a:cs typeface="Times New Roman" pitchFamily="18" charset="0"/>
                <a:hlinkClick r:id="" action="ppaction://hlinkshowjump?jump=nextslide"/>
              </a:rPr>
              <a:t>коры</a:t>
            </a:r>
            <a:r>
              <a:rPr lang="ru-RU" sz="2000" dirty="0"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; почва.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72198" y="5429264"/>
            <a:ext cx="27860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70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Страна,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  <a:hlinkClick r:id="" action="ppaction://hlinkshowjump?jump=nextslide"/>
              </a:rPr>
              <a:t>государство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14942" y="4071942"/>
            <a:ext cx="364333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Территория с угодьями,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  <a:hlinkClick r:id="" action="ppaction://hlinkshowjump?jump=nextslide"/>
              </a:rPr>
              <a:t>находящаяся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в чьем-либо владении.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29256" y="3286124"/>
            <a:ext cx="2792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70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  <a:hlinkClick r:id="rId2" action="ppaction://hlinksldjump"/>
              </a:rPr>
              <a:t>Планета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1571612"/>
            <a:ext cx="7286676" cy="2428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Bookman Old Style" pitchFamily="18" charset="0"/>
              </a:rPr>
              <a:t>Вы не правы! </a:t>
            </a:r>
            <a:endParaRPr lang="ru-RU" sz="3600" dirty="0" smtClean="0">
              <a:latin typeface="Bookman Old Style" pitchFamily="18" charset="0"/>
            </a:endParaRPr>
          </a:p>
          <a:p>
            <a:pPr algn="ctr"/>
            <a:r>
              <a:rPr lang="ru-RU" sz="3600" dirty="0" smtClean="0">
                <a:latin typeface="Bookman Old Style" pitchFamily="18" charset="0"/>
              </a:rPr>
              <a:t>Подумайте </a:t>
            </a:r>
            <a:r>
              <a:rPr lang="ru-RU" sz="3600" dirty="0" smtClean="0">
                <a:latin typeface="Bookman Old Style" pitchFamily="18" charset="0"/>
              </a:rPr>
              <a:t>еще</a:t>
            </a:r>
            <a:r>
              <a:rPr lang="ru-RU" sz="3600" dirty="0" smtClean="0">
                <a:latin typeface="Bookman Old Style" pitchFamily="18" charset="0"/>
              </a:rPr>
              <a:t>!!!</a:t>
            </a:r>
          </a:p>
          <a:p>
            <a:pPr algn="ctr"/>
            <a:r>
              <a:rPr lang="ru-RU" sz="3600" dirty="0" smtClean="0">
                <a:latin typeface="Bookman Old Style" pitchFamily="18" charset="0"/>
              </a:rPr>
              <a:t>Вернитесь к предыдущему слайду.</a:t>
            </a:r>
            <a:endParaRPr lang="ru-RU" sz="3600" dirty="0">
              <a:latin typeface="Bookman Old Style" pitchFamily="18" charset="0"/>
            </a:endParaRPr>
          </a:p>
        </p:txBody>
      </p:sp>
      <p:sp>
        <p:nvSpPr>
          <p:cNvPr id="3" name="Управляющая кнопка: назад 2">
            <a:hlinkClick r:id="" action="ppaction://hlinkshowjump?jump=previousslide" highlightClick="1"/>
          </p:cNvPr>
          <p:cNvSpPr/>
          <p:nvPr/>
        </p:nvSpPr>
        <p:spPr>
          <a:xfrm>
            <a:off x="6429388" y="5286388"/>
            <a:ext cx="1042416" cy="10424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28662" y="500043"/>
          <a:ext cx="4214842" cy="5716708"/>
        </p:xfrm>
        <a:graphic>
          <a:graphicData uri="http://schemas.openxmlformats.org/drawingml/2006/table">
            <a:tbl>
              <a:tblPr/>
              <a:tblGrid>
                <a:gridCol w="2449165"/>
                <a:gridCol w="1765677"/>
              </a:tblGrid>
              <a:tr h="6528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С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Земли</a:t>
                      </a: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 стартовала ракета к Марсу.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Планета .</a:t>
                      </a: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8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По правому борту судна показалась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земля.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56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Зерно, брошенное в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землю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прорастет, а попавшее на камень засохнет.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26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Я люблю свой край, свою русскую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землю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38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На многие километры тянутся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земли</a:t>
                      </a: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 совхоза «Борец».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5429256" y="2357430"/>
            <a:ext cx="35004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7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Суша (в отличие от водной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  <a:hlinkClick r:id="rId2" action="ppaction://hlinksldjump"/>
              </a:rPr>
              <a:t>поверхности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429256" y="1285860"/>
            <a:ext cx="33575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prstClr val="white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  <a:hlinkClick r:id="" action="ppaction://hlinkshowjump?jump=nextslide"/>
              </a:rPr>
              <a:t>Верхний</a:t>
            </a:r>
            <a:r>
              <a:rPr lang="ru-RU" sz="2000" dirty="0">
                <a:solidFill>
                  <a:prstClr val="white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слой земной коры; почва.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72198" y="5429264"/>
            <a:ext cx="27860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70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  <a:hlinkClick r:id="" action="ppaction://hlinkshowjump?jump=nextslide"/>
              </a:rPr>
              <a:t>Страна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 государство.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14942" y="4071942"/>
            <a:ext cx="364333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Территория с угодьями,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  <a:hlinkClick r:id="" action="ppaction://hlinkshowjump?jump=nextslide"/>
              </a:rPr>
              <a:t>находящаяся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в чьем-либо владении.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29256" y="3286124"/>
            <a:ext cx="2792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70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  <a:hlinkClick r:id="" action="ppaction://hlinkshowjump?jump=nextslide"/>
              </a:rPr>
              <a:t>Планета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1571612"/>
            <a:ext cx="7286676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Bookman Old Style" pitchFamily="18" charset="0"/>
              </a:rPr>
              <a:t>Вы не правы! </a:t>
            </a:r>
          </a:p>
          <a:p>
            <a:pPr algn="ctr"/>
            <a:r>
              <a:rPr lang="ru-RU" sz="4000" dirty="0" smtClean="0">
                <a:latin typeface="Bookman Old Style" pitchFamily="18" charset="0"/>
              </a:rPr>
              <a:t>Подумайте еще!!!</a:t>
            </a:r>
          </a:p>
          <a:p>
            <a:pPr algn="ctr"/>
            <a:r>
              <a:rPr lang="ru-RU" sz="4000" dirty="0" smtClean="0">
                <a:latin typeface="Bookman Old Style" pitchFamily="18" charset="0"/>
              </a:rPr>
              <a:t>Вернитесь к предыдущему слайду.</a:t>
            </a:r>
            <a:endParaRPr lang="ru-RU" sz="4000" dirty="0">
              <a:latin typeface="Bookman Old Style" pitchFamily="18" charset="0"/>
            </a:endParaRPr>
          </a:p>
        </p:txBody>
      </p:sp>
      <p:sp>
        <p:nvSpPr>
          <p:cNvPr id="3" name="Управляющая кнопка: назад 2">
            <a:hlinkClick r:id="" action="ppaction://hlinkshowjump?jump=previousslide" highlightClick="1"/>
          </p:cNvPr>
          <p:cNvSpPr/>
          <p:nvPr/>
        </p:nvSpPr>
        <p:spPr>
          <a:xfrm>
            <a:off x="6786578" y="5072074"/>
            <a:ext cx="1042416" cy="10424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28662" y="500043"/>
          <a:ext cx="4214842" cy="5891968"/>
        </p:xfrm>
        <a:graphic>
          <a:graphicData uri="http://schemas.openxmlformats.org/drawingml/2006/table">
            <a:tbl>
              <a:tblPr/>
              <a:tblGrid>
                <a:gridCol w="2449165"/>
                <a:gridCol w="1765677"/>
              </a:tblGrid>
              <a:tr h="6528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С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Земли</a:t>
                      </a: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 стартовала ракета к Марсу.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Планета 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8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По правому борту судна показалась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земля.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Суша (в отличие от водной поверхности).</a:t>
                      </a: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56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Зерно, брошенное в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землю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прорастет, а попавшее на камень засохнет.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26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Я люблю свой край, свою русскую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землю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38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На многие километры тянутся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земли</a:t>
                      </a: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 совхоза «Борец».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5429256" y="2357430"/>
            <a:ext cx="35004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7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Суша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  <a:hlinkClick r:id="" action="ppaction://hlinkshowjump?jump=nextslide"/>
              </a:rPr>
              <a:t>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в отличие от водной поверхности).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429256" y="1285860"/>
            <a:ext cx="33575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prstClr val="white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Верхний слой земной коры; </a:t>
            </a:r>
            <a:r>
              <a:rPr lang="ru-RU" sz="2000" dirty="0">
                <a:solidFill>
                  <a:prstClr val="white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  <a:hlinkClick r:id="rId2" action="ppaction://hlinksldjump"/>
              </a:rPr>
              <a:t>почва</a:t>
            </a:r>
            <a:r>
              <a:rPr lang="ru-RU" sz="2000" dirty="0">
                <a:solidFill>
                  <a:prstClr val="white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72198" y="5429264"/>
            <a:ext cx="27860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70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Страна,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  <a:hlinkClick r:id="" action="ppaction://hlinkshowjump?jump=nextslide"/>
              </a:rPr>
              <a:t>государство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14942" y="4071942"/>
            <a:ext cx="364333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Территория с угодьями,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  <a:hlinkClick r:id="" action="ppaction://hlinkshowjump?jump=nextslide"/>
              </a:rPr>
              <a:t>находящаяся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в чьем-либо владении.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29256" y="3286124"/>
            <a:ext cx="2792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70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  <a:hlinkClick r:id="" action="ppaction://hlinkshowjump?jump=nextslide"/>
              </a:rPr>
              <a:t>Планета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1571612"/>
            <a:ext cx="7286676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Bookman Old Style" pitchFamily="18" charset="0"/>
              </a:rPr>
              <a:t>Вы не правы! </a:t>
            </a:r>
          </a:p>
          <a:p>
            <a:pPr algn="ctr"/>
            <a:r>
              <a:rPr lang="ru-RU" sz="4000" dirty="0" smtClean="0">
                <a:latin typeface="Bookman Old Style" pitchFamily="18" charset="0"/>
              </a:rPr>
              <a:t>Подумайте еще!!!</a:t>
            </a:r>
          </a:p>
          <a:p>
            <a:pPr algn="ctr"/>
            <a:r>
              <a:rPr lang="ru-RU" sz="4000" dirty="0" smtClean="0">
                <a:latin typeface="Bookman Old Style" pitchFamily="18" charset="0"/>
              </a:rPr>
              <a:t>Вернитесь к предыдущему слайду.</a:t>
            </a:r>
            <a:endParaRPr lang="ru-RU" sz="4000" dirty="0">
              <a:latin typeface="Bookman Old Style" pitchFamily="18" charset="0"/>
            </a:endParaRPr>
          </a:p>
        </p:txBody>
      </p:sp>
      <p:sp>
        <p:nvSpPr>
          <p:cNvPr id="3" name="Управляющая кнопка: назад 2">
            <a:hlinkClick r:id="" action="ppaction://hlinkshowjump?jump=previousslide" highlightClick="1"/>
          </p:cNvPr>
          <p:cNvSpPr/>
          <p:nvPr/>
        </p:nvSpPr>
        <p:spPr>
          <a:xfrm>
            <a:off x="6786578" y="5072074"/>
            <a:ext cx="1042416" cy="10424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28662" y="500043"/>
          <a:ext cx="4214842" cy="5891968"/>
        </p:xfrm>
        <a:graphic>
          <a:graphicData uri="http://schemas.openxmlformats.org/drawingml/2006/table">
            <a:tbl>
              <a:tblPr/>
              <a:tblGrid>
                <a:gridCol w="2449165"/>
                <a:gridCol w="1765677"/>
              </a:tblGrid>
              <a:tr h="6528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С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Земли</a:t>
                      </a: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 стартовала ракета к Марсу.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Планета 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8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По правому борту судна показалась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земля.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Суша (в отличие от водной поверхности)</a:t>
                      </a: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56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Зерно, брошенное в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землю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прорастет, а попавшее на камень засохнет.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Верхний слой земной коры, почва.</a:t>
                      </a: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26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Я люблю свой край, свою русскую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землю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38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На многие километры тянутся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земли</a:t>
                      </a: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 совхоза «Борец».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5429256" y="2357430"/>
            <a:ext cx="35004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7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Суша (в отличие от водной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  <a:hlinkClick r:id="" action="ppaction://hlinkshowjump?jump=nextslide"/>
              </a:rPr>
              <a:t>поверхности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429256" y="1285860"/>
            <a:ext cx="33575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prstClr val="white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  <a:hlinkClick r:id="" action="ppaction://hlinkshowjump?jump=nextslide"/>
              </a:rPr>
              <a:t>Верхний</a:t>
            </a:r>
            <a:r>
              <a:rPr lang="ru-RU" sz="2000" dirty="0">
                <a:solidFill>
                  <a:prstClr val="white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слой земной коры; почва.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72198" y="5429264"/>
            <a:ext cx="27860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70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  <a:hlinkClick r:id="rId2" action="ppaction://hlinksldjump"/>
              </a:rPr>
              <a:t>Страна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 государство.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14942" y="4071942"/>
            <a:ext cx="364333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Территория с угодьями, находящаяся в чьем-либо владении.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29256" y="3286124"/>
            <a:ext cx="2792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70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  <a:hlinkClick r:id="" action="ppaction://hlinkshowjump?jump=nextslide"/>
              </a:rPr>
              <a:t>Планета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1571612"/>
            <a:ext cx="7286676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Bookman Old Style" pitchFamily="18" charset="0"/>
              </a:rPr>
              <a:t>Вы не правы! </a:t>
            </a:r>
          </a:p>
          <a:p>
            <a:pPr algn="ctr"/>
            <a:r>
              <a:rPr lang="ru-RU" sz="4000" dirty="0" smtClean="0">
                <a:latin typeface="Bookman Old Style" pitchFamily="18" charset="0"/>
              </a:rPr>
              <a:t>Подумайте еще!!!</a:t>
            </a:r>
          </a:p>
          <a:p>
            <a:pPr algn="ctr"/>
            <a:r>
              <a:rPr lang="ru-RU" sz="4000" dirty="0" smtClean="0">
                <a:latin typeface="Bookman Old Style" pitchFamily="18" charset="0"/>
              </a:rPr>
              <a:t>Вернитесь к предыдущему слайду.</a:t>
            </a:r>
            <a:endParaRPr lang="ru-RU" sz="4000" dirty="0">
              <a:latin typeface="Bookman Old Style" pitchFamily="18" charset="0"/>
            </a:endParaRPr>
          </a:p>
        </p:txBody>
      </p:sp>
      <p:sp>
        <p:nvSpPr>
          <p:cNvPr id="3" name="Управляющая кнопка: назад 2">
            <a:hlinkClick r:id="" action="ppaction://hlinkshowjump?jump=previousslide" highlightClick="1"/>
          </p:cNvPr>
          <p:cNvSpPr/>
          <p:nvPr/>
        </p:nvSpPr>
        <p:spPr>
          <a:xfrm>
            <a:off x="6786578" y="5072074"/>
            <a:ext cx="1042416" cy="10424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928670"/>
            <a:ext cx="821537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dirty="0">
                <a:latin typeface="Bookman Old Style" pitchFamily="18" charset="0"/>
              </a:rPr>
              <a:t>Чем различаются по своему значению слова </a:t>
            </a:r>
            <a:endParaRPr lang="ru-RU" sz="6000" dirty="0" smtClean="0">
              <a:latin typeface="Bookman Old Style" pitchFamily="18" charset="0"/>
            </a:endParaRPr>
          </a:p>
          <a:p>
            <a:pPr algn="ctr"/>
            <a:r>
              <a:rPr lang="ru-RU" sz="6000" i="1" dirty="0" smtClean="0">
                <a:solidFill>
                  <a:srgbClr val="FF0000"/>
                </a:solidFill>
                <a:latin typeface="Bookman Old Style" pitchFamily="18" charset="0"/>
              </a:rPr>
              <a:t>абонент </a:t>
            </a:r>
            <a:r>
              <a:rPr lang="ru-RU" sz="6000" i="1" dirty="0">
                <a:solidFill>
                  <a:srgbClr val="FF0000"/>
                </a:solidFill>
                <a:latin typeface="Bookman Old Style" pitchFamily="18" charset="0"/>
              </a:rPr>
              <a:t>– абонемент</a:t>
            </a:r>
            <a:r>
              <a:rPr lang="ru-RU" sz="6000" dirty="0">
                <a:solidFill>
                  <a:srgbClr val="FF0000"/>
                </a:solidFill>
                <a:latin typeface="Bookman Old Style" pitchFamily="18" charset="0"/>
              </a:rPr>
              <a:t>?</a:t>
            </a:r>
            <a:r>
              <a:rPr lang="ru-RU" sz="6000" dirty="0"/>
              <a:t/>
            </a:r>
            <a:br>
              <a:rPr lang="ru-RU" sz="6000" dirty="0"/>
            </a:b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28662" y="500043"/>
          <a:ext cx="4214842" cy="5891968"/>
        </p:xfrm>
        <a:graphic>
          <a:graphicData uri="http://schemas.openxmlformats.org/drawingml/2006/table">
            <a:tbl>
              <a:tblPr/>
              <a:tblGrid>
                <a:gridCol w="2449165"/>
                <a:gridCol w="1765677"/>
              </a:tblGrid>
              <a:tr h="6528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С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Земли</a:t>
                      </a: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 стартовала ракета к Марсу.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Планета 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8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По правому борту судна показалась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земля.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Суша (в отличие от водной поверхности)</a:t>
                      </a: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56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Зерно, брошенное в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землю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прорастет, а попавшее на камень засохнет.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Верхний слой земной коры, почва.</a:t>
                      </a: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26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Я люблю свой край, свою русскую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землю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Страна, государство.</a:t>
                      </a: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38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На многие километры тянутся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земли</a:t>
                      </a: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 совхоза «Борец».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5429256" y="2357430"/>
            <a:ext cx="35004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7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Суша (в отличие от водной поверхности).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429256" y="1285860"/>
            <a:ext cx="33575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prstClr val="white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Верхний </a:t>
            </a:r>
            <a:r>
              <a:rPr lang="ru-RU" sz="2000" dirty="0">
                <a:solidFill>
                  <a:prstClr val="white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  <a:hlinkClick r:id="" action="ppaction://hlinkshowjump?jump=nextslide"/>
              </a:rPr>
              <a:t>слой</a:t>
            </a:r>
            <a:r>
              <a:rPr lang="ru-RU" sz="2000" dirty="0">
                <a:solidFill>
                  <a:prstClr val="white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земной коры; почва.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72198" y="5429264"/>
            <a:ext cx="27860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70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  <a:hlinkClick r:id="" action="ppaction://hlinkshowjump?jump=nextslide"/>
              </a:rPr>
              <a:t>Страна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, государство.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14942" y="4071942"/>
            <a:ext cx="364333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Территория с угодьями,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  <a:hlinkClick r:id="rId2" action="ppaction://hlinksldjump"/>
              </a:rPr>
              <a:t>находящаяся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в чьем-либо владении.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29256" y="3286124"/>
            <a:ext cx="2792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70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  <a:hlinkClick r:id="" action="ppaction://hlinkshowjump?jump=nextslide"/>
              </a:rPr>
              <a:t>Планета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1571612"/>
            <a:ext cx="7286676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Bookman Old Style" pitchFamily="18" charset="0"/>
              </a:rPr>
              <a:t>Вы не правы! </a:t>
            </a:r>
          </a:p>
          <a:p>
            <a:pPr algn="ctr"/>
            <a:r>
              <a:rPr lang="ru-RU" sz="4000" dirty="0" smtClean="0">
                <a:latin typeface="Bookman Old Style" pitchFamily="18" charset="0"/>
              </a:rPr>
              <a:t>Подумайте еще!!!</a:t>
            </a:r>
          </a:p>
          <a:p>
            <a:pPr algn="ctr"/>
            <a:r>
              <a:rPr lang="ru-RU" sz="4000" dirty="0" smtClean="0">
                <a:latin typeface="Bookman Old Style" pitchFamily="18" charset="0"/>
              </a:rPr>
              <a:t>Вернитесь к предыдущему слайду.</a:t>
            </a:r>
            <a:endParaRPr lang="ru-RU" sz="4000" dirty="0">
              <a:latin typeface="Bookman Old Style" pitchFamily="18" charset="0"/>
            </a:endParaRPr>
          </a:p>
        </p:txBody>
      </p:sp>
      <p:sp>
        <p:nvSpPr>
          <p:cNvPr id="3" name="Управляющая кнопка: назад 2">
            <a:hlinkClick r:id="" action="ppaction://hlinkshowjump?jump=previousslide" highlightClick="1"/>
          </p:cNvPr>
          <p:cNvSpPr/>
          <p:nvPr/>
        </p:nvSpPr>
        <p:spPr>
          <a:xfrm>
            <a:off x="6786578" y="5072074"/>
            <a:ext cx="1042416" cy="10424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28662" y="500043"/>
          <a:ext cx="4214842" cy="6010165"/>
        </p:xfrm>
        <a:graphic>
          <a:graphicData uri="http://schemas.openxmlformats.org/drawingml/2006/table">
            <a:tbl>
              <a:tblPr/>
              <a:tblGrid>
                <a:gridCol w="2449165"/>
                <a:gridCol w="1765677"/>
              </a:tblGrid>
              <a:tr h="6528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С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Земли</a:t>
                      </a: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 стартовала ракета к Марсу.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Планета 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8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По правому борту судна показалась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земля.</a:t>
                      </a:r>
                      <a:endParaRPr lang="ru-RU" sz="1800" dirty="0">
                        <a:solidFill>
                          <a:srgbClr val="002060"/>
                        </a:solidFill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Суша (в отличие от водной поверхности)</a:t>
                      </a: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56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Зерно, брошенное в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землю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прорастет, а попавшее на камень засохнет.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Верхний слой земной коры, почва.</a:t>
                      </a: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26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Я люблю свой край, свою русскую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землю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Страна, государство.</a:t>
                      </a: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38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На многие километры тянутся </a:t>
                      </a:r>
                      <a:r>
                        <a:rPr lang="ru-RU" sz="1800" i="1" dirty="0">
                          <a:solidFill>
                            <a:srgbClr val="002060"/>
                          </a:solidFill>
                          <a:latin typeface="Bookman Old Style" pitchFamily="18" charset="0"/>
                          <a:ea typeface="Calibri"/>
                          <a:cs typeface="Times New Roman"/>
                        </a:rPr>
                        <a:t>земли</a:t>
                      </a:r>
                      <a:r>
                        <a:rPr lang="ru-RU" sz="1800" dirty="0">
                          <a:latin typeface="Bookman Old Style" pitchFamily="18" charset="0"/>
                          <a:ea typeface="Calibri"/>
                          <a:cs typeface="Times New Roman"/>
                        </a:rPr>
                        <a:t> совхоза «Борец».</a:t>
                      </a: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Территория с угодьями, находящаяся в чьем-либо</a:t>
                      </a:r>
                      <a:r>
                        <a:rPr lang="ru-RU" sz="1600" baseline="0" dirty="0" smtClean="0">
                          <a:latin typeface="Bookman Old Style" pitchFamily="18" charset="0"/>
                          <a:ea typeface="Calibri"/>
                          <a:cs typeface="Times New Roman"/>
                        </a:rPr>
                        <a:t> владении.</a:t>
                      </a:r>
                      <a:endParaRPr lang="ru-RU" sz="1600" dirty="0"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3494" marR="634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5429256" y="2357430"/>
            <a:ext cx="35004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70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Суша (в отличие от водной поверхности).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429256" y="1285860"/>
            <a:ext cx="33575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prstClr val="white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Верхний слой земной коры; почва.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72198" y="5429264"/>
            <a:ext cx="27860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70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Страна, государство.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14942" y="4071942"/>
            <a:ext cx="364333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Территория с угодьями, находящаяся в чьем-либо владении.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29256" y="3286124"/>
            <a:ext cx="2792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70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Планета.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1571612"/>
            <a:ext cx="7286676" cy="2428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latin typeface="Bookman Old Style" pitchFamily="18" charset="0"/>
              </a:rPr>
              <a:t>МОЛОДЦЫ!!!</a:t>
            </a:r>
            <a:endParaRPr lang="ru-RU" sz="54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3042" y="1000108"/>
            <a:ext cx="592935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dirty="0">
                <a:latin typeface="Bookman Old Style" pitchFamily="18" charset="0"/>
              </a:rPr>
              <a:t>У какого бора никогда нет листвы и хвои?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28" y="642918"/>
            <a:ext cx="650085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dirty="0">
                <a:latin typeface="Bookman Old Style" pitchFamily="18" charset="0"/>
              </a:rPr>
              <a:t>Всякий ли пар способен подниматься кверху?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000108"/>
            <a:ext cx="80010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dirty="0">
                <a:latin typeface="Bookman Old Style" pitchFamily="18" charset="0"/>
              </a:rPr>
              <a:t>Не вставая с места, покажите, что у газеты появились </a:t>
            </a:r>
            <a:r>
              <a:rPr lang="ru-RU" sz="5400" dirty="0" smtClean="0">
                <a:latin typeface="Bookman Old Style" pitchFamily="18" charset="0"/>
              </a:rPr>
              <a:t>ноги.</a:t>
            </a:r>
            <a:endParaRPr lang="ru-RU" sz="54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1142984"/>
            <a:ext cx="778674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dirty="0">
                <a:latin typeface="Bookman Old Style" pitchFamily="18" charset="0"/>
              </a:rPr>
              <a:t>Что нужно разбить: яйцо, лед или стекло, чтобы получить </a:t>
            </a:r>
            <a:r>
              <a:rPr lang="ru-RU" sz="5400" i="1" dirty="0" err="1">
                <a:solidFill>
                  <a:srgbClr val="FF0000"/>
                </a:solidFill>
                <a:latin typeface="Bookman Old Style" pitchFamily="18" charset="0"/>
              </a:rPr>
              <a:t>выбитки</a:t>
            </a:r>
            <a:r>
              <a:rPr lang="ru-RU" sz="5400" dirty="0">
                <a:solidFill>
                  <a:srgbClr val="FF0000"/>
                </a:solidFill>
                <a:latin typeface="Bookman Old Style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928670"/>
            <a:ext cx="778674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dirty="0">
                <a:latin typeface="Bookman Old Style" pitchFamily="18" charset="0"/>
              </a:rPr>
              <a:t>Опасны ли </a:t>
            </a:r>
            <a:r>
              <a:rPr lang="ru-RU" sz="5400" i="1" dirty="0" err="1">
                <a:solidFill>
                  <a:srgbClr val="FF0000"/>
                </a:solidFill>
                <a:latin typeface="Bookman Old Style" pitchFamily="18" charset="0"/>
              </a:rPr>
              <a:t>хабубы</a:t>
            </a:r>
            <a:r>
              <a:rPr lang="ru-RU" sz="5400" dirty="0">
                <a:latin typeface="Bookman Old Style" pitchFamily="18" charset="0"/>
              </a:rPr>
              <a:t> в пустыне? </a:t>
            </a:r>
            <a:endParaRPr lang="ru-RU" sz="5400" dirty="0" smtClean="0">
              <a:latin typeface="Bookman Old Style" pitchFamily="18" charset="0"/>
            </a:endParaRPr>
          </a:p>
          <a:p>
            <a:pPr algn="ctr"/>
            <a:r>
              <a:rPr lang="ru-RU" sz="5400" dirty="0" smtClean="0">
                <a:latin typeface="Bookman Old Style" pitchFamily="18" charset="0"/>
              </a:rPr>
              <a:t>Если </a:t>
            </a:r>
            <a:r>
              <a:rPr lang="ru-RU" sz="5400" dirty="0">
                <a:latin typeface="Bookman Old Style" pitchFamily="18" charset="0"/>
              </a:rPr>
              <a:t>опасны, то почему?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571480"/>
            <a:ext cx="75724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dirty="0">
                <a:latin typeface="Bookman Old Style" pitchFamily="18" charset="0"/>
              </a:rPr>
              <a:t>Где можно встретить </a:t>
            </a:r>
            <a:r>
              <a:rPr lang="ru-RU" sz="6000" i="1" dirty="0">
                <a:solidFill>
                  <a:srgbClr val="FF0000"/>
                </a:solidFill>
                <a:latin typeface="Bookman Old Style" pitchFamily="18" charset="0"/>
              </a:rPr>
              <a:t>мыто</a:t>
            </a:r>
            <a:r>
              <a:rPr lang="ru-RU" sz="6000" dirty="0">
                <a:latin typeface="Bookman Old Style" pitchFamily="18" charset="0"/>
              </a:rPr>
              <a:t>: на таможне, на болоте, в ванной?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5984" y="214290"/>
            <a:ext cx="664373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dirty="0">
                <a:latin typeface="Bookman Old Style" pitchFamily="18" charset="0"/>
              </a:rPr>
              <a:t>Что такое </a:t>
            </a:r>
            <a:r>
              <a:rPr lang="ru-RU" sz="5400" i="1" dirty="0">
                <a:solidFill>
                  <a:srgbClr val="FF0000"/>
                </a:solidFill>
                <a:latin typeface="Bookman Old Style" pitchFamily="18" charset="0"/>
              </a:rPr>
              <a:t>пугач</a:t>
            </a:r>
            <a:r>
              <a:rPr lang="ru-RU" sz="5400" dirty="0">
                <a:solidFill>
                  <a:srgbClr val="FF0000"/>
                </a:solidFill>
                <a:latin typeface="Bookman Old Style" pitchFamily="18" charset="0"/>
              </a:rPr>
              <a:t>: </a:t>
            </a:r>
            <a:r>
              <a:rPr lang="ru-RU" sz="5400" dirty="0">
                <a:latin typeface="Bookman Old Style" pitchFamily="18" charset="0"/>
              </a:rPr>
              <a:t>птица, игрушка, человек с отпугивающей внешностью?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53</TotalTime>
  <Words>761</Words>
  <Application>Microsoft Office PowerPoint</Application>
  <PresentationFormat>Экран (4:3)</PresentationFormat>
  <Paragraphs>132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Литейная</vt:lpstr>
      <vt:lpstr>ЛЕКСИКА  И  ФРАЗЕОЛОГИЯ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Company>Ежова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Ученик</cp:lastModifiedBy>
  <cp:revision>8</cp:revision>
  <dcterms:created xsi:type="dcterms:W3CDTF">2009-03-26T12:34:40Z</dcterms:created>
  <dcterms:modified xsi:type="dcterms:W3CDTF">2009-03-27T05:54:58Z</dcterms:modified>
</cp:coreProperties>
</file>