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7D47E5-B4A4-43C0-878E-E2623B90AC36}" type="datetimeFigureOut">
              <a:rPr lang="ru-RU" smtClean="0"/>
              <a:pPr/>
              <a:t>09.11.2009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D46653-C440-42A5-9003-E3B05C22D9C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D46653-C440-42A5-9003-E3B05C22D9CB}" type="slidenum">
              <a:rPr lang="ru-RU" smtClean="0"/>
              <a:pPr/>
              <a:t>20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5AA7C-A866-4C8F-969B-3FCF7EDD1416}" type="datetimeFigureOut">
              <a:rPr lang="ru-RU" smtClean="0"/>
              <a:pPr/>
              <a:t>09.11.2009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9941C-BEDB-4FBB-889E-AAF82A0738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5AA7C-A866-4C8F-969B-3FCF7EDD1416}" type="datetimeFigureOut">
              <a:rPr lang="ru-RU" smtClean="0"/>
              <a:pPr/>
              <a:t>09.11.2009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9941C-BEDB-4FBB-889E-AAF82A0738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5AA7C-A866-4C8F-969B-3FCF7EDD1416}" type="datetimeFigureOut">
              <a:rPr lang="ru-RU" smtClean="0"/>
              <a:pPr/>
              <a:t>09.11.2009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9941C-BEDB-4FBB-889E-AAF82A0738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5AA7C-A866-4C8F-969B-3FCF7EDD1416}" type="datetimeFigureOut">
              <a:rPr lang="ru-RU" smtClean="0"/>
              <a:pPr/>
              <a:t>09.11.2009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9941C-BEDB-4FBB-889E-AAF82A0738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5AA7C-A866-4C8F-969B-3FCF7EDD1416}" type="datetimeFigureOut">
              <a:rPr lang="ru-RU" smtClean="0"/>
              <a:pPr/>
              <a:t>09.11.2009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9941C-BEDB-4FBB-889E-AAF82A0738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5AA7C-A866-4C8F-969B-3FCF7EDD1416}" type="datetimeFigureOut">
              <a:rPr lang="ru-RU" smtClean="0"/>
              <a:pPr/>
              <a:t>09.11.2009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9941C-BEDB-4FBB-889E-AAF82A0738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5AA7C-A866-4C8F-969B-3FCF7EDD1416}" type="datetimeFigureOut">
              <a:rPr lang="ru-RU" smtClean="0"/>
              <a:pPr/>
              <a:t>09.11.2009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9941C-BEDB-4FBB-889E-AAF82A0738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5AA7C-A866-4C8F-969B-3FCF7EDD1416}" type="datetimeFigureOut">
              <a:rPr lang="ru-RU" smtClean="0"/>
              <a:pPr/>
              <a:t>09.11.2009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9941C-BEDB-4FBB-889E-AAF82A0738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5AA7C-A866-4C8F-969B-3FCF7EDD1416}" type="datetimeFigureOut">
              <a:rPr lang="ru-RU" smtClean="0"/>
              <a:pPr/>
              <a:t>09.11.2009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9941C-BEDB-4FBB-889E-AAF82A0738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5AA7C-A866-4C8F-969B-3FCF7EDD1416}" type="datetimeFigureOut">
              <a:rPr lang="ru-RU" smtClean="0"/>
              <a:pPr/>
              <a:t>09.11.2009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9941C-BEDB-4FBB-889E-AAF82A0738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5AA7C-A866-4C8F-969B-3FCF7EDD1416}" type="datetimeFigureOut">
              <a:rPr lang="ru-RU" smtClean="0"/>
              <a:pPr/>
              <a:t>09.11.2009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969941C-BEDB-4FBB-889E-AAF82A07387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9E5AA7C-A866-4C8F-969B-3FCF7EDD1416}" type="datetimeFigureOut">
              <a:rPr lang="ru-RU" smtClean="0"/>
              <a:pPr/>
              <a:t>09.11.2009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969941C-BEDB-4FBB-889E-AAF82A07387E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>
    <p:dissolve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0.jpeg"/><Relationship Id="rId4" Type="http://schemas.openxmlformats.org/officeDocument/2006/relationships/image" Target="../media/image29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jpeg"/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4.jpeg"/><Relationship Id="rId4" Type="http://schemas.openxmlformats.org/officeDocument/2006/relationships/image" Target="../media/image33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jpeg"/><Relationship Id="rId2" Type="http://schemas.openxmlformats.org/officeDocument/2006/relationships/image" Target="../media/image3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7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jpeg"/><Relationship Id="rId2" Type="http://schemas.openxmlformats.org/officeDocument/2006/relationships/image" Target="../media/image3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0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jpeg"/><Relationship Id="rId7" Type="http://schemas.openxmlformats.org/officeDocument/2006/relationships/image" Target="../media/image9.jpeg"/><Relationship Id="rId2" Type="http://schemas.openxmlformats.org/officeDocument/2006/relationships/image" Target="../media/image4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5.jpeg"/><Relationship Id="rId5" Type="http://schemas.openxmlformats.org/officeDocument/2006/relationships/image" Target="../media/image44.jpeg"/><Relationship Id="rId4" Type="http://schemas.openxmlformats.org/officeDocument/2006/relationships/image" Target="../media/image43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7" Type="http://schemas.openxmlformats.org/officeDocument/2006/relationships/image" Target="../media/image49.jpeg"/><Relationship Id="rId2" Type="http://schemas.openxmlformats.org/officeDocument/2006/relationships/image" Target="../media/image4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8.jpeg"/><Relationship Id="rId5" Type="http://schemas.openxmlformats.org/officeDocument/2006/relationships/image" Target="../media/image47.jpeg"/><Relationship Id="rId4" Type="http://schemas.openxmlformats.org/officeDocument/2006/relationships/image" Target="../media/image7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jpeg"/><Relationship Id="rId3" Type="http://schemas.openxmlformats.org/officeDocument/2006/relationships/image" Target="../media/image51.jpeg"/><Relationship Id="rId7" Type="http://schemas.openxmlformats.org/officeDocument/2006/relationships/image" Target="../media/image55.jpeg"/><Relationship Id="rId2" Type="http://schemas.openxmlformats.org/officeDocument/2006/relationships/image" Target="../media/image50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4.jpeg"/><Relationship Id="rId5" Type="http://schemas.openxmlformats.org/officeDocument/2006/relationships/image" Target="../media/image53.jpeg"/><Relationship Id="rId4" Type="http://schemas.openxmlformats.org/officeDocument/2006/relationships/image" Target="../media/image5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9.jpeg"/><Relationship Id="rId4" Type="http://schemas.openxmlformats.org/officeDocument/2006/relationships/image" Target="../media/image58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image" Target="../media/image7.jpeg"/><Relationship Id="rId7" Type="http://schemas.openxmlformats.org/officeDocument/2006/relationships/image" Target="../media/image5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jpeg"/><Relationship Id="rId3" Type="http://schemas.openxmlformats.org/officeDocument/2006/relationships/image" Target="../media/image12.jpeg"/><Relationship Id="rId7" Type="http://schemas.openxmlformats.org/officeDocument/2006/relationships/image" Target="../media/image16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jpeg"/><Relationship Id="rId11" Type="http://schemas.openxmlformats.org/officeDocument/2006/relationships/image" Target="../media/image20.jpeg"/><Relationship Id="rId5" Type="http://schemas.openxmlformats.org/officeDocument/2006/relationships/image" Target="../media/image14.jpeg"/><Relationship Id="rId10" Type="http://schemas.openxmlformats.org/officeDocument/2006/relationships/image" Target="../media/image19.jpeg"/><Relationship Id="rId4" Type="http://schemas.openxmlformats.org/officeDocument/2006/relationships/image" Target="../media/image13.jpeg"/><Relationship Id="rId9" Type="http://schemas.openxmlformats.org/officeDocument/2006/relationships/image" Target="../media/image18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4.jpeg"/><Relationship Id="rId4" Type="http://schemas.openxmlformats.org/officeDocument/2006/relationships/image" Target="../media/image2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18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Урок 1. Общие сведения о животном мире</a:t>
            </a:r>
            <a:endParaRPr lang="ru-RU" b="0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3272298"/>
          </a:xfrm>
        </p:spPr>
        <p:txBody>
          <a:bodyPr>
            <a:normAutofit fontScale="92500" lnSpcReduction="20000"/>
          </a:bodyPr>
          <a:lstStyle/>
          <a:p>
            <a:endParaRPr lang="ru-RU" sz="2000" dirty="0" smtClean="0"/>
          </a:p>
          <a:p>
            <a:endParaRPr lang="ru-RU" sz="2000" dirty="0" smtClean="0"/>
          </a:p>
          <a:p>
            <a:endParaRPr lang="ru-RU" sz="2000" dirty="0" smtClean="0"/>
          </a:p>
          <a:p>
            <a:r>
              <a:rPr lang="ru-RU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Разработала: Бекасова Е.В. учитель</a:t>
            </a:r>
          </a:p>
          <a:p>
            <a:r>
              <a:rPr lang="ru-RU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биологии высшей категории</a:t>
            </a:r>
          </a:p>
          <a:p>
            <a:endParaRPr lang="ru-RU" sz="2000" dirty="0" smtClean="0"/>
          </a:p>
          <a:p>
            <a:endParaRPr lang="ru-RU" sz="2000" dirty="0" smtClean="0"/>
          </a:p>
          <a:p>
            <a:endParaRPr lang="ru-RU" sz="2000" dirty="0" smtClean="0"/>
          </a:p>
          <a:p>
            <a:r>
              <a:rPr lang="ru-RU" sz="2000" i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МОУ «СОШ № 13 с УИОП»</a:t>
            </a:r>
          </a:p>
          <a:p>
            <a:r>
              <a:rPr lang="ru-RU" sz="2000" i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г.о. Электросталь, Московской области</a:t>
            </a:r>
          </a:p>
          <a:p>
            <a:endParaRPr lang="ru-RU" sz="20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Многообразие животного мира</a:t>
            </a:r>
            <a:br>
              <a:rPr lang="ru-RU" dirty="0" smtClean="0"/>
            </a:br>
            <a:r>
              <a:rPr lang="ru-RU" i="1" dirty="0" smtClean="0"/>
              <a:t>Место обитания</a:t>
            </a:r>
            <a:endParaRPr lang="ru-RU" i="1" dirty="0"/>
          </a:p>
        </p:txBody>
      </p:sp>
      <p:pic>
        <p:nvPicPr>
          <p:cNvPr id="9218" name="Picture 2" descr="C:\Documents and Settings\Школа\Рабочий стол\рисунки\почва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38095" y="2571744"/>
            <a:ext cx="1695453" cy="1271590"/>
          </a:xfrm>
          <a:prstGeom prst="rect">
            <a:avLst/>
          </a:prstGeom>
          <a:noFill/>
        </p:spPr>
      </p:pic>
      <p:pic>
        <p:nvPicPr>
          <p:cNvPr id="9219" name="Picture 3" descr="C:\Documents and Settings\Школа\Рабочий стол\рисунки\море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00232" y="4214818"/>
            <a:ext cx="2110684" cy="1285884"/>
          </a:xfrm>
          <a:prstGeom prst="rect">
            <a:avLst/>
          </a:prstGeom>
          <a:noFill/>
        </p:spPr>
      </p:pic>
      <p:pic>
        <p:nvPicPr>
          <p:cNvPr id="9220" name="Picture 4" descr="C:\Documents and Settings\Школа\Рабочий стол\рисунки\воздух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14810" y="2428868"/>
            <a:ext cx="1904152" cy="1428760"/>
          </a:xfrm>
          <a:prstGeom prst="rect">
            <a:avLst/>
          </a:prstGeom>
          <a:noFill/>
        </p:spPr>
      </p:pic>
      <p:pic>
        <p:nvPicPr>
          <p:cNvPr id="9221" name="Picture 5" descr="C:\Documents and Settings\Школа\Рабочий стол\рисунки\деревья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786578" y="4214818"/>
            <a:ext cx="1792110" cy="1187457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>
            <a:off x="285720" y="4000504"/>
            <a:ext cx="635798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 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</a:rPr>
              <a:t>Почва </a:t>
            </a: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</a:rPr>
              <a:t>                                      Воздух</a:t>
            </a:r>
            <a:endParaRPr lang="ru-RU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143108" y="5572140"/>
            <a:ext cx="657229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</a:rPr>
              <a:t>     Вода                                          Земля</a:t>
            </a:r>
            <a:endParaRPr lang="ru-RU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1" dur="2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5" dur="20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9" dur="20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3" dur="20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500"/>
                            </p:stCondLst>
                            <p:childTnLst>
                              <p:par>
                                <p:cTn id="29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Сравнительная характеристика растений и животных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ru-RU" dirty="0" smtClean="0"/>
              <a:t>Сходство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3438" y="1859757"/>
            <a:ext cx="4043362" cy="654843"/>
          </a:xfrm>
        </p:spPr>
        <p:txBody>
          <a:bodyPr/>
          <a:lstStyle/>
          <a:p>
            <a:pPr algn="ctr"/>
            <a:r>
              <a:rPr lang="ru-RU" dirty="0" smtClean="0"/>
              <a:t>Различие 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Состоят из сложных органических веществ: белков, углеводов, жиров и др.</a:t>
            </a:r>
          </a:p>
          <a:p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Клеточное строение</a:t>
            </a:r>
          </a:p>
          <a:p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Сходный характер многих процессов жизнедеятельности</a:t>
            </a:r>
            <a:endParaRPr lang="ru-RU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Тип питания: растения –автотрофы; животные – гетеротрофы</a:t>
            </a:r>
          </a:p>
          <a:p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Животные способны перемещаться и совершать различные движения</a:t>
            </a:r>
            <a:endParaRPr lang="ru-RU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9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3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7000"/>
                            </p:stCondLst>
                            <p:childTnLst>
                              <p:par>
                                <p:cTn id="25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7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9000"/>
                            </p:stCondLst>
                            <p:childTnLst>
                              <p:par>
                                <p:cTn id="2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1000"/>
                            </p:stCondLst>
                            <p:childTnLst>
                              <p:par>
                                <p:cTn id="3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/>
      <p:bldP spid="5" grpId="0" build="p"/>
      <p:bldP spid="6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Среды обитания</a:t>
            </a:r>
            <a:endParaRPr lang="ru-RU" dirty="0"/>
          </a:p>
        </p:txBody>
      </p:sp>
      <p:pic>
        <p:nvPicPr>
          <p:cNvPr id="10242" name="Picture 2" descr="C:\Documents and Settings\Школа\Рабочий стол\рисунки\почва как среда обитания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857224" y="2071678"/>
            <a:ext cx="2000264" cy="1500198"/>
          </a:xfrm>
          <a:prstGeom prst="rect">
            <a:avLst/>
          </a:prstGeom>
          <a:noFill/>
        </p:spPr>
      </p:pic>
      <p:pic>
        <p:nvPicPr>
          <p:cNvPr id="10243" name="Picture 3" descr="C:\Documents and Settings\Школа\Рабочий стол\рисунки\наземно-воздушная среда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24" y="1928802"/>
            <a:ext cx="2813064" cy="1736188"/>
          </a:xfrm>
          <a:prstGeom prst="rect">
            <a:avLst/>
          </a:prstGeom>
          <a:noFill/>
        </p:spPr>
      </p:pic>
      <p:pic>
        <p:nvPicPr>
          <p:cNvPr id="10244" name="Picture 4" descr="C:\Documents and Settings\Школа\Рабочий стол\рисунки\водная среда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785918" y="4572008"/>
            <a:ext cx="2026856" cy="1520829"/>
          </a:xfrm>
          <a:prstGeom prst="rect">
            <a:avLst/>
          </a:prstGeom>
          <a:noFill/>
        </p:spPr>
      </p:pic>
      <p:pic>
        <p:nvPicPr>
          <p:cNvPr id="10245" name="Picture 5" descr="C:\Documents and Settings\Школа\Рабочий стол\рисунки\живой организм как среда обитания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429256" y="4178276"/>
            <a:ext cx="2000264" cy="1891702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>
            <a:off x="642910" y="3714752"/>
            <a:ext cx="81439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     Почвенная                 Наземно-воздушная</a:t>
            </a:r>
            <a:endParaRPr lang="ru-RU" sz="28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42910" y="6072206"/>
            <a:ext cx="792961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                 Водная                       Организменная</a:t>
            </a:r>
            <a:endParaRPr lang="ru-RU" sz="28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" dur="20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20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20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3" dur="20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Место обитание</a:t>
            </a:r>
            <a:endParaRPr lang="ru-RU" dirty="0"/>
          </a:p>
        </p:txBody>
      </p:sp>
      <p:pic>
        <p:nvPicPr>
          <p:cNvPr id="11266" name="Picture 2" descr="C:\Documents and Settings\Школа\Рабочий стол\рисунки\дно водоема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857224" y="2500306"/>
            <a:ext cx="1928826" cy="1446620"/>
          </a:xfrm>
          <a:prstGeom prst="rect">
            <a:avLst/>
          </a:prstGeom>
          <a:noFill/>
        </p:spPr>
      </p:pic>
      <p:pic>
        <p:nvPicPr>
          <p:cNvPr id="11267" name="Picture 3" descr="C:\Documents and Settings\Школа\Рабочий стол\рисунки\гладь водоема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388" y="3571876"/>
            <a:ext cx="1970659" cy="1631952"/>
          </a:xfrm>
          <a:prstGeom prst="rect">
            <a:avLst/>
          </a:prstGeom>
          <a:noFill/>
        </p:spPr>
      </p:pic>
      <p:pic>
        <p:nvPicPr>
          <p:cNvPr id="11268" name="Picture 4" descr="C:\Documents and Settings\Школа\Рабочий стол\рисунки\толще моря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643306" y="2928934"/>
            <a:ext cx="2101853" cy="1576390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357159" y="4500570"/>
            <a:ext cx="257176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>
                <a:solidFill>
                  <a:schemeClr val="bg2">
                    <a:lumMod val="25000"/>
                  </a:schemeClr>
                </a:solidFill>
              </a:rPr>
              <a:t>Дно водоема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3697080" y="4721663"/>
            <a:ext cx="244655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Толща воды</a:t>
            </a:r>
            <a:endParaRPr lang="ru-RU" sz="28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286512" y="5429264"/>
            <a:ext cx="250033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chemeClr val="bg2">
                    <a:lumMod val="25000"/>
                  </a:schemeClr>
                </a:solidFill>
              </a:rPr>
              <a:t>Поверхность водоема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9" dur="20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500"/>
                            </p:stCondLst>
                            <p:childTnLst>
                              <p:par>
                                <p:cTn id="2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500"/>
                            </p:stCondLst>
                            <p:childTnLst>
                              <p:par>
                                <p:cTn id="29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8" grpId="0"/>
      <p:bldP spid="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Факторы среды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935480"/>
            <a:ext cx="9144000" cy="4389120"/>
          </a:xfrm>
        </p:spPr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</a:t>
            </a:r>
          </a:p>
          <a:p>
            <a:pPr>
              <a:buNone/>
            </a:pPr>
            <a:r>
              <a:rPr lang="ru-RU" dirty="0" smtClean="0"/>
              <a:t> живой природы    неживой природы     влияние человека</a:t>
            </a:r>
          </a:p>
          <a:p>
            <a:pPr>
              <a:buNone/>
            </a:pPr>
            <a:r>
              <a:rPr lang="ru-RU" dirty="0" smtClean="0"/>
              <a:t>  (</a:t>
            </a:r>
            <a:r>
              <a:rPr lang="ru-RU" dirty="0" smtClean="0">
                <a:solidFill>
                  <a:srgbClr val="FF0000"/>
                </a:solidFill>
              </a:rPr>
              <a:t>биотические</a:t>
            </a:r>
            <a:r>
              <a:rPr lang="ru-RU" dirty="0" smtClean="0"/>
              <a:t>)       (</a:t>
            </a:r>
            <a:r>
              <a:rPr lang="ru-RU" dirty="0" smtClean="0">
                <a:solidFill>
                  <a:srgbClr val="FF0000"/>
                </a:solidFill>
              </a:rPr>
              <a:t>абиотические</a:t>
            </a:r>
            <a:r>
              <a:rPr lang="ru-RU" dirty="0" smtClean="0"/>
              <a:t>)          (</a:t>
            </a:r>
            <a:r>
              <a:rPr lang="ru-RU" dirty="0" smtClean="0">
                <a:solidFill>
                  <a:srgbClr val="FF0000"/>
                </a:solidFill>
              </a:rPr>
              <a:t>антропогенные)</a:t>
            </a:r>
          </a:p>
          <a:p>
            <a:endParaRPr lang="ru-RU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rot="10800000" flipV="1">
            <a:off x="1785918" y="1928802"/>
            <a:ext cx="1214446" cy="8572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>
            <a:stCxn id="3" idx="0"/>
          </p:cNvCxnSpPr>
          <p:nvPr/>
        </p:nvCxnSpPr>
        <p:spPr>
          <a:xfrm rot="16200000" flipH="1">
            <a:off x="4110992" y="2396488"/>
            <a:ext cx="92201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6286512" y="1928802"/>
            <a:ext cx="1071570" cy="8572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Абиотические факторы среды</a:t>
            </a:r>
            <a:endParaRPr lang="ru-RU" dirty="0"/>
          </a:p>
        </p:txBody>
      </p:sp>
      <p:pic>
        <p:nvPicPr>
          <p:cNvPr id="12290" name="Picture 2" descr="C:\Documents and Settings\Школа\Рабочий стол\рисунки\свет температура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57158" y="3143248"/>
            <a:ext cx="2205143" cy="1826134"/>
          </a:xfrm>
          <a:prstGeom prst="rect">
            <a:avLst/>
          </a:prstGeom>
          <a:noFill/>
        </p:spPr>
      </p:pic>
      <p:pic>
        <p:nvPicPr>
          <p:cNvPr id="12291" name="Picture 3" descr="C:\Documents and Settings\Школа\Рабочий стол\рисунки\рельеф местности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28926" y="3071810"/>
            <a:ext cx="2527312" cy="1895484"/>
          </a:xfrm>
          <a:prstGeom prst="rect">
            <a:avLst/>
          </a:prstGeom>
          <a:noFill/>
        </p:spPr>
      </p:pic>
      <p:pic>
        <p:nvPicPr>
          <p:cNvPr id="12292" name="Picture 4" descr="C:\Documents and Settings\Школа\Рабочий стол\рисунки\ветер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00760" y="3000372"/>
            <a:ext cx="2482856" cy="1862142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0" y="5321825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</a:rPr>
              <a:t>свет </a:t>
            </a:r>
            <a:r>
              <a:rPr lang="ru-RU" sz="2400" dirty="0">
                <a:solidFill>
                  <a:schemeClr val="bg2">
                    <a:lumMod val="25000"/>
                  </a:schemeClr>
                </a:solidFill>
              </a:rPr>
              <a:t>и температура     рельеф местности     ветер и влажность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" dur="20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5" dur="200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Биотические факторы среды</a:t>
            </a:r>
            <a:endParaRPr lang="ru-RU" dirty="0"/>
          </a:p>
        </p:txBody>
      </p:sp>
      <p:pic>
        <p:nvPicPr>
          <p:cNvPr id="13314" name="Picture 2" descr="C:\Documents and Settings\Школа\Рабочий стол\рисунки\конкуренция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71472" y="2143116"/>
            <a:ext cx="1613658" cy="1071570"/>
          </a:xfrm>
          <a:prstGeom prst="rect">
            <a:avLst/>
          </a:prstGeom>
          <a:noFill/>
        </p:spPr>
      </p:pic>
      <p:pic>
        <p:nvPicPr>
          <p:cNvPr id="13315" name="Picture 3" descr="C:\Documents and Settings\Школа\Рабочий стол\рисунки\коменсализм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86182" y="2143116"/>
            <a:ext cx="1625600" cy="1117600"/>
          </a:xfrm>
          <a:prstGeom prst="rect">
            <a:avLst/>
          </a:prstGeom>
          <a:noFill/>
        </p:spPr>
      </p:pic>
      <p:pic>
        <p:nvPicPr>
          <p:cNvPr id="13316" name="Picture 4" descr="C:\Documents and Settings\Школа\Рабочий стол\рисунки\симбиоз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29454" y="2143116"/>
            <a:ext cx="1285884" cy="1285884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0" y="3429000"/>
            <a:ext cx="84296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   конкуренция           комменсализм            симбиоз</a:t>
            </a:r>
            <a:endParaRPr lang="ru-RU" sz="2800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13317" name="Picture 5" descr="C:\Documents and Settings\Школа\Рабочий стол\рисунки\сотрудничество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14348" y="4357694"/>
            <a:ext cx="1625600" cy="1168400"/>
          </a:xfrm>
          <a:prstGeom prst="rect">
            <a:avLst/>
          </a:prstGeom>
          <a:noFill/>
        </p:spPr>
      </p:pic>
      <p:pic>
        <p:nvPicPr>
          <p:cNvPr id="13318" name="Picture 6" descr="C:\Documents and Settings\Школа\Рабочий стол\рисунки\хищничество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786182" y="4357694"/>
            <a:ext cx="1441378" cy="1138239"/>
          </a:xfrm>
          <a:prstGeom prst="rect">
            <a:avLst/>
          </a:prstGeom>
          <a:noFill/>
        </p:spPr>
      </p:pic>
      <p:pic>
        <p:nvPicPr>
          <p:cNvPr id="13319" name="Picture 7" descr="C:\Documents and Settings\Школа\Рабочий стол\рисунки\паразитизм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000892" y="4286256"/>
            <a:ext cx="1169987" cy="1133475"/>
          </a:xfrm>
          <a:prstGeom prst="rect">
            <a:avLst/>
          </a:prstGeom>
          <a:noFill/>
        </p:spPr>
      </p:pic>
      <p:sp>
        <p:nvSpPr>
          <p:cNvPr id="11" name="Прямоугольник 10"/>
          <p:cNvSpPr/>
          <p:nvPr/>
        </p:nvSpPr>
        <p:spPr>
          <a:xfrm>
            <a:off x="357158" y="5929330"/>
            <a:ext cx="842968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chemeClr val="bg2">
                    <a:lumMod val="25000"/>
                  </a:schemeClr>
                </a:solidFill>
              </a:rPr>
              <a:t>сотрудничество   </a:t>
            </a: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    хищничество         паразитизм</a:t>
            </a:r>
            <a:endParaRPr lang="ru-RU" sz="28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5" dur="2000"/>
                                        <p:tgtEl>
                                          <p:spTgt spid="13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500"/>
                            </p:stCondLst>
                            <p:childTnLst>
                              <p:par>
                                <p:cTn id="21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7500"/>
                            </p:stCondLst>
                            <p:childTnLst>
                              <p:par>
                                <p:cTn id="25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7" dur="10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500"/>
                            </p:stCondLst>
                            <p:childTnLst>
                              <p:par>
                                <p:cTn id="29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1" dur="20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500"/>
                            </p:stCondLst>
                            <p:childTnLst>
                              <p:par>
                                <p:cTn id="33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5" dur="20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2500"/>
                            </p:stCondLst>
                            <p:childTnLst>
                              <p:par>
                                <p:cTn id="37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1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Значение животных в природе</a:t>
            </a:r>
            <a:endParaRPr lang="ru-RU" dirty="0"/>
          </a:p>
        </p:txBody>
      </p:sp>
      <p:pic>
        <p:nvPicPr>
          <p:cNvPr id="14338" name="Picture 2" descr="C:\Documents and Settings\Школа\Рабочий стол\рисунки\опыление растений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85786" y="2143116"/>
            <a:ext cx="2129440" cy="1214446"/>
          </a:xfrm>
          <a:prstGeom prst="rect">
            <a:avLst/>
          </a:prstGeom>
          <a:noFill/>
        </p:spPr>
      </p:pic>
      <p:pic>
        <p:nvPicPr>
          <p:cNvPr id="14339" name="Picture 3" descr="C:\Documents and Settings\Школа\Рабочий стол\рисунки\волк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71802" y="2315572"/>
            <a:ext cx="2312998" cy="1716678"/>
          </a:xfrm>
          <a:prstGeom prst="rect">
            <a:avLst/>
          </a:prstGeom>
          <a:noFill/>
        </p:spPr>
      </p:pic>
      <p:pic>
        <p:nvPicPr>
          <p:cNvPr id="14340" name="Picture 4" descr="C:\Documents and Settings\Школа\Рабочий стол\рисунки\двустворчатые моллюски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441573" y="2928934"/>
            <a:ext cx="2256225" cy="1533528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357159" y="3571876"/>
            <a:ext cx="271464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    Опылители</a:t>
            </a:r>
            <a:endParaRPr lang="ru-RU" sz="28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071803" y="4286256"/>
            <a:ext cx="214726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chemeClr val="bg2">
                    <a:lumMod val="25000"/>
                  </a:schemeClr>
                </a:solidFill>
              </a:rPr>
              <a:t>Санитары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5429256" y="4429132"/>
            <a:ext cx="371474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chemeClr val="bg2">
                    <a:lumMod val="25000"/>
                  </a:schemeClr>
                </a:solidFill>
              </a:rPr>
              <a:t>Очистка водоемов</a:t>
            </a:r>
          </a:p>
        </p:txBody>
      </p:sp>
      <p:pic>
        <p:nvPicPr>
          <p:cNvPr id="14341" name="Picture 5" descr="C:\Documents and Settings\Школа\Рабочий стол\рисунки\почвообразование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142976" y="4071942"/>
            <a:ext cx="1130300" cy="1625600"/>
          </a:xfrm>
          <a:prstGeom prst="rect">
            <a:avLst/>
          </a:prstGeom>
          <a:noFill/>
        </p:spPr>
      </p:pic>
      <p:sp>
        <p:nvSpPr>
          <p:cNvPr id="11" name="Прямоугольник 10"/>
          <p:cNvSpPr/>
          <p:nvPr/>
        </p:nvSpPr>
        <p:spPr>
          <a:xfrm>
            <a:off x="357159" y="5715016"/>
            <a:ext cx="335758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chemeClr val="bg2">
                    <a:lumMod val="25000"/>
                  </a:schemeClr>
                </a:solidFill>
              </a:rPr>
              <a:t>Почвообразование</a:t>
            </a:r>
          </a:p>
        </p:txBody>
      </p:sp>
      <p:pic>
        <p:nvPicPr>
          <p:cNvPr id="14342" name="Picture 6" descr="C:\Documents and Settings\Школа\Рабочий стол\рисунки\распространение семян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643306" y="4764891"/>
            <a:ext cx="1738314" cy="1332707"/>
          </a:xfrm>
          <a:prstGeom prst="rect">
            <a:avLst/>
          </a:prstGeom>
          <a:noFill/>
        </p:spPr>
      </p:pic>
      <p:sp>
        <p:nvSpPr>
          <p:cNvPr id="13" name="Прямоугольник 12"/>
          <p:cNvSpPr/>
          <p:nvPr/>
        </p:nvSpPr>
        <p:spPr>
          <a:xfrm>
            <a:off x="2286000" y="6215082"/>
            <a:ext cx="4572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>
                <a:solidFill>
                  <a:schemeClr val="bg2">
                    <a:lumMod val="25000"/>
                  </a:schemeClr>
                </a:solidFill>
              </a:rPr>
              <a:t>Распространение</a:t>
            </a:r>
          </a:p>
          <a:p>
            <a:pPr algn="ctr"/>
            <a:r>
              <a:rPr lang="ru-RU" sz="2000" dirty="0">
                <a:solidFill>
                  <a:schemeClr val="bg2">
                    <a:lumMod val="25000"/>
                  </a:schemeClr>
                </a:solidFill>
              </a:rPr>
              <a:t>семян </a:t>
            </a:r>
          </a:p>
        </p:txBody>
      </p:sp>
      <p:pic>
        <p:nvPicPr>
          <p:cNvPr id="14343" name="Picture 7" descr="C:\Documents and Settings\Школа\Рабочий стол\рисунки\мышь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286644" y="4929198"/>
            <a:ext cx="1214446" cy="1089383"/>
          </a:xfrm>
          <a:prstGeom prst="rect">
            <a:avLst/>
          </a:prstGeom>
          <a:noFill/>
        </p:spPr>
      </p:pic>
      <p:sp>
        <p:nvSpPr>
          <p:cNvPr id="15" name="Прямоугольник 14"/>
          <p:cNvSpPr/>
          <p:nvPr/>
        </p:nvSpPr>
        <p:spPr>
          <a:xfrm>
            <a:off x="6286512" y="6215082"/>
            <a:ext cx="285748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solidFill>
                  <a:schemeClr val="bg2">
                    <a:lumMod val="25000"/>
                  </a:schemeClr>
                </a:solidFill>
              </a:rPr>
              <a:t>Пища для животных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" dur="20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0"/>
                            </p:stCondLst>
                            <p:childTnLst>
                              <p:par>
                                <p:cTn id="17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2000"/>
                                        <p:tgtEl>
                                          <p:spTgt spid="14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7000"/>
                            </p:stCondLst>
                            <p:childTnLst>
                              <p:par>
                                <p:cTn id="21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8000"/>
                            </p:stCondLst>
                            <p:childTnLst>
                              <p:par>
                                <p:cTn id="25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20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0"/>
                            </p:stCondLst>
                            <p:childTnLst>
                              <p:par>
                                <p:cTn id="32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4" dur="20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2000"/>
                            </p:stCondLst>
                            <p:childTnLst>
                              <p:par>
                                <p:cTn id="36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3000"/>
                            </p:stCondLst>
                            <p:childTnLst>
                              <p:par>
                                <p:cTn id="40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2" dur="20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5000"/>
                            </p:stCondLst>
                            <p:childTnLst>
                              <p:par>
                                <p:cTn id="44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6000"/>
                            </p:stCondLst>
                            <p:childTnLst>
                              <p:par>
                                <p:cTn id="48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0" dur="2000"/>
                                        <p:tgtEl>
                                          <p:spTgt spid="14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8000"/>
                            </p:stCondLst>
                            <p:childTnLst>
                              <p:par>
                                <p:cTn id="52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4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8" grpId="0"/>
      <p:bldP spid="9" grpId="0"/>
      <p:bldP spid="11" grpId="0"/>
      <p:bldP spid="13" grpId="0"/>
      <p:bldP spid="1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Значение животных в природе</a:t>
            </a:r>
            <a:br>
              <a:rPr lang="ru-RU" dirty="0" smtClean="0"/>
            </a:br>
            <a:r>
              <a:rPr lang="ru-RU" i="1" dirty="0" smtClean="0"/>
              <a:t>Цепи питания</a:t>
            </a:r>
            <a:endParaRPr lang="ru-RU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935480"/>
            <a:ext cx="9144000" cy="4389120"/>
          </a:xfrm>
        </p:spPr>
        <p:txBody>
          <a:bodyPr/>
          <a:lstStyle/>
          <a:p>
            <a:pPr>
              <a:buNone/>
            </a:pPr>
            <a:endParaRPr lang="ru-RU" sz="2000" dirty="0" smtClean="0"/>
          </a:p>
          <a:p>
            <a:pPr>
              <a:buNone/>
            </a:pPr>
            <a:endParaRPr lang="ru-RU" sz="2000" dirty="0" smtClean="0"/>
          </a:p>
          <a:p>
            <a:pPr>
              <a:buNone/>
            </a:pPr>
            <a:endParaRPr lang="ru-RU" sz="2000" dirty="0" smtClean="0"/>
          </a:p>
          <a:p>
            <a:pPr>
              <a:buNone/>
            </a:pPr>
            <a:r>
              <a:rPr lang="ru-RU" sz="2000" dirty="0" smtClean="0"/>
              <a:t>Продуценты                      </a:t>
            </a:r>
            <a:r>
              <a:rPr lang="ru-RU" sz="2000" dirty="0" err="1" smtClean="0"/>
              <a:t>Консументы</a:t>
            </a:r>
            <a:r>
              <a:rPr lang="ru-RU" sz="2000" dirty="0" smtClean="0"/>
              <a:t>                                      </a:t>
            </a:r>
            <a:r>
              <a:rPr lang="ru-RU" sz="2000" dirty="0" err="1" smtClean="0"/>
              <a:t>Консументы</a:t>
            </a:r>
            <a:endParaRPr lang="ru-RU" sz="2000" dirty="0" smtClean="0"/>
          </a:p>
          <a:p>
            <a:pPr>
              <a:buNone/>
            </a:pPr>
            <a:r>
              <a:rPr lang="ru-RU" sz="2000" dirty="0" smtClean="0"/>
              <a:t>                                                </a:t>
            </a:r>
            <a:r>
              <a:rPr lang="en-US" sz="2000" dirty="0" smtClean="0"/>
              <a:t>I </a:t>
            </a:r>
            <a:r>
              <a:rPr lang="ru-RU" sz="2000" dirty="0" smtClean="0"/>
              <a:t>порядка                                         </a:t>
            </a:r>
            <a:r>
              <a:rPr lang="en-US" sz="2000" dirty="0" smtClean="0"/>
              <a:t>I </a:t>
            </a:r>
            <a:r>
              <a:rPr lang="en-US" sz="2000" dirty="0" err="1" smtClean="0"/>
              <a:t>I</a:t>
            </a:r>
            <a:r>
              <a:rPr lang="ru-RU" sz="2000" dirty="0" smtClean="0"/>
              <a:t> порядка</a:t>
            </a:r>
          </a:p>
          <a:p>
            <a:pPr>
              <a:buNone/>
            </a:pPr>
            <a:r>
              <a:rPr lang="ru-RU" sz="2000" dirty="0" smtClean="0"/>
              <a:t> </a:t>
            </a:r>
          </a:p>
          <a:p>
            <a:pPr>
              <a:buNone/>
            </a:pPr>
            <a:r>
              <a:rPr lang="ru-RU" sz="2000" dirty="0" smtClean="0"/>
              <a:t>                                                        </a:t>
            </a:r>
          </a:p>
          <a:p>
            <a:pPr>
              <a:buNone/>
            </a:pPr>
            <a:r>
              <a:rPr lang="ru-RU" sz="2000" dirty="0" smtClean="0"/>
              <a:t>                                                               </a:t>
            </a:r>
            <a:r>
              <a:rPr lang="ru-RU" sz="2000" dirty="0" err="1" smtClean="0"/>
              <a:t>Редуценты</a:t>
            </a:r>
            <a:endParaRPr lang="ru-RU" sz="2000" dirty="0" smtClean="0"/>
          </a:p>
          <a:p>
            <a:pPr>
              <a:buNone/>
            </a:pPr>
            <a:endParaRPr lang="ru-RU" sz="2000" dirty="0" smtClean="0"/>
          </a:p>
          <a:p>
            <a:pPr>
              <a:buNone/>
            </a:pPr>
            <a:r>
              <a:rPr lang="ru-RU" sz="2000" dirty="0" smtClean="0"/>
              <a:t>Минеральные вещества</a:t>
            </a:r>
          </a:p>
          <a:p>
            <a:pPr>
              <a:buNone/>
            </a:pPr>
            <a:endParaRPr lang="ru-RU" dirty="0"/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1785918" y="3214686"/>
            <a:ext cx="92869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4786314" y="3143248"/>
            <a:ext cx="114300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rot="10800000">
            <a:off x="8501090" y="3143248"/>
            <a:ext cx="21431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rot="5400000">
            <a:off x="7966099" y="3821115"/>
            <a:ext cx="135732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 rot="10800000">
            <a:off x="6000760" y="4500570"/>
            <a:ext cx="264320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rot="5400000">
            <a:off x="4393405" y="5107793"/>
            <a:ext cx="50006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 rot="10800000">
            <a:off x="3357554" y="5357826"/>
            <a:ext cx="128588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rot="5400000">
            <a:off x="714348" y="4000504"/>
            <a:ext cx="114300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/>
          <p:nvPr/>
        </p:nvCxnSpPr>
        <p:spPr>
          <a:xfrm>
            <a:off x="1285852" y="4572008"/>
            <a:ext cx="200026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Значение животных для человека</a:t>
            </a:r>
            <a:endParaRPr lang="ru-RU" dirty="0"/>
          </a:p>
        </p:txBody>
      </p:sp>
      <p:pic>
        <p:nvPicPr>
          <p:cNvPr id="15362" name="Picture 2" descr="C:\Documents and Settings\Школа\Рабочий стол\рисунки\вредители огорода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000892" y="3929066"/>
            <a:ext cx="1317314" cy="1983720"/>
          </a:xfrm>
          <a:prstGeom prst="rect">
            <a:avLst/>
          </a:prstGeom>
          <a:noFill/>
        </p:spPr>
      </p:pic>
      <p:pic>
        <p:nvPicPr>
          <p:cNvPr id="15363" name="Picture 3" descr="C:\Documents and Settings\Школа\Рабочий стол\рисунки\куриные яйца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8" y="2428868"/>
            <a:ext cx="2071702" cy="1294814"/>
          </a:xfrm>
          <a:prstGeom prst="rect">
            <a:avLst/>
          </a:prstGeom>
          <a:noFill/>
        </p:spPr>
      </p:pic>
      <p:pic>
        <p:nvPicPr>
          <p:cNvPr id="15364" name="Picture 4" descr="C:\Documents and Settings\Школа\Рабочий стол\рисунки\мясо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71868" y="2571744"/>
            <a:ext cx="2057852" cy="1474794"/>
          </a:xfrm>
          <a:prstGeom prst="rect">
            <a:avLst/>
          </a:prstGeom>
          <a:noFill/>
        </p:spPr>
      </p:pic>
      <p:pic>
        <p:nvPicPr>
          <p:cNvPr id="15365" name="Picture 5" descr="C:\Documents and Settings\Школа\Рабочий стол\рисунки\пища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85786" y="4000504"/>
            <a:ext cx="1500198" cy="1811560"/>
          </a:xfrm>
          <a:prstGeom prst="rect">
            <a:avLst/>
          </a:prstGeom>
          <a:noFill/>
        </p:spPr>
      </p:pic>
      <p:pic>
        <p:nvPicPr>
          <p:cNvPr id="15366" name="Picture 6" descr="C:\Documents and Settings\Школа\Рабочий стол\рисунки\пасека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786314" y="4429132"/>
            <a:ext cx="2046017" cy="1390652"/>
          </a:xfrm>
          <a:prstGeom prst="rect">
            <a:avLst/>
          </a:prstGeom>
          <a:noFill/>
        </p:spPr>
      </p:pic>
      <p:pic>
        <p:nvPicPr>
          <p:cNvPr id="15367" name="Picture 7" descr="C:\Documents and Settings\Школа\Рабочий стол\рисунки\рыбоводство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500298" y="4929198"/>
            <a:ext cx="1829712" cy="1441457"/>
          </a:xfrm>
          <a:prstGeom prst="rect">
            <a:avLst/>
          </a:prstGeom>
          <a:noFill/>
        </p:spPr>
      </p:pic>
      <p:pic>
        <p:nvPicPr>
          <p:cNvPr id="15368" name="Picture 8" descr="C:\Documents and Settings\Школа\Рабочий стол\рисунки\шерсть.jp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786578" y="2214554"/>
            <a:ext cx="1587500" cy="162560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1000"/>
                                        <p:tgtEl>
                                          <p:spTgt spid="15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10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1000"/>
                                        <p:tgtEl>
                                          <p:spTgt spid="15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10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000"/>
                            </p:stCondLst>
                            <p:childTnLst>
                              <p:par>
                                <p:cTn id="2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10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000"/>
                            </p:stCondLst>
                            <p:childTnLst>
                              <p:par>
                                <p:cTn id="2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10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8000"/>
                            </p:stCondLst>
                            <p:childTnLst>
                              <p:par>
                                <p:cTn id="33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10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457200" y="4786322"/>
            <a:ext cx="4040188" cy="1071570"/>
          </a:xfrm>
        </p:spPr>
        <p:txBody>
          <a:bodyPr/>
          <a:lstStyle/>
          <a:p>
            <a:pPr algn="ctr"/>
            <a:r>
              <a:rPr lang="ru-RU" dirty="0" smtClean="0"/>
              <a:t>Аристотель</a:t>
            </a:r>
          </a:p>
          <a:p>
            <a:pPr algn="ctr"/>
            <a:r>
              <a:rPr lang="ru-RU" dirty="0" smtClean="0"/>
              <a:t>(384-322 гг. до н.э.)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Documents and Settings\Школа\Рабочий стол\рисунки\аристотель.jpg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/>
          <a:stretch>
            <a:fillRect/>
          </a:stretch>
        </p:blipFill>
        <p:spPr bwMode="auto">
          <a:xfrm>
            <a:off x="928662" y="2071677"/>
            <a:ext cx="2500330" cy="2758985"/>
          </a:xfrm>
          <a:prstGeom prst="rect">
            <a:avLst/>
          </a:prstGeom>
          <a:noFill/>
        </p:spPr>
      </p:pic>
      <p:sp>
        <p:nvSpPr>
          <p:cNvPr id="8" name="Содержимое 7"/>
          <p:cNvSpPr>
            <a:spLocks noGrp="1"/>
          </p:cNvSpPr>
          <p:nvPr>
            <p:ph sz="quarter" idx="4"/>
          </p:nvPr>
        </p:nvSpPr>
        <p:spPr>
          <a:xfrm>
            <a:off x="3357554" y="928670"/>
            <a:ext cx="7786742" cy="500066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         </a:t>
            </a:r>
          </a:p>
          <a:p>
            <a:endParaRPr lang="ru-RU" dirty="0" smtClean="0"/>
          </a:p>
          <a:p>
            <a:endParaRPr lang="ru-RU" dirty="0" smtClean="0"/>
          </a:p>
          <a:p>
            <a:pPr>
              <a:buNone/>
            </a:pPr>
            <a:r>
              <a:rPr lang="ru-RU" dirty="0" smtClean="0"/>
              <a:t>                              Живые существа</a:t>
            </a:r>
          </a:p>
          <a:p>
            <a:pPr>
              <a:buNone/>
            </a:pPr>
            <a:r>
              <a:rPr lang="ru-RU" dirty="0" smtClean="0"/>
              <a:t>              </a:t>
            </a:r>
          </a:p>
          <a:p>
            <a:pPr>
              <a:buNone/>
            </a:pPr>
            <a:r>
              <a:rPr lang="ru-RU" dirty="0" smtClean="0"/>
              <a:t>                  царство                         </a:t>
            </a:r>
            <a:r>
              <a:rPr lang="ru-RU" dirty="0" err="1" smtClean="0"/>
              <a:t>царство</a:t>
            </a:r>
            <a:r>
              <a:rPr lang="ru-RU" dirty="0" smtClean="0"/>
              <a:t> </a:t>
            </a:r>
          </a:p>
          <a:p>
            <a:pPr>
              <a:buNone/>
            </a:pPr>
            <a:r>
              <a:rPr lang="ru-RU" dirty="0" smtClean="0"/>
              <a:t>              Животных                      Растений</a:t>
            </a:r>
          </a:p>
          <a:p>
            <a:pPr>
              <a:buNone/>
            </a:pPr>
            <a:r>
              <a:rPr lang="ru-RU" dirty="0" smtClean="0"/>
              <a:t>           </a:t>
            </a:r>
          </a:p>
          <a:p>
            <a:pPr>
              <a:buNone/>
            </a:pPr>
            <a:r>
              <a:rPr lang="ru-RU" dirty="0" smtClean="0"/>
              <a:t>               Зоология                       Ботаника</a:t>
            </a:r>
          </a:p>
          <a:p>
            <a:endParaRPr lang="ru-RU" dirty="0" smtClean="0"/>
          </a:p>
          <a:p>
            <a:pPr>
              <a:buNone/>
            </a:pPr>
            <a:r>
              <a:rPr lang="ru-RU" dirty="0" smtClean="0"/>
              <a:t> 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 rot="10800000" flipV="1">
            <a:off x="5500694" y="2500306"/>
            <a:ext cx="571504" cy="3571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7358082" y="2500306"/>
            <a:ext cx="571504" cy="3571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rot="5400000">
            <a:off x="4965703" y="3892553"/>
            <a:ext cx="35719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rot="5400000">
            <a:off x="7751785" y="3892553"/>
            <a:ext cx="35719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5" presetClass="emph" presetSubtype="1" grpId="0" nodeType="afterEffect">
                                  <p:stCondLst>
                                    <p:cond delay="20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10" dur="indefinite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1" dur="indefinite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12" dur="indefinite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000"/>
                            </p:stCondLst>
                            <p:childTnLst>
                              <p:par>
                                <p:cTn id="14" presetID="5" presetClass="emph" presetSubtype="1" grpId="0" nodeType="afterEffect">
                                  <p:stCondLst>
                                    <p:cond delay="20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15" dur="indefinite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6" dur="indefinite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17" dur="indefinite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6000"/>
                            </p:stCondLst>
                            <p:childTnLst>
                              <p:par>
                                <p:cTn id="19" presetID="5" presetClass="emph" presetSubtype="1" grpId="0" nodeType="afterEffect">
                                  <p:stCondLst>
                                    <p:cond delay="20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20" dur="indefinite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21" dur="indefinite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22" dur="indefinite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8000"/>
                            </p:stCondLst>
                            <p:childTnLst>
                              <p:par>
                                <p:cTn id="24" presetID="5" presetClass="emph" presetSubtype="1" grpId="0" nodeType="afterEffect">
                                  <p:stCondLst>
                                    <p:cond delay="20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25" dur="indefinite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26" dur="indefinite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27" dur="indefinite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0"/>
                            </p:stCondLst>
                            <p:childTnLst>
                              <p:par>
                                <p:cTn id="29" presetID="5" presetClass="emph" presetSubtype="1" grpId="0" nodeType="afterEffect">
                                  <p:stCondLst>
                                    <p:cond delay="20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30" dur="indefinite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31" dur="indefinite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32" dur="indefinite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2000"/>
                            </p:stCondLst>
                            <p:childTnLst>
                              <p:par>
                                <p:cTn id="34" presetID="5" presetClass="emph" presetSubtype="1" grpId="0" nodeType="afterEffect">
                                  <p:stCondLst>
                                    <p:cond delay="20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35" dur="indefinite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36" dur="indefinite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37" dur="indefinite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4000"/>
                            </p:stCondLst>
                            <p:childTnLst>
                              <p:par>
                                <p:cTn id="39" presetID="5" presetClass="emph" presetSubtype="1" grpId="0" nodeType="afterEffect">
                                  <p:stCondLst>
                                    <p:cond delay="20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40" dur="indefinite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41" dur="indefinite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42" dur="indefinite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6000"/>
                            </p:stCondLst>
                            <p:childTnLst>
                              <p:par>
                                <p:cTn id="44" presetID="5" presetClass="emph" presetSubtype="1" grpId="0" nodeType="afterEffect">
                                  <p:stCondLst>
                                    <p:cond delay="20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45" dur="indefinite"/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46" dur="indefinite"/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47" dur="indefinite"/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Охрана животных</a:t>
            </a:r>
            <a:endParaRPr lang="ru-RU" dirty="0"/>
          </a:p>
        </p:txBody>
      </p:sp>
      <p:pic>
        <p:nvPicPr>
          <p:cNvPr id="16387" name="Picture 3" descr="C:\Documents and Settings\Школа\Рабочий стол\рисунки\красная книга.jpg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714348" y="2214554"/>
            <a:ext cx="2011426" cy="2428892"/>
          </a:xfrm>
          <a:prstGeom prst="rect">
            <a:avLst/>
          </a:prstGeom>
          <a:noFill/>
        </p:spPr>
      </p:pic>
      <p:pic>
        <p:nvPicPr>
          <p:cNvPr id="16388" name="Picture 4" descr="C:\Documents and Settings\Школа\Рабочий стол\рисунки\закон об охране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143240" y="2065097"/>
            <a:ext cx="2500330" cy="4046587"/>
          </a:xfrm>
          <a:prstGeom prst="rect">
            <a:avLst/>
          </a:prstGeom>
          <a:noFill/>
        </p:spPr>
      </p:pic>
      <p:pic>
        <p:nvPicPr>
          <p:cNvPr id="16389" name="Picture 5" descr="C:\Documents and Settings\Школа\Рабочий стол\рисунки\заповедник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286512" y="3143248"/>
            <a:ext cx="2413881" cy="218758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5" dur="20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9" dur="20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 smtClean="0"/>
              <a:t>Современная классификация </a:t>
            </a:r>
            <a:br>
              <a:rPr lang="ru-RU" sz="2800" dirty="0" smtClean="0"/>
            </a:br>
            <a:r>
              <a:rPr lang="ru-RU" sz="2800" dirty="0" smtClean="0"/>
              <a:t>органического мира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935480"/>
            <a:ext cx="8715436" cy="4389120"/>
          </a:xfrm>
        </p:spPr>
        <p:txBody>
          <a:bodyPr/>
          <a:lstStyle/>
          <a:p>
            <a:pPr algn="ctr">
              <a:buNone/>
            </a:pPr>
            <a:r>
              <a:rPr lang="ru-RU" dirty="0" smtClean="0"/>
              <a:t>Мир живых существ</a:t>
            </a:r>
          </a:p>
          <a:p>
            <a:pPr algn="ctr">
              <a:buNone/>
            </a:pPr>
            <a:endParaRPr lang="ru-RU" dirty="0" smtClean="0"/>
          </a:p>
          <a:p>
            <a:pPr>
              <a:buNone/>
            </a:pPr>
            <a:endParaRPr lang="ru-RU" sz="2000" dirty="0" smtClean="0"/>
          </a:p>
          <a:p>
            <a:pPr>
              <a:buNone/>
            </a:pPr>
            <a:r>
              <a:rPr lang="ru-RU" sz="2000" dirty="0" err="1" smtClean="0"/>
              <a:t>надцарство</a:t>
            </a:r>
            <a:r>
              <a:rPr lang="ru-RU" sz="2000" dirty="0" smtClean="0"/>
              <a:t> Безъядерные                                             </a:t>
            </a:r>
            <a:r>
              <a:rPr lang="ru-RU" sz="2000" dirty="0" err="1" smtClean="0"/>
              <a:t>надцарство</a:t>
            </a:r>
            <a:r>
              <a:rPr lang="ru-RU" sz="2000" dirty="0" smtClean="0"/>
              <a:t> Ядерные</a:t>
            </a:r>
          </a:p>
          <a:p>
            <a:pPr>
              <a:buNone/>
            </a:pPr>
            <a:r>
              <a:rPr lang="ru-RU" sz="2000" dirty="0" smtClean="0"/>
              <a:t>            (</a:t>
            </a:r>
            <a:r>
              <a:rPr lang="ru-RU" sz="2000" i="1" dirty="0" smtClean="0">
                <a:solidFill>
                  <a:srgbClr val="FF0000"/>
                </a:solidFill>
              </a:rPr>
              <a:t>Прокариоты</a:t>
            </a:r>
            <a:r>
              <a:rPr lang="ru-RU" sz="2000" dirty="0" smtClean="0"/>
              <a:t>)                                                        (</a:t>
            </a:r>
            <a:r>
              <a:rPr lang="ru-RU" sz="2000" i="1" dirty="0" smtClean="0">
                <a:solidFill>
                  <a:srgbClr val="FF0000"/>
                </a:solidFill>
              </a:rPr>
              <a:t>Эукариоты</a:t>
            </a:r>
            <a:r>
              <a:rPr lang="ru-RU" sz="2000" dirty="0" smtClean="0"/>
              <a:t>)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sz="1600" dirty="0" smtClean="0"/>
          </a:p>
          <a:p>
            <a:pPr>
              <a:buNone/>
            </a:pPr>
            <a:r>
              <a:rPr lang="ru-RU" sz="1600" dirty="0" err="1" smtClean="0"/>
              <a:t>ц</a:t>
            </a:r>
            <a:r>
              <a:rPr lang="ru-RU" sz="1600" dirty="0" smtClean="0"/>
              <a:t>. </a:t>
            </a:r>
            <a:r>
              <a:rPr lang="ru-RU" sz="1600" dirty="0" err="1" smtClean="0"/>
              <a:t>Архебактерии</a:t>
            </a:r>
            <a:r>
              <a:rPr lang="ru-RU" sz="1600" dirty="0" smtClean="0"/>
              <a:t>            </a:t>
            </a:r>
            <a:r>
              <a:rPr lang="ru-RU" sz="1600" dirty="0" err="1" smtClean="0"/>
              <a:t>ц.Бактерии</a:t>
            </a:r>
            <a:r>
              <a:rPr lang="ru-RU" sz="1600" dirty="0" smtClean="0"/>
              <a:t>                                </a:t>
            </a:r>
            <a:r>
              <a:rPr lang="ru-RU" sz="1600" dirty="0" err="1" smtClean="0"/>
              <a:t>ц.Растения</a:t>
            </a:r>
            <a:r>
              <a:rPr lang="ru-RU" sz="1600" dirty="0" smtClean="0"/>
              <a:t>     </a:t>
            </a:r>
            <a:r>
              <a:rPr lang="ru-RU" sz="1600" dirty="0" err="1" smtClean="0"/>
              <a:t>ц.Животные</a:t>
            </a:r>
            <a:r>
              <a:rPr lang="ru-RU" sz="1600" dirty="0" smtClean="0"/>
              <a:t>   </a:t>
            </a:r>
            <a:r>
              <a:rPr lang="ru-RU" sz="1600" dirty="0" err="1" smtClean="0"/>
              <a:t>ц.Грибы</a:t>
            </a:r>
            <a:endParaRPr lang="ru-RU" sz="1600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rot="10800000" flipV="1">
            <a:off x="2357422" y="2643182"/>
            <a:ext cx="785818" cy="4286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6143636" y="2714620"/>
            <a:ext cx="857256" cy="4286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857224" y="4143380"/>
            <a:ext cx="428628" cy="3571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2428860" y="4071942"/>
            <a:ext cx="500066" cy="3571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rot="10800000" flipV="1">
            <a:off x="5643570" y="4143380"/>
            <a:ext cx="500066" cy="2857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rot="5400000">
            <a:off x="6894529" y="4249743"/>
            <a:ext cx="35719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7786710" y="4143380"/>
            <a:ext cx="428628" cy="2857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0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6000"/>
                            </p:stCondLst>
                            <p:childTnLst>
                              <p:par>
                                <p:cTn id="1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8000"/>
                            </p:stCondLst>
                            <p:childTnLst>
                              <p:par>
                                <p:cTn id="2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i="1" dirty="0" smtClean="0"/>
              <a:t>Эукариоты</a:t>
            </a:r>
            <a:endParaRPr lang="ru-RU" i="1" dirty="0"/>
          </a:p>
        </p:txBody>
      </p:sp>
      <p:pic>
        <p:nvPicPr>
          <p:cNvPr id="3074" name="Picture 2" descr="C:\Documents and Settings\Школа\Рабочий стол\рисунки\растение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2500306"/>
            <a:ext cx="2357454" cy="2357454"/>
          </a:xfrm>
          <a:prstGeom prst="rect">
            <a:avLst/>
          </a:prstGeom>
          <a:noFill/>
        </p:spPr>
      </p:pic>
      <p:pic>
        <p:nvPicPr>
          <p:cNvPr id="3075" name="Picture 3" descr="C:\Documents and Settings\Школа\Рабочий стол\рисунки\белый медведь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57554" y="2714620"/>
            <a:ext cx="2791346" cy="2071702"/>
          </a:xfrm>
          <a:prstGeom prst="rect">
            <a:avLst/>
          </a:prstGeom>
          <a:noFill/>
        </p:spPr>
      </p:pic>
      <p:pic>
        <p:nvPicPr>
          <p:cNvPr id="3076" name="Picture 4" descr="C:\Documents and Settings\Школа\Рабочий стол\рисунки\грибы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500826" y="2320073"/>
            <a:ext cx="2100166" cy="2466249"/>
          </a:xfrm>
          <a:prstGeom prst="rect">
            <a:avLst/>
          </a:prstGeom>
          <a:noFill/>
        </p:spPr>
      </p:pic>
      <p:cxnSp>
        <p:nvCxnSpPr>
          <p:cNvPr id="7" name="Прямая соединительная линия 6"/>
          <p:cNvCxnSpPr/>
          <p:nvPr/>
        </p:nvCxnSpPr>
        <p:spPr>
          <a:xfrm rot="10800000" flipV="1">
            <a:off x="1500166" y="1857364"/>
            <a:ext cx="1500198" cy="3571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5400000">
            <a:off x="4107653" y="2178835"/>
            <a:ext cx="64294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5857884" y="1785926"/>
            <a:ext cx="1285884" cy="2857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428596" y="4786322"/>
            <a:ext cx="800105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chemeClr val="accent1">
                    <a:lumMod val="75000"/>
                  </a:schemeClr>
                </a:solidFill>
              </a:rPr>
              <a:t>Растения    </a:t>
            </a: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</a:rPr>
              <a:t>             Животные                    Грибы</a:t>
            </a:r>
            <a:endParaRPr lang="ru-RU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000"/>
                            </p:stCondLst>
                            <p:childTnLst>
                              <p:par>
                                <p:cTn id="1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3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3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7000"/>
                            </p:stCondLst>
                            <p:childTnLst>
                              <p:par>
                                <p:cTn id="1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3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3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0"/>
                            </p:stCondLst>
                            <p:childTnLst>
                              <p:par>
                                <p:cTn id="24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i="1" dirty="0" smtClean="0"/>
              <a:t>Гетеротрофы</a:t>
            </a:r>
            <a:endParaRPr lang="ru-RU" i="1" dirty="0"/>
          </a:p>
        </p:txBody>
      </p:sp>
      <p:pic>
        <p:nvPicPr>
          <p:cNvPr id="4099" name="Picture 3" descr="C:\Documents and Settings\Школа\Рабочий стол\рисунки\гидра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28596" y="2786058"/>
            <a:ext cx="1613658" cy="1071570"/>
          </a:xfrm>
          <a:prstGeom prst="rect">
            <a:avLst/>
          </a:prstGeom>
          <a:noFill/>
        </p:spPr>
      </p:pic>
      <p:pic>
        <p:nvPicPr>
          <p:cNvPr id="4100" name="Picture 4" descr="C:\Documents and Settings\Школа\Рабочий стол\рисунки\двустворчатые моллюски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28794" y="2928934"/>
            <a:ext cx="1785950" cy="1213888"/>
          </a:xfrm>
          <a:prstGeom prst="rect">
            <a:avLst/>
          </a:prstGeom>
          <a:noFill/>
        </p:spPr>
      </p:pic>
      <p:pic>
        <p:nvPicPr>
          <p:cNvPr id="4102" name="Picture 6" descr="C:\Documents and Settings\Школа\Рабочий стол\рисунки\гриф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8596" y="4143380"/>
            <a:ext cx="1846399" cy="1500198"/>
          </a:xfrm>
          <a:prstGeom prst="rect">
            <a:avLst/>
          </a:prstGeom>
          <a:noFill/>
        </p:spPr>
      </p:pic>
      <p:pic>
        <p:nvPicPr>
          <p:cNvPr id="4101" name="Picture 5" descr="C:\Documents and Settings\Школа\Рабочий стол\рисунки\паразитизм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142976" y="3714752"/>
            <a:ext cx="785818" cy="761295"/>
          </a:xfrm>
          <a:prstGeom prst="rect">
            <a:avLst/>
          </a:prstGeom>
          <a:noFill/>
        </p:spPr>
      </p:pic>
      <p:pic>
        <p:nvPicPr>
          <p:cNvPr id="4103" name="Picture 7" descr="C:\Documents and Settings\Школа\Рабочий стол\рисунки\волк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357422" y="4214818"/>
            <a:ext cx="2021319" cy="1500198"/>
          </a:xfrm>
          <a:prstGeom prst="rect">
            <a:avLst/>
          </a:prstGeom>
          <a:noFill/>
        </p:spPr>
      </p:pic>
      <p:pic>
        <p:nvPicPr>
          <p:cNvPr id="4104" name="Picture 8" descr="C:\Documents and Settings\Школа\Рабочий стол\рисунки\грибы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500694" y="2928934"/>
            <a:ext cx="1520849" cy="1785950"/>
          </a:xfrm>
          <a:prstGeom prst="rect">
            <a:avLst/>
          </a:prstGeom>
          <a:noFill/>
        </p:spPr>
      </p:pic>
      <p:pic>
        <p:nvPicPr>
          <p:cNvPr id="4105" name="Picture 9" descr="C:\Documents and Settings\Школа\Рабочий стол\рисунки\опята.jp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572264" y="4286256"/>
            <a:ext cx="1934074" cy="1285884"/>
          </a:xfrm>
          <a:prstGeom prst="rect">
            <a:avLst/>
          </a:prstGeom>
          <a:noFill/>
        </p:spPr>
      </p:pic>
      <p:sp>
        <p:nvSpPr>
          <p:cNvPr id="12" name="Прямоугольник 11"/>
          <p:cNvSpPr/>
          <p:nvPr/>
        </p:nvSpPr>
        <p:spPr>
          <a:xfrm>
            <a:off x="642910" y="2214554"/>
            <a:ext cx="807249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</a:rPr>
              <a:t>        Животные                                  Грибы</a:t>
            </a:r>
            <a:endParaRPr lang="ru-RU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 rot="10800000" flipV="1">
            <a:off x="2857488" y="1857364"/>
            <a:ext cx="785818" cy="3571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5572132" y="1857364"/>
            <a:ext cx="928694" cy="3571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000"/>
                            </p:stCondLst>
                            <p:childTnLst>
                              <p:par>
                                <p:cTn id="1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500"/>
                            </p:stCondLst>
                            <p:childTnLst>
                              <p:par>
                                <p:cTn id="18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0"/>
                            </p:stCondLst>
                            <p:childTnLst>
                              <p:par>
                                <p:cTn id="22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500"/>
                            </p:stCondLst>
                            <p:childTnLst>
                              <p:par>
                                <p:cTn id="26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6000"/>
                            </p:stCondLst>
                            <p:childTnLst>
                              <p:par>
                                <p:cTn id="30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6500"/>
                            </p:stCondLst>
                            <p:childTnLst>
                              <p:par>
                                <p:cTn id="34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7000"/>
                            </p:stCondLst>
                            <p:childTnLst>
                              <p:par>
                                <p:cTn id="38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Многообразие животного мира</a:t>
            </a:r>
            <a:br>
              <a:rPr lang="ru-RU" dirty="0" smtClean="0"/>
            </a:br>
            <a:r>
              <a:rPr lang="ru-RU" i="1" dirty="0" smtClean="0"/>
              <a:t>Форма тела</a:t>
            </a:r>
            <a:endParaRPr lang="ru-RU" i="1" dirty="0"/>
          </a:p>
        </p:txBody>
      </p:sp>
      <p:pic>
        <p:nvPicPr>
          <p:cNvPr id="5122" name="Picture 2" descr="C:\Documents and Settings\Школа\Рабочий стол\рисунки\гидра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857224" y="2428868"/>
            <a:ext cx="1613658" cy="1071570"/>
          </a:xfrm>
          <a:prstGeom prst="rect">
            <a:avLst/>
          </a:prstGeom>
          <a:noFill/>
        </p:spPr>
      </p:pic>
      <p:pic>
        <p:nvPicPr>
          <p:cNvPr id="5123" name="Picture 3" descr="C:\Documents and Settings\Школа\Рабочий стол\рисунки\гремучая змея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488" y="2415473"/>
            <a:ext cx="1768476" cy="1050033"/>
          </a:xfrm>
          <a:prstGeom prst="rect">
            <a:avLst/>
          </a:prstGeom>
          <a:noFill/>
        </p:spPr>
      </p:pic>
      <p:pic>
        <p:nvPicPr>
          <p:cNvPr id="5124" name="Picture 4" descr="C:\Documents and Settings\Школа\Рабочий стол\рисунки\иглокожие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72066" y="2428868"/>
            <a:ext cx="1724821" cy="976314"/>
          </a:xfrm>
          <a:prstGeom prst="rect">
            <a:avLst/>
          </a:prstGeom>
          <a:noFill/>
        </p:spPr>
      </p:pic>
      <p:pic>
        <p:nvPicPr>
          <p:cNvPr id="5125" name="Picture 5" descr="C:\Documents and Settings\Школа\Рабочий стол\рисунки\богомол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143768" y="2428868"/>
            <a:ext cx="1500198" cy="1125149"/>
          </a:xfrm>
          <a:prstGeom prst="rect">
            <a:avLst/>
          </a:prstGeom>
          <a:noFill/>
        </p:spPr>
      </p:pic>
      <p:pic>
        <p:nvPicPr>
          <p:cNvPr id="5126" name="Picture 6" descr="C:\Documents and Settings\Школа\Рабочий стол\рисунки\рыбы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928662" y="4000504"/>
            <a:ext cx="1650807" cy="981077"/>
          </a:xfrm>
          <a:prstGeom prst="rect">
            <a:avLst/>
          </a:prstGeom>
          <a:noFill/>
        </p:spPr>
      </p:pic>
      <p:pic>
        <p:nvPicPr>
          <p:cNvPr id="5127" name="Picture 7" descr="C:\Documents and Settings\Школа\Рабочий стол\рисунки\лягушка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286116" y="3714752"/>
            <a:ext cx="1143008" cy="1318304"/>
          </a:xfrm>
          <a:prstGeom prst="rect">
            <a:avLst/>
          </a:prstGeom>
          <a:noFill/>
        </p:spPr>
      </p:pic>
      <p:pic>
        <p:nvPicPr>
          <p:cNvPr id="5128" name="Picture 8" descr="C:\Documents and Settings\Школа\Рабочий стол\рисунки\змея.jp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7143768" y="3857628"/>
            <a:ext cx="1500198" cy="1125149"/>
          </a:xfrm>
          <a:prstGeom prst="rect">
            <a:avLst/>
          </a:prstGeom>
          <a:noFill/>
        </p:spPr>
      </p:pic>
      <p:pic>
        <p:nvPicPr>
          <p:cNvPr id="5129" name="Picture 9" descr="C:\Documents and Settings\Школа\Рабочий стол\рисунки\птица.jpg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5429256" y="3714752"/>
            <a:ext cx="1214446" cy="1224009"/>
          </a:xfrm>
          <a:prstGeom prst="rect">
            <a:avLst/>
          </a:prstGeom>
          <a:noFill/>
        </p:spPr>
      </p:pic>
      <p:pic>
        <p:nvPicPr>
          <p:cNvPr id="5130" name="Picture 10" descr="C:\Documents and Settings\Школа\Рабочий стол\рисунки\тритон.jpg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2357422" y="5286388"/>
            <a:ext cx="1571636" cy="1178726"/>
          </a:xfrm>
          <a:prstGeom prst="rect">
            <a:avLst/>
          </a:prstGeom>
          <a:noFill/>
        </p:spPr>
      </p:pic>
      <p:pic>
        <p:nvPicPr>
          <p:cNvPr id="5131" name="Picture 11" descr="C:\Documents and Settings\Школа\Рабочий стол\рисунки\белка.jpg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5357818" y="5214950"/>
            <a:ext cx="1571636" cy="1289232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10" dur="2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4000"/>
                            </p:stCondLst>
                            <p:childTnLst>
                              <p:par>
                                <p:cTn id="12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3" dur="1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0"/>
                            </p:stCondLst>
                            <p:childTnLst>
                              <p:par>
                                <p:cTn id="15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6000"/>
                            </p:stCondLst>
                            <p:childTnLst>
                              <p:par>
                                <p:cTn id="18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9" dur="1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7000"/>
                            </p:stCondLst>
                            <p:childTnLst>
                              <p:par>
                                <p:cTn id="21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2" dur="5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7500"/>
                            </p:stCondLst>
                            <p:childTnLst>
                              <p:par>
                                <p:cTn id="24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5" dur="10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8500"/>
                            </p:stCondLst>
                            <p:childTnLst>
                              <p:par>
                                <p:cTn id="27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8" dur="1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9500"/>
                            </p:stCondLst>
                            <p:childTnLst>
                              <p:par>
                                <p:cTn id="30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1" dur="10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500"/>
                            </p:stCondLst>
                            <p:childTnLst>
                              <p:par>
                                <p:cTn id="33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4" dur="10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1500"/>
                            </p:stCondLst>
                            <p:childTnLst>
                              <p:par>
                                <p:cTn id="36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7" dur="10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Многообразие животного мира</a:t>
            </a:r>
            <a:br>
              <a:rPr lang="ru-RU" dirty="0" smtClean="0"/>
            </a:br>
            <a:r>
              <a:rPr lang="ru-RU" i="1" dirty="0" smtClean="0"/>
              <a:t>Размеры</a:t>
            </a:r>
            <a:endParaRPr lang="ru-RU" i="1" dirty="0"/>
          </a:p>
        </p:txBody>
      </p:sp>
      <p:pic>
        <p:nvPicPr>
          <p:cNvPr id="6146" name="Picture 2" descr="C:\Documents and Settings\Школа\Рабочий стол\рисунки\амеба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78629" y="1857364"/>
            <a:ext cx="1607355" cy="1461232"/>
          </a:xfrm>
          <a:prstGeom prst="rect">
            <a:avLst/>
          </a:prstGeom>
          <a:noFill/>
        </p:spPr>
      </p:pic>
      <p:pic>
        <p:nvPicPr>
          <p:cNvPr id="6147" name="Picture 3" descr="C:\Documents and Settings\Школа\Рабочий стол\рисунки\колибрия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66921" y="3429000"/>
            <a:ext cx="1816101" cy="1362076"/>
          </a:xfrm>
          <a:prstGeom prst="rect">
            <a:avLst/>
          </a:prstGeom>
          <a:noFill/>
        </p:spPr>
      </p:pic>
      <p:pic>
        <p:nvPicPr>
          <p:cNvPr id="6148" name="Picture 4" descr="C:\Documents and Settings\Школа\Рабочий стол\рисунки\слон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929322" y="2071677"/>
            <a:ext cx="2482856" cy="1862143"/>
          </a:xfrm>
          <a:prstGeom prst="rect">
            <a:avLst/>
          </a:prstGeom>
          <a:noFill/>
        </p:spPr>
      </p:pic>
      <p:pic>
        <p:nvPicPr>
          <p:cNvPr id="6149" name="Picture 5" descr="C:\Documents and Settings\Школа\Рабочий стол\рисунки\касатка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786314" y="4286256"/>
            <a:ext cx="3424379" cy="1714512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000"/>
                            </p:stCondLst>
                            <p:childTnLst>
                              <p:par>
                                <p:cTn id="1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20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6000"/>
                            </p:stCondLst>
                            <p:childTnLst>
                              <p:par>
                                <p:cTn id="18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20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8000"/>
                            </p:stCondLst>
                            <p:childTnLst>
                              <p:par>
                                <p:cTn id="22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Многообразие животного мира</a:t>
            </a:r>
            <a:br>
              <a:rPr lang="ru-RU" dirty="0" smtClean="0"/>
            </a:br>
            <a:r>
              <a:rPr lang="ru-RU" i="1" dirty="0" smtClean="0"/>
              <a:t>Характер передвижения</a:t>
            </a:r>
            <a:endParaRPr lang="ru-RU" i="1" dirty="0"/>
          </a:p>
        </p:txBody>
      </p:sp>
      <p:pic>
        <p:nvPicPr>
          <p:cNvPr id="7170" name="Picture 2" descr="C:\Documents and Settings\Школа\Рабочий стол\рисунки\медуза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0224" y="3143248"/>
            <a:ext cx="2220374" cy="1890787"/>
          </a:xfrm>
          <a:prstGeom prst="rect">
            <a:avLst/>
          </a:prstGeom>
          <a:noFill/>
        </p:spPr>
      </p:pic>
      <p:pic>
        <p:nvPicPr>
          <p:cNvPr id="7171" name="Picture 3" descr="C:\Documents and Settings\Школа\Рабочий стол\рисунки\гремучая змея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00364" y="2214554"/>
            <a:ext cx="2617549" cy="1554170"/>
          </a:xfrm>
          <a:prstGeom prst="rect">
            <a:avLst/>
          </a:prstGeom>
          <a:noFill/>
        </p:spPr>
      </p:pic>
      <p:pic>
        <p:nvPicPr>
          <p:cNvPr id="7172" name="Picture 4" descr="C:\Documents and Settings\Школа\Рабочий стол\рисунки\птица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15074" y="3071810"/>
            <a:ext cx="2112966" cy="2129604"/>
          </a:xfrm>
          <a:prstGeom prst="rect">
            <a:avLst/>
          </a:prstGeom>
          <a:noFill/>
        </p:spPr>
      </p:pic>
      <p:pic>
        <p:nvPicPr>
          <p:cNvPr id="7173" name="Picture 5" descr="C:\Documents and Settings\Школа\Рабочий стол\рисунки\белый медведь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143240" y="4500570"/>
            <a:ext cx="2580792" cy="1915431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20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9" dur="2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3" dur="20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Многообразие животного мира</a:t>
            </a:r>
            <a:br>
              <a:rPr lang="ru-RU" dirty="0" smtClean="0"/>
            </a:br>
            <a:r>
              <a:rPr lang="ru-RU" i="1" dirty="0" smtClean="0"/>
              <a:t>Питание</a:t>
            </a:r>
            <a:endParaRPr lang="ru-RU" i="1" dirty="0"/>
          </a:p>
        </p:txBody>
      </p:sp>
      <p:pic>
        <p:nvPicPr>
          <p:cNvPr id="8194" name="Picture 2" descr="C:\Documents and Settings\Школа\Рабочий стол\рисунки\двустворчатые моллюски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00166" y="2357430"/>
            <a:ext cx="2357454" cy="1602332"/>
          </a:xfrm>
          <a:prstGeom prst="rect">
            <a:avLst/>
          </a:prstGeom>
          <a:noFill/>
        </p:spPr>
      </p:pic>
      <p:pic>
        <p:nvPicPr>
          <p:cNvPr id="8195" name="Picture 3" descr="C:\Documents and Settings\Школа\Рабочий стол\рисунки\чесоточный клещ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15074" y="2143116"/>
            <a:ext cx="1751019" cy="1947079"/>
          </a:xfrm>
          <a:prstGeom prst="rect">
            <a:avLst/>
          </a:prstGeom>
          <a:noFill/>
        </p:spPr>
      </p:pic>
      <p:pic>
        <p:nvPicPr>
          <p:cNvPr id="8196" name="Picture 4" descr="C:\Documents and Settings\Школа\Рабочий стол\рисунки\гриф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071670" y="4714884"/>
            <a:ext cx="1934321" cy="1571636"/>
          </a:xfrm>
          <a:prstGeom prst="rect">
            <a:avLst/>
          </a:prstGeom>
          <a:noFill/>
        </p:spPr>
      </p:pic>
      <p:pic>
        <p:nvPicPr>
          <p:cNvPr id="8197" name="Picture 5" descr="C:\Documents and Settings\Школа\Рабочий стол\рисунки\волк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715008" y="4643446"/>
            <a:ext cx="2010613" cy="1492252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2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20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20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2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219</TotalTime>
  <Words>232</Words>
  <Application>Microsoft Office PowerPoint</Application>
  <PresentationFormat>Экран (4:3)</PresentationFormat>
  <Paragraphs>92</Paragraphs>
  <Slides>20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Поток</vt:lpstr>
      <vt:lpstr>Урок 1. Общие сведения о животном мире</vt:lpstr>
      <vt:lpstr>Слайд 2</vt:lpstr>
      <vt:lpstr>Современная классификация  органического мира</vt:lpstr>
      <vt:lpstr>Эукариоты</vt:lpstr>
      <vt:lpstr>Гетеротрофы</vt:lpstr>
      <vt:lpstr>Многообразие животного мира Форма тела</vt:lpstr>
      <vt:lpstr>Многообразие животного мира Размеры</vt:lpstr>
      <vt:lpstr>Многообразие животного мира Характер передвижения</vt:lpstr>
      <vt:lpstr>Многообразие животного мира Питание</vt:lpstr>
      <vt:lpstr>Многообразие животного мира Место обитания</vt:lpstr>
      <vt:lpstr>Сравнительная характеристика растений и животных</vt:lpstr>
      <vt:lpstr>Среды обитания</vt:lpstr>
      <vt:lpstr>Место обитание</vt:lpstr>
      <vt:lpstr>Факторы среды</vt:lpstr>
      <vt:lpstr>Абиотические факторы среды</vt:lpstr>
      <vt:lpstr>Биотические факторы среды</vt:lpstr>
      <vt:lpstr>Значение животных в природе</vt:lpstr>
      <vt:lpstr>Значение животных в природе Цепи питания</vt:lpstr>
      <vt:lpstr>Значение животных для человека</vt:lpstr>
      <vt:lpstr>Охрана животных</vt:lpstr>
    </vt:vector>
  </TitlesOfParts>
  <Company>Школа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1. Общие сведения о животном мире</dc:title>
  <dc:creator>Школа</dc:creator>
  <cp:lastModifiedBy>Школа</cp:lastModifiedBy>
  <cp:revision>23</cp:revision>
  <dcterms:created xsi:type="dcterms:W3CDTF">2009-11-05T07:06:19Z</dcterms:created>
  <dcterms:modified xsi:type="dcterms:W3CDTF">2009-11-09T10:34:10Z</dcterms:modified>
</cp:coreProperties>
</file>