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61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A5E"/>
    <a:srgbClr val="3A4464"/>
    <a:srgbClr val="5A7EC6"/>
    <a:srgbClr val="A8BCEA"/>
    <a:srgbClr val="6B8BA9"/>
    <a:srgbClr val="8DA6BD"/>
    <a:srgbClr val="00CCFF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D763F-B7A0-4D56-A667-2120629637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B4B37-0CA9-46BB-A1C1-D9ED27DF7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FD2C0-B5FB-498A-9307-0725E5FE7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95B0E-4DCB-454F-9253-BA0F11B23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75E30-3000-4416-9F35-FACD28588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2223A-57DC-4B30-A795-D3F9F89CD0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2BE6-F5CC-404C-A027-76E46DA3E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6FC94-3287-4328-82A0-019CA5288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4102C-E330-4EF6-8A8D-BA5905EDC7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4DED9-41F7-49A4-AE82-452F8DCFCA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12E83-A365-400A-A0A8-2E3E400B2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4748B-713B-4DC4-842F-63EEA34E6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E99A8-B7F6-462E-8972-EDFCC9CE3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C841738-C99B-48F3-BCDD-C5FDEB0400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NUL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5" Type="http://schemas.openxmlformats.org/officeDocument/2006/relationships/hyperlink" Target="water_circle3a.swf" TargetMode="Externa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.wav"/><Relationship Id="rId6" Type="http://schemas.openxmlformats.org/officeDocument/2006/relationships/image" Target="../media/image20.png"/><Relationship Id="rId5" Type="http://schemas.openxmlformats.org/officeDocument/2006/relationships/image" Target="../media/image14.gi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95288" y="476250"/>
            <a:ext cx="8280400" cy="854075"/>
          </a:xfrm>
          <a:prstGeom prst="rect">
            <a:avLst/>
          </a:prstGeom>
          <a:noFill/>
          <a:ln w="76200" cmpd="tri" algn="ctr">
            <a:noFill/>
            <a:miter lim="800000"/>
            <a:headEnd/>
            <a:tailEnd/>
          </a:ln>
          <a:effectLst>
            <a:outerShdw dist="28398" dir="1593903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>
                <a:solidFill>
                  <a:srgbClr val="6B8BA9"/>
                </a:solidFill>
              </a:rPr>
              <a:t>Урок окружающего мира во 2 классе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000" b="1">
                <a:solidFill>
                  <a:srgbClr val="6B8BA9"/>
                </a:solidFill>
              </a:rPr>
              <a:t>(система Л.В.Занкова, учебник Н.Я.Дмитриевой,А.Н.Казакова)</a:t>
            </a:r>
          </a:p>
        </p:txBody>
      </p:sp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1763713" y="2420938"/>
            <a:ext cx="590391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/>
              </a:rPr>
              <a:t>"Круговорот воды в природе"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787900" y="5084763"/>
            <a:ext cx="4070350" cy="1223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lIns="90000" tIns="45000" rIns="90000" bIns="450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BBE9EF"/>
                </a:solidFill>
              </a:rPr>
              <a:t>Шмырева  Наталья  Геннадьевна</a:t>
            </a:r>
          </a:p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BBE9EF"/>
                </a:solidFill>
              </a:rPr>
              <a:t> Тунгускова  Любовь  Ивановна</a:t>
            </a:r>
          </a:p>
          <a:p>
            <a:pPr algn="ctr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>
                <a:solidFill>
                  <a:srgbClr val="BBE9EF"/>
                </a:solidFill>
              </a:rPr>
              <a:t>МОУ лицей №5</a:t>
            </a:r>
            <a:endParaRPr lang="en-GB" b="1" i="1">
              <a:solidFill>
                <a:srgbClr val="BBE9EF"/>
              </a:solidFill>
            </a:endParaRPr>
          </a:p>
          <a:p>
            <a:pPr algn="ctr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>
                <a:solidFill>
                  <a:srgbClr val="BBE9EF"/>
                </a:solidFill>
              </a:rPr>
              <a:t>г. Воронеж</a:t>
            </a:r>
            <a:r>
              <a:rPr lang="ru-RU">
                <a:solidFill>
                  <a:srgbClr val="BBE9EF"/>
                </a:solidFill>
              </a:rPr>
              <a:t>  </a:t>
            </a:r>
            <a:endParaRPr lang="ru-RU" b="1" i="1">
              <a:solidFill>
                <a:srgbClr val="BBE9E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27088" y="1916113"/>
            <a:ext cx="7850187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400">
                <a:solidFill>
                  <a:srgbClr val="CC0000"/>
                </a:solidFill>
                <a:latin typeface="Comic Sans MS" pitchFamily="66" charset="0"/>
              </a:rPr>
              <a:t>Это день больших секретов,</a:t>
            </a:r>
          </a:p>
          <a:p>
            <a:pPr>
              <a:spcBef>
                <a:spcPct val="50000"/>
              </a:spcBef>
              <a:defRPr/>
            </a:pPr>
            <a:r>
              <a:rPr lang="ru-RU" sz="4400">
                <a:solidFill>
                  <a:srgbClr val="CC0000"/>
                </a:solidFill>
                <a:latin typeface="Comic Sans MS" pitchFamily="66" charset="0"/>
              </a:rPr>
              <a:t>Сто вопросов – сто ответов. </a:t>
            </a:r>
          </a:p>
          <a:p>
            <a:pPr>
              <a:spcBef>
                <a:spcPct val="50000"/>
              </a:spcBef>
              <a:defRPr/>
            </a:pPr>
            <a:r>
              <a:rPr lang="ru-RU" sz="4400">
                <a:solidFill>
                  <a:srgbClr val="CC0000"/>
                </a:solidFill>
                <a:latin typeface="Comic Sans MS" pitchFamily="66" charset="0"/>
              </a:rPr>
              <a:t>Все готовятся к нему</a:t>
            </a:r>
          </a:p>
          <a:p>
            <a:pPr>
              <a:spcBef>
                <a:spcPct val="50000"/>
              </a:spcBef>
              <a:defRPr/>
            </a:pPr>
            <a:r>
              <a:rPr lang="ru-RU" sz="4400">
                <a:solidFill>
                  <a:srgbClr val="CC0000"/>
                </a:solidFill>
                <a:latin typeface="Comic Sans MS" pitchFamily="66" charset="0"/>
              </a:rPr>
              <a:t>Отвечать на «</a:t>
            </a:r>
            <a:r>
              <a:rPr lang="ru-RU" sz="4400" b="1">
                <a:solidFill>
                  <a:srgbClr val="CC0000"/>
                </a:solidFill>
                <a:latin typeface="Comic Sans MS" pitchFamily="66" charset="0"/>
              </a:rPr>
              <a:t>почему</a:t>
            </a:r>
            <a:r>
              <a:rPr lang="ru-RU" sz="4400">
                <a:solidFill>
                  <a:srgbClr val="CC0000"/>
                </a:solidFill>
                <a:latin typeface="Comic Sans MS" pitchFamily="66" charset="0"/>
              </a:rPr>
              <a:t>»!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j04355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038" y="2601913"/>
            <a:ext cx="1930400" cy="1403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2627313" y="3067050"/>
            <a:ext cx="792162" cy="360363"/>
          </a:xfrm>
          <a:prstGeom prst="rightArrow">
            <a:avLst>
              <a:gd name="adj1" fmla="val 50000"/>
              <a:gd name="adj2" fmla="val 54956"/>
            </a:avLst>
          </a:prstGeom>
          <a:gradFill rotWithShape="1">
            <a:gsLst>
              <a:gs pos="0">
                <a:srgbClr val="CC0000"/>
              </a:gs>
              <a:gs pos="50000">
                <a:srgbClr val="ABC1D9"/>
              </a:gs>
              <a:gs pos="100000">
                <a:srgbClr val="CC0000"/>
              </a:gs>
            </a:gsLst>
            <a:lin ang="5400000" scaled="1"/>
          </a:gradFill>
          <a:ln w="9525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BA0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srgbClr val="3A4464"/>
              </a:solidFill>
            </a:endParaRPr>
          </a:p>
        </p:txBody>
      </p:sp>
      <p:pic>
        <p:nvPicPr>
          <p:cNvPr id="3078" name="Picture 6" descr="j043172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08400" y="2635250"/>
            <a:ext cx="1368425" cy="136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5364163" y="3067050"/>
            <a:ext cx="792162" cy="360363"/>
          </a:xfrm>
          <a:prstGeom prst="rightArrow">
            <a:avLst>
              <a:gd name="adj1" fmla="val 50000"/>
              <a:gd name="adj2" fmla="val 54956"/>
            </a:avLst>
          </a:prstGeom>
          <a:gradFill rotWithShape="1">
            <a:gsLst>
              <a:gs pos="0">
                <a:srgbClr val="CC0000"/>
              </a:gs>
              <a:gs pos="50000">
                <a:srgbClr val="ABC1D9"/>
              </a:gs>
              <a:gs pos="100000">
                <a:srgbClr val="CC0000"/>
              </a:gs>
            </a:gsLst>
            <a:lin ang="5400000" scaled="1"/>
          </a:gradFill>
          <a:ln w="9525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BA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3080" name="Picture 8" descr="j042759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43663" y="2492375"/>
            <a:ext cx="2087562" cy="151288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81" name="Picture 9" descr="j040701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19250" y="4579938"/>
            <a:ext cx="1512888" cy="151288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3995738" y="5083175"/>
            <a:ext cx="792162" cy="360363"/>
          </a:xfrm>
          <a:prstGeom prst="rightArrow">
            <a:avLst>
              <a:gd name="adj1" fmla="val 50000"/>
              <a:gd name="adj2" fmla="val 54956"/>
            </a:avLst>
          </a:prstGeom>
          <a:gradFill rotWithShape="1">
            <a:gsLst>
              <a:gs pos="0">
                <a:srgbClr val="CC0000"/>
              </a:gs>
              <a:gs pos="50000">
                <a:srgbClr val="ABC1D9"/>
              </a:gs>
              <a:gs pos="100000">
                <a:srgbClr val="CC0000"/>
              </a:gs>
            </a:gsLst>
            <a:lin ang="5400000" scaled="1"/>
          </a:gradFill>
          <a:ln w="9525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BA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3083" name="Picture 11" descr="j042797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80063" y="4508500"/>
            <a:ext cx="1582737" cy="15827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116013" y="836613"/>
            <a:ext cx="7200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5B90C1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>
                <a:solidFill>
                  <a:srgbClr val="CC0000"/>
                </a:solidFill>
                <a:latin typeface="Comic Sans MS" pitchFamily="66" charset="0"/>
              </a:rPr>
              <a:t>Что можно сказать об объектах </a:t>
            </a:r>
            <a:br>
              <a:rPr lang="ru-RU" sz="2800" b="1">
                <a:solidFill>
                  <a:srgbClr val="CC0000"/>
                </a:solidFill>
                <a:latin typeface="Comic Sans MS" pitchFamily="66" charset="0"/>
              </a:rPr>
            </a:br>
            <a:r>
              <a:rPr lang="ru-RU" sz="2800" b="1">
                <a:solidFill>
                  <a:srgbClr val="CC0000"/>
                </a:solidFill>
                <a:latin typeface="Comic Sans MS" pitchFamily="66" charset="0"/>
              </a:rPr>
              <a:t>живой и неживой  природы?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  <p:bldP spid="3082" grpId="0" animBg="1"/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700088" y="1773238"/>
            <a:ext cx="2359025" cy="2338387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>
            <a:solidFill>
              <a:srgbClr val="30456E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3365500" y="1731963"/>
            <a:ext cx="2359025" cy="2338387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rgbClr val="30456E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 rot="1071695">
            <a:off x="6011863" y="1700213"/>
            <a:ext cx="2351087" cy="2276475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rgbClr val="30456E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116013" y="836613"/>
            <a:ext cx="7056437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5B90C1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>
                <a:solidFill>
                  <a:srgbClr val="CC0000"/>
                </a:solidFill>
                <a:latin typeface="Comic Sans MS" pitchFamily="66" charset="0"/>
              </a:rPr>
              <a:t>Три состояния (формы) воды</a:t>
            </a:r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1179513" y="2662238"/>
            <a:ext cx="287337" cy="2889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1755775" y="2662238"/>
            <a:ext cx="287338" cy="2889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2332038" y="2662238"/>
            <a:ext cx="287337" cy="2889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>
            <a:off x="1179513" y="3094038"/>
            <a:ext cx="287337" cy="2889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4" name="Oval 18"/>
          <p:cNvSpPr>
            <a:spLocks noChangeArrowheads="1"/>
          </p:cNvSpPr>
          <p:nvPr/>
        </p:nvSpPr>
        <p:spPr bwMode="auto">
          <a:xfrm>
            <a:off x="1755775" y="3094038"/>
            <a:ext cx="287338" cy="2889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5" name="Oval 19"/>
          <p:cNvSpPr>
            <a:spLocks noChangeArrowheads="1"/>
          </p:cNvSpPr>
          <p:nvPr/>
        </p:nvSpPr>
        <p:spPr bwMode="auto">
          <a:xfrm>
            <a:off x="2332038" y="3094038"/>
            <a:ext cx="287337" cy="2889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6" name="Oval 20"/>
          <p:cNvSpPr>
            <a:spLocks noChangeArrowheads="1"/>
          </p:cNvSpPr>
          <p:nvPr/>
        </p:nvSpPr>
        <p:spPr bwMode="auto">
          <a:xfrm>
            <a:off x="4421188" y="2763838"/>
            <a:ext cx="274637" cy="2508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7" name="Oval 21"/>
          <p:cNvSpPr>
            <a:spLocks noChangeArrowheads="1"/>
          </p:cNvSpPr>
          <p:nvPr/>
        </p:nvSpPr>
        <p:spPr bwMode="auto">
          <a:xfrm>
            <a:off x="4852988" y="2116138"/>
            <a:ext cx="274637" cy="2508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8" name="Oval 22"/>
          <p:cNvSpPr>
            <a:spLocks noChangeArrowheads="1"/>
          </p:cNvSpPr>
          <p:nvPr/>
        </p:nvSpPr>
        <p:spPr bwMode="auto">
          <a:xfrm>
            <a:off x="4492625" y="3484563"/>
            <a:ext cx="274638" cy="2508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9" name="Oval 23"/>
          <p:cNvSpPr>
            <a:spLocks noChangeArrowheads="1"/>
          </p:cNvSpPr>
          <p:nvPr/>
        </p:nvSpPr>
        <p:spPr bwMode="auto">
          <a:xfrm>
            <a:off x="3557588" y="2620963"/>
            <a:ext cx="274637" cy="2508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20" name="Oval 24"/>
          <p:cNvSpPr>
            <a:spLocks noChangeArrowheads="1"/>
          </p:cNvSpPr>
          <p:nvPr/>
        </p:nvSpPr>
        <p:spPr bwMode="auto">
          <a:xfrm>
            <a:off x="5141913" y="2692400"/>
            <a:ext cx="274637" cy="2508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21" name="Oval 25"/>
          <p:cNvSpPr>
            <a:spLocks noChangeArrowheads="1"/>
          </p:cNvSpPr>
          <p:nvPr/>
        </p:nvSpPr>
        <p:spPr bwMode="auto">
          <a:xfrm>
            <a:off x="4060825" y="2116138"/>
            <a:ext cx="274638" cy="25082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6346825" y="2673350"/>
            <a:ext cx="287338" cy="287338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23" name="Oval 27"/>
          <p:cNvSpPr>
            <a:spLocks noChangeArrowheads="1"/>
          </p:cNvSpPr>
          <p:nvPr/>
        </p:nvSpPr>
        <p:spPr bwMode="auto">
          <a:xfrm>
            <a:off x="7354888" y="2097088"/>
            <a:ext cx="287337" cy="287337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24" name="Oval 28"/>
          <p:cNvSpPr>
            <a:spLocks noChangeArrowheads="1"/>
          </p:cNvSpPr>
          <p:nvPr/>
        </p:nvSpPr>
        <p:spPr bwMode="auto">
          <a:xfrm>
            <a:off x="7427913" y="3321050"/>
            <a:ext cx="287337" cy="287338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25A5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29" name="WordArt 33"/>
          <p:cNvSpPr>
            <a:spLocks noChangeArrowheads="1" noChangeShapeType="1" noTextEdit="1"/>
          </p:cNvSpPr>
          <p:nvPr/>
        </p:nvSpPr>
        <p:spPr bwMode="auto">
          <a:xfrm>
            <a:off x="1260475" y="5805488"/>
            <a:ext cx="1295400" cy="287337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ru-RU" sz="2400" b="1" kern="10">
                <a:ln w="9525">
                  <a:solidFill>
                    <a:srgbClr val="99CCFF"/>
                  </a:solidFill>
                  <a:prstDash val="sysDot"/>
                  <a:round/>
                  <a:headEnd/>
                  <a:tailEnd/>
                </a:ln>
                <a:solidFill>
                  <a:srgbClr val="008080"/>
                </a:solidFill>
                <a:latin typeface="Arial"/>
                <a:cs typeface="Arial"/>
              </a:rPr>
              <a:t>ТВЁРДАЯ</a:t>
            </a:r>
          </a:p>
        </p:txBody>
      </p:sp>
      <p:sp>
        <p:nvSpPr>
          <p:cNvPr id="4130" name="WordArt 34"/>
          <p:cNvSpPr>
            <a:spLocks noChangeArrowheads="1" noChangeShapeType="1" noTextEdit="1"/>
          </p:cNvSpPr>
          <p:nvPr/>
        </p:nvSpPr>
        <p:spPr bwMode="auto">
          <a:xfrm>
            <a:off x="3971925" y="5861050"/>
            <a:ext cx="1104900" cy="30480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ru-RU" sz="2000" b="1" kern="10">
                <a:ln w="9525">
                  <a:solidFill>
                    <a:srgbClr val="99CCFF"/>
                  </a:solidFill>
                  <a:prstDash val="sysDot"/>
                  <a:round/>
                  <a:headEnd/>
                  <a:tailEnd/>
                </a:ln>
                <a:solidFill>
                  <a:srgbClr val="008080"/>
                </a:solidFill>
                <a:latin typeface="Arial"/>
                <a:cs typeface="Arial"/>
              </a:rPr>
              <a:t>ЖИДКАЯ</a:t>
            </a:r>
          </a:p>
        </p:txBody>
      </p:sp>
      <p:sp>
        <p:nvSpPr>
          <p:cNvPr id="4131" name="WordArt 35"/>
          <p:cNvSpPr>
            <a:spLocks noChangeArrowheads="1" noChangeShapeType="1" noTextEdit="1"/>
          </p:cNvSpPr>
          <p:nvPr/>
        </p:nvSpPr>
        <p:spPr bwMode="auto">
          <a:xfrm>
            <a:off x="6084888" y="5662613"/>
            <a:ext cx="2411412" cy="503237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ru-RU" sz="2800" b="1" kern="10">
                <a:ln w="9525">
                  <a:solidFill>
                    <a:srgbClr val="99CCFF"/>
                  </a:solidFill>
                  <a:prstDash val="sysDot"/>
                  <a:round/>
                  <a:headEnd/>
                  <a:tailEnd/>
                </a:ln>
                <a:solidFill>
                  <a:srgbClr val="008080"/>
                </a:solidFill>
                <a:latin typeface="Arial"/>
                <a:cs typeface="Arial"/>
              </a:rPr>
              <a:t>ГАЗООБРАЗНАЯ</a:t>
            </a:r>
          </a:p>
        </p:txBody>
      </p:sp>
      <p:pic>
        <p:nvPicPr>
          <p:cNvPr id="5144" name="Picture 36" descr="golub1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67513" y="4367213"/>
            <a:ext cx="1008062" cy="100012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45" name="Picture 37" descr="golub6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8925" y="4403725"/>
            <a:ext cx="102552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6" name="Picture 38" descr="golub6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04938" y="4365625"/>
            <a:ext cx="1008062" cy="1008063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1392238" y="4354513"/>
            <a:ext cx="1041400" cy="103028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800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4136" name="Rectangle 40"/>
          <p:cNvSpPr>
            <a:spLocks noChangeArrowheads="1"/>
          </p:cNvSpPr>
          <p:nvPr/>
        </p:nvSpPr>
        <p:spPr bwMode="auto">
          <a:xfrm>
            <a:off x="4043363" y="4349750"/>
            <a:ext cx="1081087" cy="10795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800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4137" name="Rectangle 41"/>
          <p:cNvSpPr>
            <a:spLocks noChangeArrowheads="1"/>
          </p:cNvSpPr>
          <p:nvPr/>
        </p:nvSpPr>
        <p:spPr bwMode="auto">
          <a:xfrm>
            <a:off x="6743700" y="4354513"/>
            <a:ext cx="1042988" cy="1052512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800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4138" name="AutoShape 4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604250" y="6165850"/>
            <a:ext cx="360363" cy="360363"/>
          </a:xfrm>
          <a:prstGeom prst="actionButtonForwardNext">
            <a:avLst/>
          </a:prstGeom>
          <a:gradFill rotWithShape="1">
            <a:gsLst>
              <a:gs pos="0">
                <a:srgbClr val="55261C"/>
              </a:gs>
              <a:gs pos="6000">
                <a:srgbClr val="EBDAD4"/>
              </a:gs>
              <a:gs pos="28999">
                <a:srgbClr val="C0524E"/>
              </a:gs>
              <a:gs pos="42000">
                <a:srgbClr val="80302D"/>
              </a:gs>
              <a:gs pos="44000">
                <a:srgbClr val="9C6563"/>
              </a:gs>
              <a:gs pos="48000">
                <a:srgbClr val="FFFFFF"/>
              </a:gs>
              <a:gs pos="78999">
                <a:srgbClr val="83A7C3"/>
              </a:gs>
              <a:gs pos="87000">
                <a:srgbClr val="768FB9"/>
              </a:gs>
              <a:gs pos="92000">
                <a:srgbClr val="83A7C3"/>
              </a:gs>
              <a:gs pos="100000">
                <a:srgbClr val="DCEBF5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BA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3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2107 L -0.00729 -0.03148 L -0.00625 0.02107 L -0.00538 -0.03148 L -0.00434 0.02107 L -0.00347 -0.03148 L -0.00243 0.02107 L -0.00156 -0.03148 L -0.00052 0.02107 L 0.00052 -0.03148 L 0.00139 0.02107 L 0.00243 -0.03148 L 0.0033 0.02107 L 0.00434 -0.03148 L 0.00538 0.02107 L 0.00643 -0.03148 L 0.00781 0.02107 " pathEditMode="relative" rAng="0" ptsTypes="FFFFFFFFFFFFFFFFF">
                                      <p:cBhvr>
                                        <p:cTn id="47" dur="5000" spd="-100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-2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-0.03079 L -0.00746 -0.02917 L 0.00816 -0.02593 L -0.00746 -0.02246 L 0.00816 -0.01898 L -0.00746 -0.01598 L 0.00816 -0.0125 L -0.00746 -0.00973 L 0.00816 -0.00625 L -0.00746 -0.00278 L 0.00816 2.96296E-6 L -0.00746 0.00347 L 0.00816 0.00648 L -0.00746 0.00995 L 0.00816 0.01342 L -0.00746 0.01666 L 0.00816 0.02106 " pathEditMode="relative" rAng="5400000" ptsTypes="FFFFFFFFFFFFFFFFF">
                                      <p:cBhvr>
                                        <p:cTn id="49" dur="5000" spd="-100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2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02084 L 0.01528 -0.0206 L 0.00782 -0.01806 L 0.01545 -0.01713 L 0.00799 -0.01459 L 0.01563 -0.01273 L 0.00816 -0.01065 L 0.01563 -0.00973 L 0.00834 -0.00718 L 0.0158 -0.00486 L 0.00851 -0.00301 L 0.01598 -0.00116 L 0.00834 0.00139 L 0.01615 0.00277 L 0.00868 0.00532 L 0.01632 0.00694 L 0.00886 0.01018 " pathEditMode="relative" rAng="5233698" ptsTypes="FFFFFFFFFFFFFFFFF">
                                      <p:cBhvr>
                                        <p:cTn id="51" dur="5000" spd="-100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0.00046 L 0.0007 -0.00139 L -0.00781 0.00116 L 0.00087 0.00093 L -0.00781 0.00255 L 0.00104 0.00278 L -0.00764 0.00486 L 0.00104 0.0044 L -0.00781 0.00671 L 0.00122 0.00718 L -0.00746 0.00903 L 0.00139 0.00926 L -0.00729 0.01019 L 0.00139 0.01111 L -0.00712 0.01296 L 0.00174 0.01574 L -0.00712 0.01574 " pathEditMode="relative" rAng="15959150" ptsTypes="FFFFFFFFFFFFFFFFF">
                                      <p:cBhvr>
                                        <p:cTn id="53" dur="5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1042 L 0.01476 0.01042 L 0.0132 -0.01042 L 0.01163 0.01042 L 0.01007 -0.01042 L 0.00868 0.01042 L 0.00712 -0.01042 L 0.00591 0.01042 L 0.00434 -0.01042 L 0.00278 0.01042 L 0.00139 -0.01042 L -0.00017 0.01042 L -0.00139 -0.01042 L -0.00295 0.01042 L -0.00451 -0.01042 L -0.00607 0.01042 L -0.00781 -0.01042 " pathEditMode="relative" rAng="0" ptsTypes="FFFFFFFFFFFFFFFFF">
                                      <p:cBhvr>
                                        <p:cTn id="55" dur="5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1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-0.01064 L -0.00712 0.03148 L -0.00608 -0.01064 L -0.00504 0.03148 L -0.00434 -0.01064 L -0.0033 0.03148 L -0.00226 -0.01064 L -0.00122 0.03148 L -0.00018 -0.01064 L 0.00052 0.03148 L 0.00156 -0.01064 L 0.0026 0.03148 L 0.00364 -0.01064 L 0.00468 0.03148 L 0.00538 -0.01064 L 0.00642 0.03148 L 0.00798 -0.01064 " pathEditMode="relative" rAng="0" ptsTypes="FFFFFFFFFFFFFFFFF">
                                      <p:cBhvr>
                                        <p:cTn id="57" dur="5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3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3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7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2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8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3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997 0.09167 L 0.0441 -0.06018 L 0.15833 0.09167 L 0.0441 0.24421 L -0.06997 0.09167 Z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028 0.19167 L 0.04028 -0.00764 L -0.13298 0.19167 L 0.04028 0.19167 Z " pathEditMode="relative" rAng="0" ptsTypes="FFFF">
                                      <p:cBhvr>
                                        <p:cTn id="79" dur="2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5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813 0.14977 L 0.0243 0.06875 L -0.01528 -0.06019 L -0.14149 -0.06019 L -0.18038 0.06875 L -0.07813 0.14977 Z " pathEditMode="relative" rAng="0" ptsTypes="FFFFFF">
                                      <p:cBhvr>
                                        <p:cTn id="81" dur="2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1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799 -0.12848 L -0.00451 -0.08311 L 0.05243 -0.12292 L 0.05 -0.03635 L 0.10365 0.00833 L 0.0467 0.04814 L 0.04462 0.13426 L -0.00955 0.08726 L -0.06632 0.12615 L -0.06337 0.04213 L -0.11754 -0.00533 L -0.06076 -0.04422 L -0.05799 -0.12848 Z " pathEditMode="relative" rAng="-1645082" ptsTypes="FFFFFFFFFFFFF">
                                      <p:cBhvr>
                                        <p:cTn id="83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13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816 -0.11805 C 0.09445 -0.11782 0.08021 -0.11666 0.06685 -0.11157 C 0.004 -0.08727 -0.03316 -0.01365 -0.01857 0.05371 C -0.00451 0.11945 0.0566 0.15486 0.11945 0.13056 C 0.13282 0.12547 0.14549 0.11713 0.15695 0.10741 C 0.11094 0.10625 0.07205 0.07408 0.06094 0.02269 C 0.04966 -0.02963 0.0698 -0.08426 0.10816 -0.11805 Z " pathEditMode="relative" rAng="-963976" ptsTypes="fffffff">
                                      <p:cBhvr>
                                        <p:cTn id="85" dur="2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14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291 0.00694 C -0.06198 0.01713 -0.05052 0.02685 -0.03785 0.03217 C 0.0217 0.05648 0.08247 0.01204 0.10035 -0.06505 C 0.11771 -0.14074 0.08542 -0.22199 0.02604 -0.2463 C 0.0132 -0.25162 -0.00017 -0.25324 -0.01319 -0.25232 C 0.02222 -0.21597 0.03837 -0.15463 0.02483 -0.09583 C 0.01111 -0.03542 -0.0283 0.00324 -0.07291 0.00694 Z " pathEditMode="relative" rAng="11821339" ptsTypes="fffffff">
                                      <p:cBhvr>
                                        <p:cTn id="87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8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3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8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300"/>
                            </p:stCondLst>
                            <p:childTnLst>
                              <p:par>
                                <p:cTn id="101" presetID="2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5 -0.00764 C 0.01667 -0.02731 0.00903 -0.06065 0.0132 -0.09398 C 0.01528 -0.10556 0.01806 -0.1169 0.02222 -0.12616 C 0.025 -0.09977 0.03472 -0.07569 0.04931 -0.06065 C 0.04931 -0.09282 0.06042 -0.12384 0.07917 -0.13773 C 0.08542 -0.14352 0.09219 -0.1456 0.09931 -0.14676 C 0.08872 -0.12731 0.08316 -0.09977 0.08542 -0.07106 C 0.10052 -0.09167 0.12205 -0.0963 0.1408 -0.08148 C 0.14705 -0.07685 0.1533 -0.06852 0.15764 -0.06065 C 0.1415 -0.06273 0.12483 -0.05255 0.11302 -0.03194 C 0.13177 -0.025 0.14775 -0.00069 0.15243 0.03264 C 0.154 0.04398 0.154 0.05556 0.15243 0.0669 C 0.14341 0.04514 0.1283 0.03032 0.11163 0.02801 C 0.12014 0.05671 0.11788 0.09236 0.10556 0.11875 C 0.10052 0.12801 0.09497 0.13611 0.08872 0.14074 C 0.09358 0.11528 0.0908 0.08657 0.08177 0.06366 C 0.07361 0.09236 0.05556 0.11181 0.03472 0.11181 C 0.02709 0.11181 0.02014 0.10972 0.01389 0.10486 C 0.02917 0.0956 0.04097 0.07384 0.04653 0.04745 C 0.02709 0.0544 0.00712 0.04398 -0.00625 0.01759 C -0.01094 0.00718 -0.01371 -0.00301 -0.01562 -0.01481 C -0.00191 0.00023 0.01615 0.00278 0.03195 -0.00764 Z " pathEditMode="relative" rAng="0" ptsTypes="ffffffffffffffffffffff">
                                      <p:cBhvr>
                                        <p:cTn id="102" dur="5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8 -0.23078 L 0.0316 0.00024 L -0.11701 0.00024 L -0.04288 -0.23078 Z " pathEditMode="relative" rAng="0" ptsTypes="FFFF">
                                      <p:cBhvr>
                                        <p:cTn id="104" dur="5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89 -2.59259E-6 L 0.06319 -2.59259E-6 L 0.06319 0.16806 L -0.11789 0.16806 L -0.11789 -2.59259E-6 Z " pathEditMode="relative" rAng="0" ptsTypes="FFFFF">
                                      <p:cBhvr>
                                        <p:cTn id="106" dur="5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1" dur="1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2" dur="10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33" dur="10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7"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  <p:bldP spid="4102" grpId="0" animBg="1"/>
      <p:bldP spid="4103" grpId="0"/>
      <p:bldP spid="4110" grpId="0" animBg="1"/>
      <p:bldP spid="4110" grpId="1" animBg="1"/>
      <p:bldP spid="4111" grpId="0" animBg="1"/>
      <p:bldP spid="4111" grpId="1" animBg="1"/>
      <p:bldP spid="4112" grpId="0" animBg="1"/>
      <p:bldP spid="4112" grpId="1" animBg="1"/>
      <p:bldP spid="4113" grpId="0" animBg="1"/>
      <p:bldP spid="4113" grpId="1" animBg="1"/>
      <p:bldP spid="4114" grpId="0" animBg="1"/>
      <p:bldP spid="4114" grpId="1" animBg="1"/>
      <p:bldP spid="4115" grpId="0" animBg="1"/>
      <p:bldP spid="4115" grpId="1" animBg="1"/>
      <p:bldP spid="4116" grpId="0" animBg="1"/>
      <p:bldP spid="4116" grpId="1" animBg="1"/>
      <p:bldP spid="4117" grpId="0" animBg="1"/>
      <p:bldP spid="4117" grpId="1" animBg="1"/>
      <p:bldP spid="4118" grpId="0" animBg="1"/>
      <p:bldP spid="4118" grpId="1" animBg="1"/>
      <p:bldP spid="4119" grpId="0" animBg="1"/>
      <p:bldP spid="4119" grpId="1" animBg="1"/>
      <p:bldP spid="4120" grpId="0" animBg="1"/>
      <p:bldP spid="4120" grpId="1" animBg="1"/>
      <p:bldP spid="4121" grpId="0" animBg="1"/>
      <p:bldP spid="4121" grpId="1" animBg="1"/>
      <p:bldP spid="4122" grpId="0" animBg="1"/>
      <p:bldP spid="4122" grpId="1" animBg="1"/>
      <p:bldP spid="4123" grpId="0" animBg="1"/>
      <p:bldP spid="4123" grpId="1" animBg="1"/>
      <p:bldP spid="4124" grpId="0" animBg="1"/>
      <p:bldP spid="4124" grpId="1" animBg="1"/>
      <p:bldP spid="4129" grpId="0" animBg="1"/>
      <p:bldP spid="4130" grpId="0" animBg="1"/>
      <p:bldP spid="4131" grpId="0" animBg="1"/>
      <p:bldP spid="4135" grpId="0" animBg="1"/>
      <p:bldP spid="4136" grpId="0" animBg="1"/>
      <p:bldP spid="41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pic_12157741528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341438"/>
            <a:ext cx="2160588" cy="21161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195" name="Picture 3" descr="j043063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47813" y="4076700"/>
            <a:ext cx="2087562" cy="2049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900363" y="5651500"/>
            <a:ext cx="181610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5B90C1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ru-RU" sz="2800" b="1">
                <a:solidFill>
                  <a:srgbClr val="CC0000"/>
                </a:solidFill>
                <a:latin typeface="Comic Sans MS" pitchFamily="66" charset="0"/>
              </a:rPr>
              <a:t>Вода              твёрдая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72000" y="2997200"/>
            <a:ext cx="1584325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5B90C1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>
                <a:solidFill>
                  <a:srgbClr val="CC0000"/>
                </a:solidFill>
                <a:latin typeface="Comic Sans MS" pitchFamily="66" charset="0"/>
              </a:rPr>
              <a:t>Вода жидкая</a:t>
            </a: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3132138" y="404813"/>
            <a:ext cx="1944687" cy="1008062"/>
          </a:xfrm>
          <a:prstGeom prst="cloudCallout">
            <a:avLst>
              <a:gd name="adj1" fmla="val 15060"/>
              <a:gd name="adj2" fmla="val 104329"/>
            </a:avLst>
          </a:prstGeom>
          <a:blipFill dpi="0" rotWithShape="1">
            <a:blip r:embed="rId4" cstate="email">
              <a:alphaModFix amt="73000"/>
            </a:blip>
            <a:srcRect/>
            <a:stretch>
              <a:fillRect/>
            </a:stretch>
          </a:blipFill>
          <a:ln w="9525">
            <a:solidFill>
              <a:srgbClr val="808BA0"/>
            </a:solidFill>
            <a:round/>
            <a:headEnd/>
            <a:tailEnd/>
          </a:ln>
          <a:effectLst>
            <a:outerShdw dist="35921" dir="2700000" algn="ctr" rotWithShape="0">
              <a:srgbClr val="808BA0"/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484438" y="1412875"/>
            <a:ext cx="89376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5B90C1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>
                <a:solidFill>
                  <a:srgbClr val="CC0000"/>
                </a:solidFill>
                <a:latin typeface="Comic Sans MS" pitchFamily="66" charset="0"/>
              </a:rPr>
              <a:t>Пар</a:t>
            </a:r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 rot="18327235">
            <a:off x="5268913" y="4833938"/>
            <a:ext cx="2787650" cy="425450"/>
          </a:xfrm>
          <a:prstGeom prst="curvedUpArrow">
            <a:avLst>
              <a:gd name="adj1" fmla="val 54238"/>
              <a:gd name="adj2" fmla="val 185283"/>
              <a:gd name="adj3" fmla="val 33333"/>
            </a:avLst>
          </a:prstGeom>
          <a:gradFill rotWithShape="1">
            <a:gsLst>
              <a:gs pos="0">
                <a:srgbClr val="DCEBF5"/>
              </a:gs>
              <a:gs pos="8000">
                <a:srgbClr val="83A7C3"/>
              </a:gs>
              <a:gs pos="13000">
                <a:srgbClr val="768FB9"/>
              </a:gs>
              <a:gs pos="21001">
                <a:srgbClr val="83A7C3"/>
              </a:gs>
              <a:gs pos="52000">
                <a:srgbClr val="FFFFFF"/>
              </a:gs>
              <a:gs pos="56000">
                <a:srgbClr val="9C6563"/>
              </a:gs>
              <a:gs pos="58000">
                <a:srgbClr val="80302D"/>
              </a:gs>
              <a:gs pos="71001">
                <a:srgbClr val="C0524E"/>
              </a:gs>
              <a:gs pos="94000">
                <a:srgbClr val="EBDAD4"/>
              </a:gs>
              <a:gs pos="100000">
                <a:srgbClr val="55261C"/>
              </a:gs>
            </a:gsLst>
            <a:path path="rect">
              <a:fillToRect r="100000" b="10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BA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 rot="8765488">
            <a:off x="1042988" y="2565400"/>
            <a:ext cx="3140075" cy="503238"/>
          </a:xfrm>
          <a:prstGeom prst="curvedUpArrow">
            <a:avLst>
              <a:gd name="adj1" fmla="val 51651"/>
              <a:gd name="adj2" fmla="val 176446"/>
              <a:gd name="adj3" fmla="val 33333"/>
            </a:avLst>
          </a:prstGeom>
          <a:gradFill rotWithShape="1">
            <a:gsLst>
              <a:gs pos="0">
                <a:srgbClr val="DCEBF5"/>
              </a:gs>
              <a:gs pos="8000">
                <a:srgbClr val="83A7C3"/>
              </a:gs>
              <a:gs pos="13000">
                <a:srgbClr val="768FB9"/>
              </a:gs>
              <a:gs pos="21001">
                <a:srgbClr val="83A7C3"/>
              </a:gs>
              <a:gs pos="52000">
                <a:srgbClr val="FFFFFF"/>
              </a:gs>
              <a:gs pos="56000">
                <a:srgbClr val="9C6563"/>
              </a:gs>
              <a:gs pos="58000">
                <a:srgbClr val="80302D"/>
              </a:gs>
              <a:gs pos="71001">
                <a:srgbClr val="C0524E"/>
              </a:gs>
              <a:gs pos="94000">
                <a:srgbClr val="EBDAD4"/>
              </a:gs>
              <a:gs pos="100000">
                <a:srgbClr val="55261C"/>
              </a:gs>
            </a:gsLst>
            <a:path path="rect">
              <a:fillToRect r="100000" b="10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BA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202" name="AutoShape 10">
            <a:hlinkClick r:id="rId5" action="ppaction://hlinkfile" highlightClick="1"/>
          </p:cNvPr>
          <p:cNvSpPr>
            <a:spLocks noChangeArrowheads="1"/>
          </p:cNvSpPr>
          <p:nvPr/>
        </p:nvSpPr>
        <p:spPr bwMode="auto">
          <a:xfrm>
            <a:off x="7451725" y="6165850"/>
            <a:ext cx="936625" cy="360363"/>
          </a:xfrm>
          <a:prstGeom prst="actionButtonHelp">
            <a:avLst/>
          </a:prstGeom>
          <a:gradFill rotWithShape="1">
            <a:gsLst>
              <a:gs pos="0">
                <a:srgbClr val="55261C"/>
              </a:gs>
              <a:gs pos="6000">
                <a:srgbClr val="EBDAD4"/>
              </a:gs>
              <a:gs pos="28999">
                <a:srgbClr val="C0524E"/>
              </a:gs>
              <a:gs pos="42000">
                <a:srgbClr val="80302D"/>
              </a:gs>
              <a:gs pos="44000">
                <a:srgbClr val="9C6563"/>
              </a:gs>
              <a:gs pos="48000">
                <a:srgbClr val="FFFFFF"/>
              </a:gs>
              <a:gs pos="78999">
                <a:srgbClr val="83A7C3"/>
              </a:gs>
              <a:gs pos="87000">
                <a:srgbClr val="768FB9"/>
              </a:gs>
              <a:gs pos="92000">
                <a:srgbClr val="83A7C3"/>
              </a:gs>
              <a:gs pos="100000">
                <a:srgbClr val="DCEBF5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BA0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04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604250" y="6165850"/>
            <a:ext cx="360363" cy="360363"/>
          </a:xfrm>
          <a:prstGeom prst="actionButtonForwardNext">
            <a:avLst/>
          </a:prstGeom>
          <a:gradFill rotWithShape="1">
            <a:gsLst>
              <a:gs pos="0">
                <a:srgbClr val="55261C"/>
              </a:gs>
              <a:gs pos="6000">
                <a:srgbClr val="EBDAD4"/>
              </a:gs>
              <a:gs pos="28999">
                <a:srgbClr val="C0524E"/>
              </a:gs>
              <a:gs pos="42000">
                <a:srgbClr val="80302D"/>
              </a:gs>
              <a:gs pos="44000">
                <a:srgbClr val="9C6563"/>
              </a:gs>
              <a:gs pos="48000">
                <a:srgbClr val="FFFFFF"/>
              </a:gs>
              <a:gs pos="78999">
                <a:srgbClr val="83A7C3"/>
              </a:gs>
              <a:gs pos="87000">
                <a:srgbClr val="768FB9"/>
              </a:gs>
              <a:gs pos="92000">
                <a:srgbClr val="83A7C3"/>
              </a:gs>
              <a:gs pos="100000">
                <a:srgbClr val="DCEBF5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BA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198" grpId="0" animBg="1"/>
      <p:bldP spid="8199" grpId="0"/>
      <p:bldP spid="8200" grpId="0" animBg="1"/>
      <p:bldP spid="82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 rot="-2840971">
            <a:off x="367506" y="3686969"/>
            <a:ext cx="727075" cy="769938"/>
            <a:chOff x="2398" y="1327"/>
            <a:chExt cx="967" cy="1091"/>
          </a:xfrm>
        </p:grpSpPr>
        <p:pic>
          <p:nvPicPr>
            <p:cNvPr id="7179" name="Picture 4" descr="BD18234_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7467193">
              <a:off x="2336" y="1389"/>
              <a:ext cx="1091" cy="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0" name="Picture 5" descr="глазки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17" y="1707"/>
              <a:ext cx="40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9" name="Picture 15" descr="4-1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64163" y="44450"/>
            <a:ext cx="133667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5076825" y="1700213"/>
            <a:ext cx="3024188" cy="1008062"/>
          </a:xfrm>
          <a:prstGeom prst="cloudCallout">
            <a:avLst>
              <a:gd name="adj1" fmla="val 37032"/>
              <a:gd name="adj2" fmla="val 23542"/>
            </a:avLst>
          </a:prstGeom>
          <a:blipFill dpi="0" rotWithShape="1">
            <a:blip r:embed="rId8">
              <a:alphaModFix amt="73000"/>
            </a:blip>
            <a:srcRect/>
            <a:stretch>
              <a:fillRect/>
            </a:stretch>
          </a:blipFill>
          <a:ln w="9525">
            <a:solidFill>
              <a:srgbClr val="808BA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>
              <a:latin typeface="Tahoma" pitchFamily="34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 rot="2849714" flipH="1">
            <a:off x="4298950" y="4422775"/>
            <a:ext cx="863600" cy="749300"/>
            <a:chOff x="2398" y="1327"/>
            <a:chExt cx="967" cy="1091"/>
          </a:xfrm>
        </p:grpSpPr>
        <p:pic>
          <p:nvPicPr>
            <p:cNvPr id="7177" name="Picture 11" descr="BD18234_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7467193">
              <a:off x="2336" y="1389"/>
              <a:ext cx="1091" cy="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12" descr="глазки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17" y="1707"/>
              <a:ext cx="40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62" name="Picture 18" descr="som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364163" y="4292600"/>
            <a:ext cx="936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20" descr="туцча с молнией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19250" y="-114300"/>
            <a:ext cx="6985000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21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капелька.WAV"/>
          </p:nvPr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95288" y="4048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16667E-6 -4.44444E-6 C 0.00555 0.0838 0.02673 0.14514 0.04791 0.14514 C 0.06892 0.14514 0.0875 0.0838 0.09375 -4.44444E-6 C 0.10295 0.0838 0.12066 0.14514 0.14201 0.14514 C 0.16354 0.14514 0.18194 0.0838 0.18802 -4.44444E-6 C 0.1967 0.0838 0.2151 0.14514 0.23628 0.14514 C 0.25833 0.14514 0.27916 0.0838 0.28489 -4.44444E-6 C 0.29132 0.0838 0.30989 0.14514 0.33402 0.14514 C 0.35208 0.14514 0.37291 0.0838 0.37968 -4.44444E-6 C 0.38593 0.0838 0.40694 0.14514 0.42795 0.14514 C 0.44895 0.14514 0.46753 0.0838 0.47395 -4.44444E-6 C 0.48298 0.0838 0.50069 0.14514 0.52222 0.14514 C 0.5434 0.14514 0.56215 0.0838 0.571 -4.44444E-6 C 0.57691 0.0838 0.59531 0.14514 0.61684 0.14514 C 0.63854 0.14514 0.65937 0.0838 0.6651 -4.44444E-6 C 0.67135 0.0838 0.6901 0.14514 0.71441 0.14514 C 0.73559 0.14514 0.75312 0.0838 0.75989 -4.44444E-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432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616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0.75989 2.22222E-6 L 0.68906 -0.2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650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349 -0.00925 -0.06962 -0.01851 -0.09288 -0.04696 C -0.11615 -0.07541 -0.13194 -0.14828 -0.13993 -0.17072 C -0.14792 -0.19315 -0.14462 -0.1876 -0.14115 -0.18182 " pathEditMode="relative" ptsTypes="aaaA">
                                      <p:cBhvr>
                                        <p:cTn id="46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500"/>
                            </p:stCondLst>
                            <p:childTnLst>
                              <p:par>
                                <p:cTn id="48" presetID="24" presetClass="emph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2500"/>
                            </p:stCondLst>
                            <p:childTnLst>
                              <p:par>
                                <p:cTn id="54" presetID="26" presetClass="emph" presetSubtype="0" fill="hold" grpId="5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3500"/>
                            </p:stCondLst>
                            <p:childTnLst>
                              <p:par>
                                <p:cTn id="58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8BA0"/>
                                      </p:to>
                                    </p:animClr>
                                    <p:animClr clrSpc="rgb" dir="cw">
                                      <p:cBhvr>
                                        <p:cTn id="60" dur="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8BA0"/>
                                      </p:to>
                                    </p:animClr>
                                    <p:set>
                                      <p:cBhvr>
                                        <p:cTn id="61" dur="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4000"/>
                            </p:stCondLst>
                            <p:childTnLst>
                              <p:par>
                                <p:cTn id="69" presetID="10" presetClass="exit" presetSubtype="0" fill="hold" grpId="2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0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2000"/>
                            </p:stCondLst>
                            <p:childTnLst>
                              <p:par>
                                <p:cTn id="78" presetID="2" presetClass="exit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120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0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9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5"/>
                </p:tgtEl>
              </p:cMediaNode>
            </p:audio>
          </p:childTnLst>
        </p:cTn>
      </p:par>
    </p:tnLst>
    <p:bldLst>
      <p:bldP spid="6152" grpId="0" animBg="1"/>
      <p:bldP spid="6152" grpId="1" animBg="1"/>
      <p:bldP spid="6152" grpId="2" animBg="1"/>
      <p:bldP spid="6152" grpId="3" animBg="1"/>
      <p:bldP spid="6152" grpId="4" animBg="1"/>
      <p:bldP spid="6152" grpId="5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763713" y="549275"/>
            <a:ext cx="5616575" cy="2808288"/>
          </a:xfrm>
          <a:prstGeom prst="cloudCallout">
            <a:avLst>
              <a:gd name="adj1" fmla="val -3366"/>
              <a:gd name="adj2" fmla="val 84370"/>
            </a:avLst>
          </a:prstGeom>
          <a:blipFill dpi="0" rotWithShape="1">
            <a:blip r:embed="rId3">
              <a:alphaModFix amt="41000"/>
            </a:blip>
            <a:srcRect/>
            <a:stretch>
              <a:fillRect/>
            </a:stretch>
          </a:blipFill>
          <a:ln w="9525">
            <a:solidFill>
              <a:srgbClr val="6B8BA9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2849714" flipH="1">
            <a:off x="3709194" y="4652169"/>
            <a:ext cx="1509713" cy="1368425"/>
            <a:chOff x="2398" y="1327"/>
            <a:chExt cx="967" cy="1091"/>
          </a:xfrm>
        </p:grpSpPr>
        <p:pic>
          <p:nvPicPr>
            <p:cNvPr id="8199" name="Picture 4" descr="BD18234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7467193">
              <a:off x="2336" y="1389"/>
              <a:ext cx="1091" cy="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0" name="Picture 5" descr="глазки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17" y="1707"/>
              <a:ext cx="40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55875" y="1052513"/>
            <a:ext cx="48958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C0000"/>
                </a:solidFill>
                <a:latin typeface="Comic Sans MS" pitchFamily="66" charset="0"/>
              </a:rPr>
              <a:t>Я к солнышку хочу взлететь,</a:t>
            </a:r>
            <a:r>
              <a:rPr lang="uk-UA" sz="2400" b="1">
                <a:solidFill>
                  <a:srgbClr val="CC0000"/>
                </a:solidFill>
                <a:latin typeface="Comic Sans MS" pitchFamily="66" charset="0"/>
              </a:rPr>
              <a:t> </a:t>
            </a:r>
          </a:p>
          <a:p>
            <a:r>
              <a:rPr lang="ru-RU" sz="2400" b="1">
                <a:solidFill>
                  <a:srgbClr val="CC0000"/>
                </a:solidFill>
                <a:latin typeface="Comic Sans MS" pitchFamily="66" charset="0"/>
              </a:rPr>
              <a:t>Хочу всех выше стать, </a:t>
            </a:r>
          </a:p>
          <a:p>
            <a:r>
              <a:rPr lang="ru-RU" sz="2400" b="1">
                <a:solidFill>
                  <a:srgbClr val="CC0000"/>
                </a:solidFill>
                <a:latin typeface="Comic Sans MS" pitchFamily="66" charset="0"/>
              </a:rPr>
              <a:t>Чтобы оттуда посмотреть,</a:t>
            </a:r>
            <a:r>
              <a:rPr lang="uk-UA" sz="2400" b="1">
                <a:solidFill>
                  <a:srgbClr val="CC0000"/>
                </a:solidFill>
                <a:latin typeface="Comic Sans MS" pitchFamily="66" charset="0"/>
              </a:rPr>
              <a:t> </a:t>
            </a:r>
          </a:p>
          <a:p>
            <a:r>
              <a:rPr lang="ru-RU" sz="2400" b="1">
                <a:solidFill>
                  <a:srgbClr val="CC0000"/>
                </a:solidFill>
                <a:latin typeface="Comic Sans MS" pitchFamily="66" charset="0"/>
              </a:rPr>
              <a:t>Куда б ещё слетать</a:t>
            </a:r>
            <a:r>
              <a:rPr lang="uk-UA" sz="2400" b="1">
                <a:solidFill>
                  <a:srgbClr val="CC0000"/>
                </a:solidFill>
                <a:latin typeface="Comic Sans MS" pitchFamily="66" charset="0"/>
              </a:rPr>
              <a:t>.</a:t>
            </a:r>
            <a:r>
              <a:rPr lang="uk-UA"/>
              <a:t> </a:t>
            </a:r>
            <a:endParaRPr lang="ru-RU"/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2124075" y="1628775"/>
            <a:ext cx="4895850" cy="573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>
                      <a:alpha val="50000"/>
                    </a:srgbClr>
                  </a:outerShdw>
                </a:effectLst>
                <a:latin typeface="Comic Sans MS"/>
              </a:rPr>
              <a:t>Спасибо за работу!</a:t>
            </a:r>
          </a:p>
        </p:txBody>
      </p:sp>
      <p:pic>
        <p:nvPicPr>
          <p:cNvPr id="9227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Журчание воды.wav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8313" y="4048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 showWhenStopped="0">
                <p:cTn id="34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</p:childTnLst>
        </p:cTn>
      </p:par>
    </p:tnLst>
    <p:bldLst>
      <p:bldP spid="9218" grpId="0" animBg="1"/>
      <p:bldP spid="9222" grpId="0"/>
      <p:bldP spid="9222" grpId="1"/>
      <p:bldP spid="92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195513" y="3500438"/>
            <a:ext cx="1208087" cy="1657350"/>
            <a:chOff x="1244" y="2206"/>
            <a:chExt cx="761" cy="1044"/>
          </a:xfrm>
        </p:grpSpPr>
        <p:pic>
          <p:nvPicPr>
            <p:cNvPr id="9227" name="Picture 3" descr="BD18234_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1512163" flipH="1">
              <a:off x="1244" y="2206"/>
              <a:ext cx="761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8" name="Picture 4" descr="глазки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92059" flipH="1">
              <a:off x="1459" y="2706"/>
              <a:ext cx="401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9" name="AutoShape 17"/>
            <p:cNvSpPr>
              <a:spLocks noChangeArrowheads="1"/>
            </p:cNvSpPr>
            <p:nvPr/>
          </p:nvSpPr>
          <p:spPr bwMode="auto">
            <a:xfrm rot="-3398751">
              <a:off x="1387" y="2837"/>
              <a:ext cx="219" cy="318"/>
            </a:xfrm>
            <a:prstGeom prst="moon">
              <a:avLst>
                <a:gd name="adj" fmla="val 42630"/>
              </a:avLst>
            </a:prstGeom>
            <a:solidFill>
              <a:srgbClr val="ABC1D9"/>
            </a:solidFill>
            <a:ln w="28575">
              <a:solidFill>
                <a:srgbClr val="3A4464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867400" y="3284538"/>
            <a:ext cx="1284288" cy="1878012"/>
            <a:chOff x="4310" y="2332"/>
            <a:chExt cx="809" cy="1183"/>
          </a:xfrm>
        </p:grpSpPr>
        <p:pic>
          <p:nvPicPr>
            <p:cNvPr id="9224" name="Picture 8" descr="BD18234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9865975">
              <a:off x="4310" y="2332"/>
              <a:ext cx="809" cy="1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9" descr="глазки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746856">
              <a:off x="4513" y="3022"/>
              <a:ext cx="422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3" name="Arc 23"/>
            <p:cNvSpPr>
              <a:spLocks/>
            </p:cNvSpPr>
            <p:nvPr/>
          </p:nvSpPr>
          <p:spPr bwMode="auto">
            <a:xfrm rot="-1549714">
              <a:off x="4694" y="3249"/>
              <a:ext cx="227" cy="181"/>
            </a:xfrm>
            <a:custGeom>
              <a:avLst/>
              <a:gdLst>
                <a:gd name="G0" fmla="+- 6986 0 0"/>
                <a:gd name="G1" fmla="+- 21600 0 0"/>
                <a:gd name="G2" fmla="+- 21600 0 0"/>
                <a:gd name="T0" fmla="*/ 0 w 26949"/>
                <a:gd name="T1" fmla="*/ 1161 h 21600"/>
                <a:gd name="T2" fmla="*/ 26949 w 26949"/>
                <a:gd name="T3" fmla="*/ 13350 h 21600"/>
                <a:gd name="T4" fmla="*/ 6986 w 269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49" h="21600" fill="none" extrusionOk="0">
                  <a:moveTo>
                    <a:pt x="-1" y="1160"/>
                  </a:moveTo>
                  <a:cubicBezTo>
                    <a:pt x="2248" y="392"/>
                    <a:pt x="4609" y="-1"/>
                    <a:pt x="6986" y="0"/>
                  </a:cubicBezTo>
                  <a:cubicBezTo>
                    <a:pt x="15728" y="0"/>
                    <a:pt x="23609" y="5270"/>
                    <a:pt x="26948" y="13350"/>
                  </a:cubicBezTo>
                </a:path>
                <a:path w="26949" h="21600" stroke="0" extrusionOk="0">
                  <a:moveTo>
                    <a:pt x="-1" y="1160"/>
                  </a:moveTo>
                  <a:cubicBezTo>
                    <a:pt x="2248" y="392"/>
                    <a:pt x="4609" y="-1"/>
                    <a:pt x="6986" y="0"/>
                  </a:cubicBezTo>
                  <a:cubicBezTo>
                    <a:pt x="15728" y="0"/>
                    <a:pt x="23609" y="5270"/>
                    <a:pt x="26948" y="13350"/>
                  </a:cubicBezTo>
                  <a:lnTo>
                    <a:pt x="6986" y="21600"/>
                  </a:lnTo>
                  <a:close/>
                </a:path>
              </a:pathLst>
            </a:custGeom>
            <a:noFill/>
            <a:ln w="57150">
              <a:solidFill>
                <a:srgbClr val="3A4464"/>
              </a:solidFill>
              <a:round/>
              <a:headEnd/>
              <a:tailEnd/>
            </a:ln>
            <a:effectLst>
              <a:outerShdw dist="28398" dir="1593903" algn="ctr" rotWithShape="0">
                <a:srgbClr val="ABC1D9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851275" y="1628775"/>
            <a:ext cx="1368425" cy="1509713"/>
            <a:chOff x="2562" y="1071"/>
            <a:chExt cx="862" cy="951"/>
          </a:xfrm>
        </p:grpSpPr>
        <p:pic>
          <p:nvPicPr>
            <p:cNvPr id="9221" name="Picture 13" descr="BD18234_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404001" flipH="1">
              <a:off x="2562" y="1071"/>
              <a:ext cx="862" cy="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2" name="Picture 14" descr="глазки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49353" flipH="1">
              <a:off x="2835" y="1480"/>
              <a:ext cx="401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5" name="Arc 25"/>
            <p:cNvSpPr>
              <a:spLocks/>
            </p:cNvSpPr>
            <p:nvPr/>
          </p:nvSpPr>
          <p:spPr bwMode="auto">
            <a:xfrm rot="9473992">
              <a:off x="2857" y="1436"/>
              <a:ext cx="206" cy="358"/>
            </a:xfrm>
            <a:custGeom>
              <a:avLst/>
              <a:gdLst>
                <a:gd name="G0" fmla="+- 0 0 0"/>
                <a:gd name="G1" fmla="+- 21431 0 0"/>
                <a:gd name="G2" fmla="+- 21600 0 0"/>
                <a:gd name="T0" fmla="*/ 2698 w 11981"/>
                <a:gd name="T1" fmla="*/ 0 h 21431"/>
                <a:gd name="T2" fmla="*/ 11981 w 11981"/>
                <a:gd name="T3" fmla="*/ 3459 h 21431"/>
                <a:gd name="T4" fmla="*/ 0 w 11981"/>
                <a:gd name="T5" fmla="*/ 21431 h 2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981" h="21431" fill="none" extrusionOk="0">
                  <a:moveTo>
                    <a:pt x="2697" y="0"/>
                  </a:moveTo>
                  <a:cubicBezTo>
                    <a:pt x="6018" y="418"/>
                    <a:pt x="9196" y="1602"/>
                    <a:pt x="11981" y="3458"/>
                  </a:cubicBezTo>
                </a:path>
                <a:path w="11981" h="21431" stroke="0" extrusionOk="0">
                  <a:moveTo>
                    <a:pt x="2697" y="0"/>
                  </a:moveTo>
                  <a:cubicBezTo>
                    <a:pt x="6018" y="418"/>
                    <a:pt x="9196" y="1602"/>
                    <a:pt x="11981" y="3458"/>
                  </a:cubicBezTo>
                  <a:lnTo>
                    <a:pt x="0" y="21431"/>
                  </a:lnTo>
                  <a:close/>
                </a:path>
              </a:pathLst>
            </a:custGeom>
            <a:noFill/>
            <a:ln w="57150">
              <a:solidFill>
                <a:srgbClr val="3A4464"/>
              </a:solidFill>
              <a:round/>
              <a:headEnd/>
              <a:tailEnd/>
            </a:ln>
            <a:effectLst>
              <a:outerShdw dist="50800" dir="5400000" algn="ctr" rotWithShape="0">
                <a:srgbClr val="ABC1D9"/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5|12.6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99</Words>
  <Application>Microsoft Office PowerPoint</Application>
  <PresentationFormat>Экран (4:3)</PresentationFormat>
  <Paragraphs>27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Comic Sans MS</vt:lpstr>
      <vt:lpstr>Tahoma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Лицей 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Кабинет 225</dc:creator>
  <cp:lastModifiedBy>Tata</cp:lastModifiedBy>
  <cp:revision>30</cp:revision>
  <dcterms:created xsi:type="dcterms:W3CDTF">2009-02-05T09:58:35Z</dcterms:created>
  <dcterms:modified xsi:type="dcterms:W3CDTF">2010-01-19T20:19:29Z</dcterms:modified>
</cp:coreProperties>
</file>