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  <p:sldMasterId id="2147483803" r:id="rId3"/>
    <p:sldMasterId id="2147483815" r:id="rId4"/>
  </p:sldMasterIdLst>
  <p:sldIdLst>
    <p:sldId id="276" r:id="rId5"/>
    <p:sldId id="275" r:id="rId6"/>
    <p:sldId id="257" r:id="rId7"/>
    <p:sldId id="258" r:id="rId8"/>
    <p:sldId id="259" r:id="rId9"/>
    <p:sldId id="260" r:id="rId10"/>
    <p:sldId id="261" r:id="rId11"/>
    <p:sldId id="271" r:id="rId12"/>
    <p:sldId id="262" r:id="rId13"/>
    <p:sldId id="264" r:id="rId14"/>
    <p:sldId id="265" r:id="rId15"/>
    <p:sldId id="272" r:id="rId16"/>
    <p:sldId id="266" r:id="rId17"/>
    <p:sldId id="273" r:id="rId18"/>
    <p:sldId id="267" r:id="rId19"/>
    <p:sldId id="274" r:id="rId20"/>
    <p:sldId id="278" r:id="rId21"/>
    <p:sldId id="279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2" r:id="rId30"/>
    <p:sldId id="293" r:id="rId31"/>
    <p:sldId id="294" r:id="rId32"/>
    <p:sldId id="295" r:id="rId33"/>
    <p:sldId id="296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1E0E3-4DBB-4A23-B34A-92254B900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46750-2A6E-4BD1-B2E8-7A942515B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5137F-11BC-497E-8387-4FFC2E512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1"/>
              <a:ext cx="1857" cy="3628"/>
              <a:chOff x="3009" y="775"/>
              <a:chExt cx="1857" cy="3628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4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4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9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0" y="123"/>
              <a:ext cx="356" cy="608"/>
              <a:chOff x="1730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0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9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3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5"/>
              <a:ext cx="500" cy="500"/>
              <a:chOff x="1727" y="869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9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7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0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7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9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28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28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C9C19-7157-4935-8784-E2CFF6B47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1EF2A-07E9-4542-A395-B3D8B3D121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67C28-80FF-4E25-AB03-138A4BB9C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17D49-7C13-4981-A984-7A7309F0D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2CC23-93A4-42EC-ACB1-0CF54EDB3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01637-3AC6-40F3-9DD5-21C61B8DA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9269-365B-4B61-A053-7EC999323B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68AD4-B76A-47C2-8111-0A838260A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30A89-ACA7-4C2C-89D7-A9267B3A2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D45F3-96EB-4910-B77D-BD1BCF5A1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C98A5-C3F6-488C-A5EB-89253FC0B6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55495-504D-4098-BAC7-1953C5F8A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30425"/>
            <a:ext cx="7672414" cy="1470025"/>
          </a:xfrm>
        </p:spPr>
        <p:txBody>
          <a:bodyPr>
            <a:normAutofit/>
          </a:bodyPr>
          <a:lstStyle>
            <a:lvl1pPr>
              <a:defRPr sz="5400" b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8107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48064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2468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7152BD26-8D19-4196-B0E2-A813C2DEB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9EF22-2EFB-4183-A7BA-6E32BDD312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B67F0-A4D3-4C49-874E-39A105302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85786" y="1600200"/>
            <a:ext cx="3857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1600200"/>
            <a:ext cx="39004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0EC5A-6A4B-4D1F-9A83-183E4D5F66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0398" y="1535113"/>
            <a:ext cx="385447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60398" y="2174875"/>
            <a:ext cx="38544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6314" y="1535113"/>
            <a:ext cx="3900486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2174875"/>
            <a:ext cx="390048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DEA0A-576F-4581-9980-3FDD4ED73D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1059A-A66E-4C16-8F91-8ACA5BD93C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CEF8A-0743-4120-86A8-921226DE31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F9C3-B177-429B-8D93-308B3E4C55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3050"/>
            <a:ext cx="307183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273050"/>
            <a:ext cx="47577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85786" y="1435100"/>
            <a:ext cx="307183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1E4B3-6762-4BE4-9E0D-E31450B8DE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C4087-ECFF-4C68-AEDF-EEF102758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69732-562D-4CB7-ADAE-E95762B21F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D53E1-704B-430E-A81E-EBB41E9664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30425"/>
            <a:ext cx="7672414" cy="1470025"/>
          </a:xfrm>
        </p:spPr>
        <p:txBody>
          <a:bodyPr>
            <a:normAutofit/>
          </a:bodyPr>
          <a:lstStyle>
            <a:lvl1pPr>
              <a:defRPr sz="5400" b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8107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48064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2468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7152BD26-8D19-4196-B0E2-A813C2DEB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9EF22-2EFB-4183-A7BA-6E32BDD312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B67F0-A4D3-4C49-874E-39A1053024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85786" y="1600200"/>
            <a:ext cx="3857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1600200"/>
            <a:ext cx="39004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0EC5A-6A4B-4D1F-9A83-183E4D5F66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0398" y="1535113"/>
            <a:ext cx="385447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60398" y="2174875"/>
            <a:ext cx="38544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6314" y="1535113"/>
            <a:ext cx="3900486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2174875"/>
            <a:ext cx="390048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DEA0A-576F-4581-9980-3FDD4ED73D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31059A-A66E-4C16-8F91-8ACA5BD93C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80C77-C677-4333-8777-C30301BB7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CEF8A-0743-4120-86A8-921226DE31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3050"/>
            <a:ext cx="307183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273050"/>
            <a:ext cx="47577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85786" y="1435100"/>
            <a:ext cx="3071834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1E4B3-6762-4BE4-9E0D-E31450B8DE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C4087-ECFF-4C68-AEDF-EEF102758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69732-562D-4CB7-ADAE-E95762B21F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D53E1-704B-430E-A81E-EBB41E9664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059A-EC6B-4A77-A22E-9E0C95A81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30470-1C0F-4BB0-8AC4-E7ACC6001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181C9-9134-418B-BB65-42E167D0D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31576-8769-4E9F-9095-C6E0D17CA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20A48-177B-411A-97AB-A74D81A0E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4416CE2-F514-4194-BE17-4A5BE670B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6" r:id="rId3"/>
    <p:sldLayoutId id="2147483765" r:id="rId4"/>
    <p:sldLayoutId id="2147483764" r:id="rId5"/>
    <p:sldLayoutId id="2147483763" r:id="rId6"/>
    <p:sldLayoutId id="2147483762" r:id="rId7"/>
    <p:sldLayoutId id="2147483761" r:id="rId8"/>
    <p:sldLayoutId id="2147483760" r:id="rId9"/>
    <p:sldLayoutId id="2147483759" r:id="rId10"/>
    <p:sldLayoutId id="2147483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174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08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174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175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08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175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5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311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176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176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176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308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176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6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6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308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176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6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7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308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177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7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77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177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7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7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7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7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8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4B86470-7A14-454D-ADFD-AB7194818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88" r:id="rId2"/>
    <p:sldLayoutId id="2147483787" r:id="rId3"/>
    <p:sldLayoutId id="2147483786" r:id="rId4"/>
    <p:sldLayoutId id="2147483785" r:id="rId5"/>
    <p:sldLayoutId id="2147483784" r:id="rId6"/>
    <p:sldLayoutId id="2147483783" r:id="rId7"/>
    <p:sldLayoutId id="2147483782" r:id="rId8"/>
    <p:sldLayoutId id="2147483781" r:id="rId9"/>
    <p:sldLayoutId id="2147483780" r:id="rId10"/>
    <p:sldLayoutId id="214748377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224" y="1600200"/>
            <a:ext cx="78295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57224" y="6356350"/>
            <a:ext cx="2000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1947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7246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74416CE2-F514-4194-BE17-4A5BE670B2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1" kern="1200">
          <a:solidFill>
            <a:srgbClr val="0033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224" y="1600200"/>
            <a:ext cx="78295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57224" y="6356350"/>
            <a:ext cx="2000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1947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7246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>
              <a:defRPr/>
            </a:pPr>
            <a:fld id="{74416CE2-F514-4194-BE17-4A5BE670B2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1" kern="1200">
          <a:solidFill>
            <a:srgbClr val="0033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7" Type="http://schemas.openxmlformats.org/officeDocument/2006/relationships/slide" Target="slide19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9.xml"/><Relationship Id="rId6" Type="http://schemas.openxmlformats.org/officeDocument/2006/relationships/slide" Target="slide25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Layout" Target="../slideLayouts/slideLayout29.xml"/><Relationship Id="rId1" Type="http://schemas.openxmlformats.org/officeDocument/2006/relationships/audio" Target="file:///G:\1%20&#1089;&#1077;&#1085;&#1090;&#1103;&#1073;&#1088;&#1103;\tonkaya_ryabina.mp3" TargetMode="External"/><Relationship Id="rId5" Type="http://schemas.openxmlformats.org/officeDocument/2006/relationships/slide" Target="slide20.xml"/><Relationship Id="rId4" Type="http://schemas.openxmlformats.org/officeDocument/2006/relationships/image" Target="../media/image3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Layout" Target="../slideLayouts/slideLayout29.xml"/><Relationship Id="rId1" Type="http://schemas.openxmlformats.org/officeDocument/2006/relationships/audio" Target="file:///G:\1%20&#1089;&#1077;&#1085;&#1090;&#1103;&#1073;&#1088;&#1103;\&#1051;&#1102;&#1073;&#1077;%20-%20&#1041;&#1077;&#1088;&#1077;&#1079;&#1099;%20-%20www.open.az.mp3" TargetMode="External"/><Relationship Id="rId5" Type="http://schemas.openxmlformats.org/officeDocument/2006/relationships/slide" Target="slide20.xml"/><Relationship Id="rId4" Type="http://schemas.openxmlformats.org/officeDocument/2006/relationships/image" Target="../media/image3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Layout" Target="../slideLayouts/slideLayout29.xml"/><Relationship Id="rId1" Type="http://schemas.openxmlformats.org/officeDocument/2006/relationships/audio" Target="file:///G:\1%20&#1089;&#1077;&#1085;&#1090;&#1103;&#1073;&#1088;&#1103;\&#1074;&#1086;%20&#1087;&#1086;&#1083;&#1077;%20&#1073;&#1077;&#1088;&#1077;&#1079;&#1082;&#1072;%20&#1089;&#1090;&#1086;&#1103;&#1083;&#1072;.mp3" TargetMode="External"/><Relationship Id="rId5" Type="http://schemas.openxmlformats.org/officeDocument/2006/relationships/slide" Target="slide20.xml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9.xml"/><Relationship Id="rId1" Type="http://schemas.openxmlformats.org/officeDocument/2006/relationships/audio" Target="file:///G:\1%20&#1089;&#1077;&#1085;&#1090;&#1103;&#1073;&#1088;&#1103;\Pesnyary-Belovezhskaya_Pusza.mp3" TargetMode="External"/><Relationship Id="rId5" Type="http://schemas.openxmlformats.org/officeDocument/2006/relationships/slide" Target="slide19.xml"/><Relationship Id="rId4" Type="http://schemas.openxmlformats.org/officeDocument/2006/relationships/slide" Target="slid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9.xml"/><Relationship Id="rId1" Type="http://schemas.openxmlformats.org/officeDocument/2006/relationships/audio" Target="file:///G:\1%20&#1089;&#1077;&#1085;&#1090;&#1103;&#1073;&#1088;&#1103;\15_vi_slihali_kak_poyut_drozdi.mp3" TargetMode="External"/><Relationship Id="rId4" Type="http://schemas.openxmlformats.org/officeDocument/2006/relationships/slide" Target="slide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9.xml"/><Relationship Id="rId6" Type="http://schemas.openxmlformats.org/officeDocument/2006/relationships/slide" Target="slide19.xml"/><Relationship Id="rId5" Type="http://schemas.openxmlformats.org/officeDocument/2006/relationships/slide" Target="slide29.xml"/><Relationship Id="rId4" Type="http://schemas.openxmlformats.org/officeDocument/2006/relationships/slide" Target="slide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ards.yandex.ru/card.xml?card_id=432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381000" y="2819400"/>
            <a:ext cx="7810500" cy="99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b="1" kern="10" dirty="0" smtClean="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ru-RU" sz="3600" b="1" kern="10" dirty="0">
              <a:ln w="9525">
                <a:solidFill>
                  <a:srgbClr val="339966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81200" y="762000"/>
            <a:ext cx="53860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ПРЕЗЕНТАЦИИ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600" y="1905000"/>
            <a:ext cx="77132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 экологической игре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6950" y="2967335"/>
            <a:ext cx="80901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 лесным 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тропинкам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130" y="2967335"/>
            <a:ext cx="7897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 лесным </a:t>
            </a: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тропинкам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4271963" cy="13589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Легенды о розе.</a:t>
            </a:r>
          </a:p>
        </p:txBody>
      </p:sp>
      <p:pic>
        <p:nvPicPr>
          <p:cNvPr id="12291" name="Picture 3" descr="i?id=5750506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0"/>
            <a:ext cx="24384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i?id=29675797&amp;tov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438400"/>
            <a:ext cx="3457575" cy="25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i?id=61211625&amp;tov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840163"/>
            <a:ext cx="3562350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i?id=22828767&amp;tov=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124200"/>
            <a:ext cx="3683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7" descr="i?id=49846423&amp;tov=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304800"/>
            <a:ext cx="12382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248400" y="2286000"/>
            <a:ext cx="28956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Роза – царица цветов, она символизирует любовь, милосердие, терпение, мученичество Богородицы.</a:t>
            </a:r>
          </a:p>
          <a:p>
            <a:r>
              <a:rPr lang="ru-RU" sz="1400" b="1"/>
              <a:t>	Индийские мифы гласят, что из бутона розы родилась Лакшми – богиня красоты и плодородия, и ее колыбель у всех восточных народов почитается как символ божественной тайны.</a:t>
            </a:r>
          </a:p>
          <a:p>
            <a:r>
              <a:rPr lang="ru-RU" sz="1400" b="1"/>
              <a:t>С розой связано множество христианских легенд. Одна из них – как архангел Гавриил сплел для Пресвятой Богородицы три венка: из белых роз – радость Богородицы, из красных – ее страдание, из желтых – ее славу.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4972050" cy="14271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Легенды о васильке</a:t>
            </a:r>
          </a:p>
        </p:txBody>
      </p:sp>
      <p:pic>
        <p:nvPicPr>
          <p:cNvPr id="13315" name="Picture 3" descr="i?id=46650931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3335338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i?id=40488133&amp;tov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228600"/>
            <a:ext cx="333375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i?id=137599&amp;tov=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2971800"/>
            <a:ext cx="326707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4972050" cy="14271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Легенды о васильке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1905000" y="20574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28600" y="1752600"/>
            <a:ext cx="6248400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0066FF"/>
                </a:solidFill>
              </a:rPr>
              <a:t>Василек</a:t>
            </a:r>
            <a:r>
              <a:rPr lang="ru-RU" sz="1400" b="1"/>
              <a:t> – верный спутник хлебного поля. Он был завезен в Европу вместе с рожью еще в начале эры. В Европе цветок издавна считался одним из лучших для плетения венков. Из-за этой своей особенности он вошел, словно вплелся, в историю Германии и России.</a:t>
            </a:r>
          </a:p>
          <a:p>
            <a:r>
              <a:rPr lang="ru-RU" sz="1400" b="1"/>
              <a:t>	В тяжелые для Германии времена королева Луиза со своими детьми бежала из Берлина в Кенигсберг. Гуляя однажды с детьми, она купила у крестьянской девушки букетик васильков. Слабенькая. Болезненная принцесса Шарлота одела на голову венок из васильков, и щеки ее вспыхнули румянцем. Для королевы цветок стал предвестником счастья.</a:t>
            </a:r>
          </a:p>
          <a:p>
            <a:r>
              <a:rPr lang="ru-RU" sz="1400" b="1"/>
              <a:t>	Предчувствия королевы оправдались. Монархия была восстановлена. Принцесса Шарлота вышла замуж за русского императора Николая1 и превратилась в могущественную русскую императрицу Александру Федоровну.</a:t>
            </a:r>
          </a:p>
          <a:p>
            <a:r>
              <a:rPr lang="ru-RU" sz="1400" b="1"/>
              <a:t>	В одной из легенд рассказывается о том, как красивый, стройны юноша Василек и русалка полюбили друг друга. Но не сложилось у них счастье: Василек не мог жить без земли, а русалка – без воды. Превратила русалка своего любимого в цветок, надеясь, что когда-нибудь дождевой поток принесет его в реку, но он крепко держится корнями за родную землю.</a:t>
            </a:r>
          </a:p>
        </p:txBody>
      </p:sp>
      <p:pic>
        <p:nvPicPr>
          <p:cNvPr id="35849" name="Picture 9" descr="i?id=46650931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2362200"/>
            <a:ext cx="25209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5943600" cy="1816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Легенды о подснежнике</a:t>
            </a:r>
          </a:p>
        </p:txBody>
      </p:sp>
      <p:pic>
        <p:nvPicPr>
          <p:cNvPr id="14339" name="Picture 3" descr="i?id=24638260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4067175" cy="368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i?id=48547726&amp;tov=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43650" y="0"/>
            <a:ext cx="2800350" cy="238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i?id=16700601&amp;tov=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2819400"/>
            <a:ext cx="2590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i?id=57181173&amp;tov=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3886200"/>
            <a:ext cx="1879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429000" y="1981200"/>
            <a:ext cx="5257800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Одним из первых цветов в лесу весной зацветает подснежник.</a:t>
            </a:r>
          </a:p>
          <a:p>
            <a:r>
              <a:rPr lang="ru-RU" sz="1400" b="1"/>
              <a:t>	Древняя легенда гласит: когда Адам и Ева были изгнаны из рая, пошел снег, и Ева замерзла. Тогда несколько снежинок, желая утешить ее, превратились в цветы. Увидев их, Ева повеселела, у нее появилась надежда на лучшие времена. Отсюда символ подснежника – надежда.</a:t>
            </a:r>
          </a:p>
          <a:p>
            <a:r>
              <a:rPr lang="ru-RU" sz="1400" b="1"/>
              <a:t>	Русская легенда утверждает, что однажды старуха Зима со своими спутниками Морозом и Ветром решили не пускать на Землю Весну. Но смелый Подснежник выпрямился, расправил лепестки и попросил защиты у Солнца. Солнце заметило Подснежник, согрело землю и открыло дорогу Весне.</a:t>
            </a:r>
          </a:p>
        </p:txBody>
      </p:sp>
      <p:sp>
        <p:nvSpPr>
          <p:cNvPr id="36869" name="WordArt 5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5943600" cy="1816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Легенды о подснежнике</a:t>
            </a:r>
          </a:p>
        </p:txBody>
      </p:sp>
      <p:pic>
        <p:nvPicPr>
          <p:cNvPr id="36870" name="Picture 6" descr="i?id=24638260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276600"/>
            <a:ext cx="320040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990600" y="304800"/>
            <a:ext cx="4957763" cy="13509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легенда о незабудке</a:t>
            </a:r>
          </a:p>
        </p:txBody>
      </p:sp>
      <p:pic>
        <p:nvPicPr>
          <p:cNvPr id="15363" name="Picture 3" descr="i?id=48484979&amp;tov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81200"/>
            <a:ext cx="45847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i?id=41171098&amp;tov=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447800"/>
            <a:ext cx="3867150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i?id=17086806&amp;tov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4267200"/>
            <a:ext cx="2724150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429000" y="1828800"/>
            <a:ext cx="54864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Латинское название незабудки переводится как </a:t>
            </a:r>
            <a:r>
              <a:rPr lang="ru-RU" sz="1400" b="1" i="1"/>
              <a:t>мышиное ушко</a:t>
            </a:r>
            <a:r>
              <a:rPr lang="ru-RU" sz="1400" b="1"/>
              <a:t> – на него похожи ворсистые листочки. Незабудку с давних пор считали символом постоянства и верности в любви.</a:t>
            </a:r>
          </a:p>
          <a:p>
            <a:r>
              <a:rPr lang="ru-RU" sz="1400" b="1"/>
              <a:t>	Это самый маленький цветок, а сколько стихов сложили о нем поэты, сколько легенд и сказаний о нем существует.</a:t>
            </a:r>
          </a:p>
          <a:p>
            <a:r>
              <a:rPr lang="ru-RU" sz="1400" b="1"/>
              <a:t>Послушайте, какая красивая легенда сложена об этом цветке. Путешественник остался в чужой стране и стал сказочно богатым и знатным. А мать долго ждала его и, отчаявшись , попросила прохожего гусляра отнести сыну букетик незабудок.. Пришел гусляр в чужую страну, увидел сына, утопающего в роскоши, и попросил разрешить спеть ему. И спел он сыну колыбельную, которую пела ему мать, и передал букетик незабудок. И сын все вспомнил, он пришел к умирающей матери, потому что незабудка – цветок постоянства и верности.</a:t>
            </a:r>
          </a:p>
        </p:txBody>
      </p:sp>
      <p:sp>
        <p:nvSpPr>
          <p:cNvPr id="37893" name="WordArt 5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4957763" cy="1350963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легенда о незабудке</a:t>
            </a:r>
          </a:p>
        </p:txBody>
      </p:sp>
      <p:pic>
        <p:nvPicPr>
          <p:cNvPr id="37894" name="Picture 6" descr="i?id=17086806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362200"/>
            <a:ext cx="2724150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0" y="381000"/>
            <a:ext cx="269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400" dirty="0" smtClean="0">
                <a:cs typeface="Times New Roman" pitchFamily="18" charset="0"/>
              </a:rPr>
              <a:t> 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90600" y="3429000"/>
          <a:ext cx="6324600" cy="2514599"/>
        </p:xfrm>
        <a:graphic>
          <a:graphicData uri="http://schemas.openxmlformats.org/drawingml/2006/table">
            <a:tbl>
              <a:tblPr/>
              <a:tblGrid>
                <a:gridCol w="5160963"/>
                <a:gridCol w="1163637"/>
              </a:tblGrid>
              <a:tr h="12953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1.Ветки не ломайте, деревья не калечьте, ни травинку, ни лист зря не рвите.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2.В лесу можно поиграть: листьями побросаться, венки сплести, букеты нарвать. Подумаешь, много зелени – еще вырастет!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38200" y="2286000"/>
            <a:ext cx="73691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Выберите правило вежливости:      Карточка 1.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28800" y="304800"/>
            <a:ext cx="52245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Станция 2.</a:t>
            </a:r>
            <a:b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Лесной этикет.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1219200"/>
          <a:ext cx="7010400" cy="1981200"/>
        </p:xfrm>
        <a:graphic>
          <a:graphicData uri="http://schemas.openxmlformats.org/drawingml/2006/table">
            <a:tbl>
              <a:tblPr/>
              <a:tblGrid>
                <a:gridCol w="5719763"/>
                <a:gridCol w="1290637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1.Наконец-то можно пошуметь, покричать,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поаукать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и, главное, никому не мешаешь!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2.Старайтесь не шуметь, а то лес испугается, затаится, и вы не узнаете ни одной тайны.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04800" y="381000"/>
            <a:ext cx="762407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Выберите правило вежливости:          Карточка 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3581400"/>
            <a:ext cx="762407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Выберите правило вежливости:          Карточка 3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19200" y="4114800"/>
          <a:ext cx="6629400" cy="1828800"/>
        </p:xfrm>
        <a:graphic>
          <a:graphicData uri="http://schemas.openxmlformats.org/drawingml/2006/table">
            <a:tbl>
              <a:tblPr/>
              <a:tblGrid>
                <a:gridCol w="5408613"/>
                <a:gridCol w="1220787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1.Пучеглазую лягушку, ползучего ужа, неповоротливую жабу, противных гусениц можно прогнать, а лучше бы их совсем не было.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2.Звери всякие важны – звери всякие нужны. Каждый из них делает в природе свое полезное дело.</a:t>
                      </a: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607" marR="6560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524000" y="4343400"/>
            <a:ext cx="22621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hlinkClick r:id="rId2" action="ppaction://hlinksldjump"/>
              </a:rPr>
              <a:t>Стихи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5029200" y="4343400"/>
            <a:ext cx="228832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3" action="ppaction://hlinksldjump"/>
              </a:rPr>
              <a:t>Песни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8800" y="304800"/>
            <a:ext cx="57663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Станция 3.</a:t>
            </a:r>
            <a:b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Лесной 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концерт</a:t>
            </a: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048000"/>
            <a:ext cx="3914775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447800" y="533400"/>
            <a:ext cx="57529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Станция 1.</a:t>
            </a:r>
            <a:b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Легенды о лесе.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14400" y="304800"/>
            <a:ext cx="8534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 dirty="0" smtClean="0"/>
              <a:t> </a:t>
            </a:r>
            <a:endParaRPr lang="ru-RU" sz="2800" b="1" i="1" dirty="0"/>
          </a:p>
          <a:p>
            <a:endParaRPr lang="ru-RU" sz="2800" b="1" dirty="0"/>
          </a:p>
          <a:p>
            <a:r>
              <a:rPr lang="ru-RU" sz="2400" b="1" u="sng" dirty="0"/>
              <a:t>ПЕСНИ:</a:t>
            </a:r>
          </a:p>
          <a:p>
            <a:pPr>
              <a:buFontTx/>
              <a:buChar char="•"/>
            </a:pPr>
            <a:r>
              <a:rPr lang="ru-RU" sz="2400" b="1" dirty="0">
                <a:hlinkClick r:id="rId2" action="ppaction://hlinksldjump"/>
              </a:rPr>
              <a:t>Русская народная песня «Тонкая рябина».</a:t>
            </a:r>
            <a:endParaRPr lang="ru-RU" sz="2400" b="1" dirty="0"/>
          </a:p>
          <a:p>
            <a:pPr>
              <a:buFontTx/>
              <a:buChar char="•"/>
            </a:pPr>
            <a:r>
              <a:rPr lang="ru-RU" sz="2400" b="1" dirty="0">
                <a:hlinkClick r:id="rId3" action="ppaction://hlinksldjump"/>
              </a:rPr>
              <a:t>«Березы». Песня из репертуара группы «</a:t>
            </a:r>
            <a:r>
              <a:rPr lang="ru-RU" sz="2400" b="1" dirty="0" err="1">
                <a:hlinkClick r:id="rId3" action="ppaction://hlinksldjump"/>
              </a:rPr>
              <a:t>Любэ</a:t>
            </a:r>
            <a:r>
              <a:rPr lang="ru-RU" sz="2400" b="1" dirty="0">
                <a:hlinkClick r:id="rId3" action="ppaction://hlinksldjump"/>
              </a:rPr>
              <a:t>»</a:t>
            </a:r>
            <a:endParaRPr lang="ru-RU" sz="2400" b="1" dirty="0"/>
          </a:p>
          <a:p>
            <a:pPr>
              <a:buFontTx/>
              <a:buChar char="•"/>
            </a:pPr>
            <a:r>
              <a:rPr lang="ru-RU" sz="2400" b="1" dirty="0">
                <a:hlinkClick r:id="rId4" action="ppaction://hlinksldjump"/>
              </a:rPr>
              <a:t>Русская народная песня «Во поле березка стояла</a:t>
            </a:r>
            <a:r>
              <a:rPr lang="ru-RU" sz="2400" b="1" dirty="0" smtClean="0">
                <a:hlinkClick r:id="rId4" action="ppaction://hlinksldjump"/>
              </a:rPr>
              <a:t>»</a:t>
            </a:r>
            <a:endParaRPr lang="ru-RU" sz="2400" b="1" dirty="0"/>
          </a:p>
          <a:p>
            <a:pPr>
              <a:buFontTx/>
              <a:buChar char="•"/>
            </a:pPr>
            <a:r>
              <a:rPr lang="ru-RU" sz="2400" b="1" dirty="0" smtClean="0">
                <a:hlinkClick r:id="rId5" action="ppaction://hlinksldjump"/>
              </a:rPr>
              <a:t>«</a:t>
            </a:r>
            <a:r>
              <a:rPr lang="ru-RU" sz="2400" b="1" dirty="0">
                <a:hlinkClick r:id="rId5" action="ppaction://hlinksldjump"/>
              </a:rPr>
              <a:t>Беловежская пуща»</a:t>
            </a:r>
            <a:endParaRPr lang="ru-RU" sz="2400" b="1" dirty="0"/>
          </a:p>
          <a:p>
            <a:pPr>
              <a:buFontTx/>
              <a:buChar char="•"/>
            </a:pPr>
            <a:r>
              <a:rPr lang="ru-RU" sz="2400" b="1" dirty="0">
                <a:hlinkClick r:id="rId6" action="ppaction://hlinksldjump"/>
              </a:rPr>
              <a:t>«Дрозды»</a:t>
            </a:r>
            <a:endParaRPr lang="ru-RU" sz="2400" b="1" dirty="0"/>
          </a:p>
          <a:p>
            <a:endParaRPr lang="ru-RU" sz="2400" b="1" dirty="0"/>
          </a:p>
        </p:txBody>
      </p:sp>
      <p:sp>
        <p:nvSpPr>
          <p:cNvPr id="3" name="Управляющая кнопка: домой 2">
            <a:hlinkClick r:id="rId7" action="ppaction://hlinksldjump" highlightClick="1"/>
          </p:cNvPr>
          <p:cNvSpPr/>
          <p:nvPr/>
        </p:nvSpPr>
        <p:spPr>
          <a:xfrm>
            <a:off x="3505200" y="6096000"/>
            <a:ext cx="5334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1143000" y="838200"/>
            <a:ext cx="60960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Что стоишь, качаясь, тонкая рябина,</a:t>
            </a:r>
            <a:br>
              <a:rPr lang="ru-RU" sz="2000"/>
            </a:br>
            <a:r>
              <a:rPr lang="ru-RU" sz="2000"/>
              <a:t>Головой склоняясь до самого тына,</a:t>
            </a:r>
            <a:br>
              <a:rPr lang="ru-RU" sz="2000"/>
            </a:br>
            <a:r>
              <a:rPr lang="ru-RU" sz="2000"/>
              <a:t>Головой склоняясь до самого тына.</a:t>
            </a:r>
          </a:p>
          <a:p>
            <a:endParaRPr lang="ru-RU" sz="2000"/>
          </a:p>
          <a:p>
            <a:r>
              <a:rPr lang="ru-RU" sz="2000"/>
              <a:t>А через дорогу за рекой широкой</a:t>
            </a:r>
            <a:br>
              <a:rPr lang="ru-RU" sz="2000"/>
            </a:br>
            <a:r>
              <a:rPr lang="ru-RU" sz="2000"/>
              <a:t>Так же одиноко дуб стоит высокий.</a:t>
            </a:r>
          </a:p>
          <a:p>
            <a:r>
              <a:rPr lang="ru-RU" sz="2000"/>
              <a:t>Как бы мне, рябине, к дубу перебраться,</a:t>
            </a:r>
            <a:br>
              <a:rPr lang="ru-RU" sz="2000"/>
            </a:br>
            <a:r>
              <a:rPr lang="ru-RU" sz="2000"/>
              <a:t>Я б тогда не стала гнуться и качаться.</a:t>
            </a:r>
          </a:p>
          <a:p>
            <a:endParaRPr lang="ru-RU" sz="2000"/>
          </a:p>
          <a:p>
            <a:r>
              <a:rPr lang="ru-RU" sz="2000"/>
              <a:t>Тонкими ветвями я б к нему прижалась,</a:t>
            </a:r>
            <a:br>
              <a:rPr lang="ru-RU" sz="2000"/>
            </a:br>
            <a:r>
              <a:rPr lang="ru-RU" sz="2000"/>
              <a:t>И с его листами день и ночь шепталась.</a:t>
            </a:r>
          </a:p>
          <a:p>
            <a:r>
              <a:rPr lang="ru-RU" sz="2000"/>
              <a:t>Но нельзя рябине к дубу перебраться,</a:t>
            </a:r>
            <a:br>
              <a:rPr lang="ru-RU" sz="2000"/>
            </a:br>
            <a:r>
              <a:rPr lang="ru-RU" sz="2000"/>
              <a:t>Знать судьба такая век одной качаться,</a:t>
            </a:r>
            <a:br>
              <a:rPr lang="ru-RU" sz="2000"/>
            </a:br>
            <a:r>
              <a:rPr lang="ru-RU" sz="2000"/>
              <a:t>Знать судьба такая век одной качаться.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1981200" y="304800"/>
            <a:ext cx="541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Тонкая рябина</a:t>
            </a:r>
          </a:p>
        </p:txBody>
      </p:sp>
      <p:sp>
        <p:nvSpPr>
          <p:cNvPr id="34820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895600" y="6096000"/>
            <a:ext cx="457200" cy="5334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7418" name="tonkaya_ryabin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010400" y="457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возврат 5">
            <a:hlinkClick r:id="rId5" action="ppaction://hlinksldjump" highlightClick="1"/>
          </p:cNvPr>
          <p:cNvSpPr/>
          <p:nvPr/>
        </p:nvSpPr>
        <p:spPr>
          <a:xfrm>
            <a:off x="2057400" y="6096000"/>
            <a:ext cx="457200" cy="4572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74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8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228600"/>
            <a:ext cx="4267200" cy="402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/>
              <a:t>Берёзы</a:t>
            </a:r>
          </a:p>
          <a:p>
            <a:r>
              <a:rPr lang="ru-RU" b="1" dirty="0"/>
              <a:t>Слова: М. Андреев </a:t>
            </a:r>
            <a:br>
              <a:rPr lang="ru-RU" b="1" dirty="0"/>
            </a:br>
            <a:r>
              <a:rPr lang="ru-RU" b="1" dirty="0"/>
              <a:t>Музыка: И. Матвиенко </a:t>
            </a:r>
            <a:br>
              <a:rPr lang="ru-RU" b="1" dirty="0"/>
            </a:br>
            <a:r>
              <a:rPr lang="ru-RU" b="1" dirty="0"/>
              <a:t>Исп.: группа </a:t>
            </a:r>
            <a:r>
              <a:rPr lang="ru-RU" b="1" dirty="0" err="1"/>
              <a:t>Любэ</a:t>
            </a:r>
            <a:r>
              <a:rPr lang="ru-RU" b="1" dirty="0"/>
              <a:t> </a:t>
            </a:r>
            <a:br>
              <a:rPr lang="ru-RU" b="1" dirty="0"/>
            </a:br>
            <a:endParaRPr lang="ru-RU" dirty="0"/>
          </a:p>
          <a:p>
            <a:r>
              <a:rPr lang="ru-RU" dirty="0"/>
              <a:t>Отчего так в России берёзы шумят, Отчего белоствольные всё понимают, У дорог, прислонившись, по ветру стоят, И листву так печально кидают. </a:t>
            </a:r>
          </a:p>
          <a:p>
            <a:endParaRPr lang="ru-RU" dirty="0"/>
          </a:p>
          <a:p>
            <a:r>
              <a:rPr lang="ru-RU" dirty="0"/>
              <a:t>Я пойду по дороге, простору я рад Может это лишь всё, что я в жизни узнаю, Отчего так печальные листья летят, Под рубахою душу лаская. 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4495800" y="990600"/>
            <a:ext cx="46482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Припев:</a:t>
            </a:r>
          </a:p>
          <a:p>
            <a:r>
              <a:rPr lang="ru-RU" dirty="0"/>
              <a:t> А на сердце опять горячо, горячо, И опять и опять без ответа. </a:t>
            </a:r>
          </a:p>
          <a:p>
            <a:r>
              <a:rPr lang="ru-RU" dirty="0"/>
              <a:t>А листочек с берёзки упал на плечо Он, как я, оторвался от веток. </a:t>
            </a:r>
          </a:p>
          <a:p>
            <a:endParaRPr lang="ru-RU" dirty="0"/>
          </a:p>
          <a:p>
            <a:r>
              <a:rPr lang="ru-RU" dirty="0"/>
              <a:t>Посидим на дорожку, родная, с тобой </a:t>
            </a:r>
          </a:p>
          <a:p>
            <a:r>
              <a:rPr lang="ru-RU" dirty="0"/>
              <a:t>Ты пойми я вернусь, не печалься - не стоит. </a:t>
            </a:r>
          </a:p>
          <a:p>
            <a:r>
              <a:rPr lang="ru-RU" dirty="0"/>
              <a:t>И старуха махнёт на прощанье рукой, </a:t>
            </a:r>
          </a:p>
          <a:p>
            <a:r>
              <a:rPr lang="ru-RU" dirty="0"/>
              <a:t>И за мною калитку закроет. </a:t>
            </a:r>
          </a:p>
          <a:p>
            <a:endParaRPr lang="ru-RU" dirty="0"/>
          </a:p>
          <a:p>
            <a:r>
              <a:rPr lang="ru-RU" dirty="0"/>
              <a:t>Отчего так в России берёзы шумят, Отчего хорошо так гармошка играет? Пальцы ветром по кнопочкам в раз пролетят, А последняя, эх, западает. </a:t>
            </a:r>
          </a:p>
          <a:p>
            <a:endParaRPr lang="ru-RU" dirty="0"/>
          </a:p>
          <a:p>
            <a:r>
              <a:rPr lang="ru-RU" b="1" dirty="0"/>
              <a:t>Припев - 2 раза. </a:t>
            </a:r>
          </a:p>
          <a:p>
            <a:pPr>
              <a:spcBef>
                <a:spcPct val="50000"/>
              </a:spcBef>
            </a:pPr>
            <a:endParaRPr lang="ru-RU" b="1" dirty="0"/>
          </a:p>
        </p:txBody>
      </p:sp>
      <p:sp>
        <p:nvSpPr>
          <p:cNvPr id="35844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67000" y="5943600"/>
            <a:ext cx="5334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8442" name="Любе - Березы - www.open.az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772400" y="152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Управляющая кнопка: возврат 5">
            <a:hlinkClick r:id="rId5" action="ppaction://hlinksldjump" highlightClick="1"/>
          </p:cNvPr>
          <p:cNvSpPr/>
          <p:nvPr/>
        </p:nvSpPr>
        <p:spPr>
          <a:xfrm>
            <a:off x="1905000" y="5943600"/>
            <a:ext cx="533400" cy="5334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4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4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5"/>
          <p:cNvSpPr txBox="1">
            <a:spLocks noChangeArrowheads="1"/>
          </p:cNvSpPr>
          <p:nvPr/>
        </p:nvSpPr>
        <p:spPr bwMode="auto">
          <a:xfrm>
            <a:off x="0" y="0"/>
            <a:ext cx="449580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«Во поле берёзка стояла» (народная) </a:t>
            </a:r>
            <a:br>
              <a:rPr lang="ru-RU" sz="2400" b="1"/>
            </a:br>
            <a:r>
              <a:rPr lang="ru-RU"/>
              <a:t>Во поле берёза стояла, </a:t>
            </a:r>
            <a:br>
              <a:rPr lang="ru-RU"/>
            </a:br>
            <a:r>
              <a:rPr lang="ru-RU"/>
              <a:t>Во поле кудрявая стояла. </a:t>
            </a:r>
            <a:br>
              <a:rPr lang="ru-RU"/>
            </a:br>
            <a:r>
              <a:rPr lang="ru-RU"/>
              <a:t>Люли люли, стояла, </a:t>
            </a:r>
            <a:br>
              <a:rPr lang="ru-RU"/>
            </a:br>
            <a:r>
              <a:rPr lang="ru-RU"/>
              <a:t>Люли люли, стояла.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Некому берёзу заломати, </a:t>
            </a:r>
            <a:br>
              <a:rPr lang="ru-RU"/>
            </a:br>
            <a:r>
              <a:rPr lang="ru-RU"/>
              <a:t>Некому кудряву заломати. </a:t>
            </a:r>
            <a:br>
              <a:rPr lang="ru-RU"/>
            </a:br>
            <a:r>
              <a:rPr lang="ru-RU"/>
              <a:t>Люли люли, заломати. </a:t>
            </a:r>
            <a:br>
              <a:rPr lang="ru-RU"/>
            </a:br>
            <a:r>
              <a:rPr lang="ru-RU"/>
              <a:t>Люли люли, заломати.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Я ж пойду погуляю, </a:t>
            </a:r>
            <a:br>
              <a:rPr lang="ru-RU"/>
            </a:br>
            <a:r>
              <a:rPr lang="ru-RU"/>
              <a:t>Белую берёзу заломаю. </a:t>
            </a:r>
            <a:br>
              <a:rPr lang="ru-RU"/>
            </a:br>
            <a:r>
              <a:rPr lang="ru-RU"/>
              <a:t>Люли люли, заломаю, </a:t>
            </a:r>
            <a:br>
              <a:rPr lang="ru-RU"/>
            </a:br>
            <a:r>
              <a:rPr lang="ru-RU"/>
              <a:t>Люли люли, заломаю.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Срежу с берёзы три пруточка, </a:t>
            </a:r>
            <a:br>
              <a:rPr lang="ru-RU"/>
            </a:br>
            <a:r>
              <a:rPr lang="ru-RU"/>
              <a:t>Сделаю три гудочка. </a:t>
            </a:r>
            <a:br>
              <a:rPr lang="ru-RU"/>
            </a:br>
            <a:r>
              <a:rPr lang="ru-RU"/>
              <a:t>Люли люли, три гудочка. </a:t>
            </a:r>
            <a:br>
              <a:rPr lang="ru-RU"/>
            </a:br>
            <a:r>
              <a:rPr lang="ru-RU"/>
              <a:t>Люли люли, три гудочка.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4800600" y="0"/>
            <a:ext cx="4114800" cy="709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Четвёртую балалайку, </a:t>
            </a:r>
            <a:br>
              <a:rPr lang="ru-RU"/>
            </a:br>
            <a:r>
              <a:rPr lang="ru-RU"/>
              <a:t>Четвёртую балалайку. </a:t>
            </a:r>
            <a:br>
              <a:rPr lang="ru-RU"/>
            </a:br>
            <a:r>
              <a:rPr lang="ru-RU"/>
              <a:t>Люли люли, балалайку, </a:t>
            </a:r>
            <a:br>
              <a:rPr lang="ru-RU"/>
            </a:br>
            <a:r>
              <a:rPr lang="ru-RU"/>
              <a:t>Люли люли, балалайку.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Пойду на новые, на сени, </a:t>
            </a:r>
            <a:br>
              <a:rPr lang="ru-RU"/>
            </a:br>
            <a:r>
              <a:rPr lang="ru-RU"/>
              <a:t>Стану в балалаечку играти. </a:t>
            </a:r>
            <a:br>
              <a:rPr lang="ru-RU"/>
            </a:br>
            <a:r>
              <a:rPr lang="ru-RU"/>
              <a:t>Люли люли, играти. </a:t>
            </a:r>
            <a:br>
              <a:rPr lang="ru-RU"/>
            </a:br>
            <a:r>
              <a:rPr lang="ru-RU"/>
              <a:t>Люли люли, играти.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Стану я старого будити, </a:t>
            </a:r>
            <a:br>
              <a:rPr lang="ru-RU"/>
            </a:br>
            <a:r>
              <a:rPr lang="ru-RU"/>
              <a:t>Встань ты, мой старый, проснися. </a:t>
            </a:r>
            <a:br>
              <a:rPr lang="ru-RU"/>
            </a:br>
            <a:r>
              <a:rPr lang="ru-RU"/>
              <a:t>Люли люли, проснися. </a:t>
            </a:r>
            <a:br>
              <a:rPr lang="ru-RU"/>
            </a:br>
            <a:r>
              <a:rPr lang="ru-RU"/>
              <a:t>Люли люли, проснися.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Борода седая пробудися, </a:t>
            </a:r>
            <a:br>
              <a:rPr lang="ru-RU"/>
            </a:br>
            <a:r>
              <a:rPr lang="ru-RU"/>
              <a:t>Вот тебе помои умойся. </a:t>
            </a:r>
            <a:br>
              <a:rPr lang="ru-RU"/>
            </a:br>
            <a:r>
              <a:rPr lang="ru-RU"/>
              <a:t>Люли люли, умойся. </a:t>
            </a:r>
            <a:br>
              <a:rPr lang="ru-RU"/>
            </a:br>
            <a:r>
              <a:rPr lang="ru-RU"/>
              <a:t>Люли люли, умойся.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Вот тебе рогожа утрися, </a:t>
            </a:r>
            <a:br>
              <a:rPr lang="ru-RU"/>
            </a:br>
            <a:r>
              <a:rPr lang="ru-RU"/>
              <a:t>Вот тебе лопата помолися. </a:t>
            </a:r>
            <a:br>
              <a:rPr lang="ru-RU"/>
            </a:br>
            <a:r>
              <a:rPr lang="ru-RU"/>
              <a:t>Люли люли, помолися. </a:t>
            </a:r>
            <a:br>
              <a:rPr lang="ru-RU"/>
            </a:br>
            <a:r>
              <a:rPr lang="ru-RU"/>
              <a:t>Люли люли, помолися. 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686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33800" y="6248400"/>
            <a:ext cx="5334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" name="во поле березка стоял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43400" y="228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возврат 6">
            <a:hlinkClick r:id="rId5" action="ppaction://hlinksldjump" highlightClick="1"/>
          </p:cNvPr>
          <p:cNvSpPr/>
          <p:nvPr/>
        </p:nvSpPr>
        <p:spPr>
          <a:xfrm>
            <a:off x="3048000" y="6324600"/>
            <a:ext cx="457200" cy="5334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6553200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/>
              <a:t>Беловежская пуща</a:t>
            </a:r>
          </a:p>
          <a:p>
            <a:r>
              <a:rPr lang="ru-RU" b="1"/>
              <a:t>слова Н. Добронравова, музыка А. Пахмутовой</a:t>
            </a:r>
            <a:endParaRPr lang="ru-RU"/>
          </a:p>
          <a:p>
            <a:r>
              <a:rPr lang="ru-RU"/>
              <a:t>Заповедный напев, заповедная даль.</a:t>
            </a:r>
          </a:p>
          <a:p>
            <a:r>
              <a:rPr lang="ru-RU"/>
              <a:t>Свет хрустальной зари, свет над миром встающий.</a:t>
            </a:r>
          </a:p>
          <a:p>
            <a:r>
              <a:rPr lang="ru-RU"/>
              <a:t>Мне понятна твоя вековая печаль,</a:t>
            </a:r>
          </a:p>
          <a:p>
            <a:r>
              <a:rPr lang="ru-RU"/>
              <a:t>Беловежская пуща, Беловежская пуща.</a:t>
            </a:r>
          </a:p>
          <a:p>
            <a:r>
              <a:rPr lang="ru-RU"/>
              <a:t>Здесь забытый давно наш родительский кров,</a:t>
            </a:r>
          </a:p>
          <a:p>
            <a:r>
              <a:rPr lang="ru-RU"/>
              <a:t>И, услышав порой голос предков зовущий,</a:t>
            </a:r>
          </a:p>
          <a:p>
            <a:r>
              <a:rPr lang="ru-RU"/>
              <a:t>Серой птицей лесной из далеких веков</a:t>
            </a:r>
          </a:p>
          <a:p>
            <a:r>
              <a:rPr lang="ru-RU"/>
              <a:t>Я к тебе прилетаю, Беловежская пуща.</a:t>
            </a:r>
          </a:p>
          <a:p>
            <a:r>
              <a:rPr lang="ru-RU"/>
              <a:t>Многолетних дубов величавая стать.</a:t>
            </a:r>
          </a:p>
          <a:p>
            <a:r>
              <a:rPr lang="ru-RU"/>
              <a:t>Отрок-ландыш в тени, чей-то клад стерегущий...</a:t>
            </a:r>
          </a:p>
          <a:p>
            <a:r>
              <a:rPr lang="ru-RU"/>
              <a:t>Дети зубров твоих не хотят вымирать,</a:t>
            </a:r>
          </a:p>
          <a:p>
            <a:r>
              <a:rPr lang="ru-RU"/>
              <a:t>Беловежская пуща, Беловежская пуща.</a:t>
            </a:r>
          </a:p>
          <a:p>
            <a:r>
              <a:rPr lang="ru-RU"/>
              <a:t>Неприметной тропой пробираюсь к ручью,</a:t>
            </a:r>
          </a:p>
          <a:p>
            <a:r>
              <a:rPr lang="ru-RU"/>
              <a:t>Где трава высока, там, где заросли гуще.</a:t>
            </a:r>
          </a:p>
          <a:p>
            <a:r>
              <a:rPr lang="ru-RU"/>
              <a:t>Как олени, с колен, пью святую твою</a:t>
            </a:r>
          </a:p>
          <a:p>
            <a:r>
              <a:rPr lang="ru-RU"/>
              <a:t>Родниковую правду, Беловежская пуща.</a:t>
            </a:r>
          </a:p>
          <a:p>
            <a:r>
              <a:rPr lang="ru-RU"/>
              <a:t>У высоких берез свое сердце согрев,</a:t>
            </a:r>
          </a:p>
          <a:p>
            <a:r>
              <a:rPr lang="ru-RU"/>
              <a:t>Унесу я с собой, в утешенье живущим,</a:t>
            </a:r>
          </a:p>
          <a:p>
            <a:r>
              <a:rPr lang="ru-RU"/>
              <a:t>Твой заветный напев, чудотворный напев,</a:t>
            </a:r>
          </a:p>
          <a:p>
            <a:r>
              <a:rPr lang="ru-RU"/>
              <a:t>Беловежская пуща, Беловежская пуща. </a:t>
            </a:r>
          </a:p>
        </p:txBody>
      </p:sp>
      <p:pic>
        <p:nvPicPr>
          <p:cNvPr id="9223" name="Pesnyary-Belovezhskaya_Pusz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48600" y="30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19800" y="6172200"/>
            <a:ext cx="381000" cy="5334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3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05600" y="6096000"/>
            <a:ext cx="4572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2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609600" y="228600"/>
            <a:ext cx="6705600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/>
              <a:t>Дрозды</a:t>
            </a:r>
          </a:p>
          <a:p>
            <a:r>
              <a:rPr lang="ru-RU" sz="2400" b="1"/>
              <a:t>слова С. Острового, музыка В. Шаинского</a:t>
            </a:r>
            <a:endParaRPr lang="ru-RU" sz="2400"/>
          </a:p>
          <a:p>
            <a:endParaRPr lang="ru-RU"/>
          </a:p>
          <a:p>
            <a:r>
              <a:rPr lang="ru-RU"/>
              <a:t>Вы слыхали, как поют дрозды?</a:t>
            </a:r>
          </a:p>
          <a:p>
            <a:r>
              <a:rPr lang="ru-RU"/>
              <a:t>Нет, не те дрозды, не полевые,</a:t>
            </a:r>
          </a:p>
          <a:p>
            <a:r>
              <a:rPr lang="ru-RU"/>
              <a:t>А дрозды, волшебники-дрозды,</a:t>
            </a:r>
          </a:p>
          <a:p>
            <a:r>
              <a:rPr lang="ru-RU"/>
              <a:t>Певчие избранники России.</a:t>
            </a:r>
          </a:p>
          <a:p>
            <a:endParaRPr lang="ru-RU"/>
          </a:p>
          <a:p>
            <a:r>
              <a:rPr lang="ru-RU"/>
              <a:t>Вот они расселись по лесам,</a:t>
            </a:r>
          </a:p>
          <a:p>
            <a:r>
              <a:rPr lang="ru-RU"/>
              <a:t>Зазвучали до самозабвенья.</a:t>
            </a:r>
          </a:p>
          <a:p>
            <a:r>
              <a:rPr lang="ru-RU"/>
              <a:t>Узнаю я их по голосам,</a:t>
            </a:r>
          </a:p>
          <a:p>
            <a:r>
              <a:rPr lang="ru-RU"/>
              <a:t>Звонких повелителей мгновенья.</a:t>
            </a:r>
          </a:p>
          <a:p>
            <a:endParaRPr lang="ru-RU"/>
          </a:p>
          <a:p>
            <a:r>
              <a:rPr lang="ru-RU"/>
              <a:t>Звуки вырастают, как цветы —</a:t>
            </a:r>
          </a:p>
          <a:p>
            <a:r>
              <a:rPr lang="ru-RU"/>
              <a:t>Грустные, веселые, любые,</a:t>
            </a:r>
          </a:p>
          <a:p>
            <a:r>
              <a:rPr lang="ru-RU"/>
              <a:t>То горячие до красноты,</a:t>
            </a:r>
          </a:p>
          <a:p>
            <a:r>
              <a:rPr lang="ru-RU"/>
              <a:t>То холодновато-голубые.</a:t>
            </a:r>
          </a:p>
          <a:p>
            <a:endParaRPr lang="ru-RU"/>
          </a:p>
          <a:p>
            <a:r>
              <a:rPr lang="ru-RU"/>
              <a:t>Достают до утренней звезды,</a:t>
            </a:r>
          </a:p>
          <a:p>
            <a:r>
              <a:rPr lang="ru-RU"/>
              <a:t>Радугами падают на травы...</a:t>
            </a:r>
          </a:p>
          <a:p>
            <a:r>
              <a:rPr lang="ru-RU"/>
              <a:t>Шапки прочь, в лесу поют дрозды,</a:t>
            </a:r>
          </a:p>
          <a:p>
            <a:r>
              <a:rPr lang="ru-RU"/>
              <a:t>Для души поют, а не для славы!</a:t>
            </a:r>
          </a:p>
        </p:txBody>
      </p:sp>
      <p:pic>
        <p:nvPicPr>
          <p:cNvPr id="11271" name="15_vi_slihali_kak_poyut_drozd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0000" y="609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6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62600" y="6096000"/>
            <a:ext cx="533400" cy="5334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2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1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4"/>
          <p:cNvSpPr>
            <a:spLocks noChangeArrowheads="1" noChangeShapeType="1" noTextEdit="1"/>
          </p:cNvSpPr>
          <p:nvPr/>
        </p:nvSpPr>
        <p:spPr bwMode="auto">
          <a:xfrm>
            <a:off x="1066800" y="533400"/>
            <a:ext cx="3743325" cy="838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Стихи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1295400" y="2362200"/>
            <a:ext cx="5638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>
                <a:hlinkClick r:id="rId2" action="ppaction://hlinksldjump"/>
              </a:rPr>
              <a:t>После грозы. Николай Рубцов</a:t>
            </a:r>
            <a:endParaRPr lang="ru-RU" sz="2400" b="1"/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>
                <a:hlinkClick r:id="rId3" action="ppaction://hlinksldjump"/>
              </a:rPr>
              <a:t>Клюква. Дмитрий Сухарев.</a:t>
            </a:r>
            <a:endParaRPr lang="ru-RU" sz="2400" b="1">
              <a:hlinkClick r:id="rId4" action="ppaction://hlinksldjump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>
                <a:hlinkClick r:id="rId5" action="ppaction://hlinksldjump"/>
              </a:rPr>
              <a:t>Берёза. Сергей Есенин</a:t>
            </a:r>
            <a:endParaRPr lang="ru-RU" sz="2400" b="1">
              <a:hlinkClick r:id="rId4" action="ppaction://hlinksldjump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ru-RU" sz="2400" b="1"/>
          </a:p>
        </p:txBody>
      </p:sp>
      <p:sp>
        <p:nvSpPr>
          <p:cNvPr id="40964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0" y="6248400"/>
            <a:ext cx="6858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1143000" y="381000"/>
            <a:ext cx="5257800" cy="567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>
                <a:solidFill>
                  <a:srgbClr val="FF3300"/>
                </a:solidFill>
              </a:rPr>
              <a:t>После грозы</a:t>
            </a:r>
            <a:r>
              <a:rPr lang="ru-RU" b="1">
                <a:solidFill>
                  <a:srgbClr val="FF3300"/>
                </a:solidFill>
              </a:rPr>
              <a:t> </a:t>
            </a:r>
          </a:p>
          <a:p>
            <a:endParaRPr lang="ru-RU">
              <a:solidFill>
                <a:srgbClr val="FF3300"/>
              </a:solidFill>
            </a:endParaRPr>
          </a:p>
          <a:p>
            <a:r>
              <a:rPr lang="ru-RU"/>
              <a:t>Ночью я видел:</a:t>
            </a:r>
          </a:p>
          <a:p>
            <a:r>
              <a:rPr lang="ru-RU"/>
              <a:t>Ломались березы!</a:t>
            </a:r>
          </a:p>
          <a:p>
            <a:r>
              <a:rPr lang="ru-RU"/>
              <a:t>Видел, метались цветы!</a:t>
            </a:r>
          </a:p>
          <a:p>
            <a:r>
              <a:rPr lang="ru-RU"/>
              <a:t>Гром, рассылающий</a:t>
            </a:r>
          </a:p>
          <a:p>
            <a:r>
              <a:rPr lang="ru-RU"/>
              <a:t>Гибель и слезы,</a:t>
            </a:r>
          </a:p>
          <a:p>
            <a:r>
              <a:rPr lang="ru-RU"/>
              <a:t>Всех настигал с высоты!</a:t>
            </a:r>
          </a:p>
          <a:p>
            <a:r>
              <a:rPr lang="ru-RU"/>
              <a:t>Как это странно</a:t>
            </a:r>
          </a:p>
          <a:p>
            <a:r>
              <a:rPr lang="ru-RU"/>
              <a:t>И все-таки мудро: </a:t>
            </a:r>
          </a:p>
          <a:p>
            <a:r>
              <a:rPr lang="ru-RU"/>
              <a:t>Гром роковой перенесть,</a:t>
            </a:r>
          </a:p>
          <a:p>
            <a:r>
              <a:rPr lang="ru-RU"/>
              <a:t>Чтоб удивительно</a:t>
            </a:r>
          </a:p>
          <a:p>
            <a:r>
              <a:rPr lang="ru-RU"/>
              <a:t>Светлое утро</a:t>
            </a:r>
          </a:p>
          <a:p>
            <a:r>
              <a:rPr lang="ru-RU"/>
              <a:t>Встретить, как светлую весть!</a:t>
            </a:r>
          </a:p>
          <a:p>
            <a:r>
              <a:rPr lang="ru-RU"/>
              <a:t>Вспыхнул светящийся</a:t>
            </a:r>
          </a:p>
          <a:p>
            <a:r>
              <a:rPr lang="ru-RU"/>
              <a:t>Солнечный веер,</a:t>
            </a:r>
          </a:p>
          <a:p>
            <a:r>
              <a:rPr lang="ru-RU"/>
              <a:t>Дышат нектаром цветы,</a:t>
            </a:r>
          </a:p>
          <a:p>
            <a:r>
              <a:rPr lang="ru-RU"/>
              <a:t>Влагой рассеянной</a:t>
            </a:r>
          </a:p>
          <a:p>
            <a:r>
              <a:rPr lang="ru-RU"/>
              <a:t>Озеро веет,</a:t>
            </a:r>
          </a:p>
          <a:p>
            <a:r>
              <a:rPr lang="ru-RU"/>
              <a:t>Полное чистой воды!     </a:t>
            </a:r>
            <a:r>
              <a:rPr lang="ru-RU" i="1"/>
              <a:t>Николай Рубцов</a:t>
            </a:r>
          </a:p>
        </p:txBody>
      </p:sp>
      <p:sp>
        <p:nvSpPr>
          <p:cNvPr id="41987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6248400"/>
            <a:ext cx="6858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98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6248400"/>
            <a:ext cx="6858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4191000" cy="622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>
                <a:solidFill>
                  <a:srgbClr val="FF3300"/>
                </a:solidFill>
              </a:rPr>
              <a:t>Клюква </a:t>
            </a:r>
          </a:p>
          <a:p>
            <a:r>
              <a:rPr lang="ru-RU"/>
              <a:t>Собирайте, товарищи, клюкву,</a:t>
            </a:r>
          </a:p>
          <a:p>
            <a:r>
              <a:rPr lang="ru-RU"/>
              <a:t>Клюква в рот не прискачет сама</a:t>
            </a:r>
          </a:p>
          <a:p>
            <a:r>
              <a:rPr lang="ru-RU"/>
              <a:t>Открывайте кингстоны и люки,</a:t>
            </a:r>
          </a:p>
          <a:p>
            <a:r>
              <a:rPr lang="ru-RU"/>
              <a:t>Чтобы клюква лилась к нам в дома!</a:t>
            </a:r>
          </a:p>
          <a:p>
            <a:r>
              <a:rPr lang="ru-RU"/>
              <a:t>Кисели из неё бесподобны,</a:t>
            </a:r>
          </a:p>
          <a:p>
            <a:r>
              <a:rPr lang="ru-RU"/>
              <a:t>Витамины творят чудеса.</a:t>
            </a:r>
          </a:p>
          <a:p>
            <a:r>
              <a:rPr lang="ru-RU"/>
              <a:t>Подставляйте корзины, подолы,</a:t>
            </a:r>
          </a:p>
          <a:p>
            <a:r>
              <a:rPr lang="ru-RU"/>
              <a:t>Рюкзаки, кузова, туеса!</a:t>
            </a:r>
          </a:p>
          <a:p>
            <a:r>
              <a:rPr lang="ru-RU"/>
              <a:t>Говорят, что не спорят о вкусах.</a:t>
            </a:r>
          </a:p>
          <a:p>
            <a:r>
              <a:rPr lang="ru-RU"/>
              <a:t>Не смирюсь с этим мненьем вовек!</a:t>
            </a:r>
          </a:p>
          <a:p>
            <a:r>
              <a:rPr lang="ru-RU"/>
              <a:t>Человек, наполняющий кузов,</a:t>
            </a:r>
          </a:p>
          <a:p>
            <a:r>
              <a:rPr lang="ru-RU"/>
              <a:t>Он, поверьте, вдвойне человек.</a:t>
            </a:r>
          </a:p>
          <a:p>
            <a:r>
              <a:rPr lang="ru-RU"/>
              <a:t>На болотах аукайтесь чаще,</a:t>
            </a:r>
          </a:p>
          <a:p>
            <a:r>
              <a:rPr lang="ru-RU"/>
              <a:t>Не чурайтесь взаимных опек.</a:t>
            </a:r>
          </a:p>
          <a:p>
            <a:r>
              <a:rPr lang="ru-RU"/>
              <a:t>Человек, беззаботно кричащий,</a:t>
            </a:r>
          </a:p>
          <a:p>
            <a:r>
              <a:rPr lang="ru-RU"/>
              <a:t>Он, поверьте, втройне человек.</a:t>
            </a:r>
          </a:p>
          <a:p>
            <a:r>
              <a:rPr lang="ru-RU"/>
              <a:t>Пусть вопят буржуазные злюки,</a:t>
            </a:r>
          </a:p>
          <a:p>
            <a:r>
              <a:rPr lang="ru-RU"/>
              <a:t>Пусть жуют испитой ананас.</a:t>
            </a:r>
          </a:p>
          <a:p>
            <a:r>
              <a:rPr lang="ru-RU"/>
              <a:t>Всё равно по количеству клюквы</a:t>
            </a:r>
          </a:p>
          <a:p>
            <a:r>
              <a:rPr lang="ru-RU"/>
              <a:t>Не догонит Америка нас!  </a:t>
            </a:r>
          </a:p>
          <a:p>
            <a:pPr algn="r"/>
            <a:r>
              <a:rPr lang="ru-RU"/>
              <a:t>    </a:t>
            </a:r>
            <a:r>
              <a:rPr lang="ru-RU" i="1"/>
              <a:t> Дмитрий Сухарев</a:t>
            </a:r>
          </a:p>
        </p:txBody>
      </p:sp>
      <p:sp>
        <p:nvSpPr>
          <p:cNvPr id="4301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6248400"/>
            <a:ext cx="609600" cy="6096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012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029200" y="6172200"/>
            <a:ext cx="685800" cy="685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4"/>
          <p:cNvSpPr txBox="1">
            <a:spLocks noChangeArrowheads="1"/>
          </p:cNvSpPr>
          <p:nvPr/>
        </p:nvSpPr>
        <p:spPr bwMode="auto">
          <a:xfrm>
            <a:off x="1066800" y="222250"/>
            <a:ext cx="4419600" cy="663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>
                <a:solidFill>
                  <a:srgbClr val="FF3300"/>
                </a:solidFill>
              </a:rPr>
              <a:t>Берёза</a:t>
            </a:r>
            <a:endParaRPr lang="ru-RU" sz="2800" u="sng">
              <a:solidFill>
                <a:srgbClr val="FF3300"/>
              </a:solidFill>
            </a:endParaRPr>
          </a:p>
          <a:p>
            <a:r>
              <a:rPr lang="ru-RU" sz="2400"/>
              <a:t>Белая береза </a:t>
            </a:r>
          </a:p>
          <a:p>
            <a:r>
              <a:rPr lang="ru-RU" sz="2400"/>
              <a:t>Под моим окном </a:t>
            </a:r>
          </a:p>
          <a:p>
            <a:r>
              <a:rPr lang="ru-RU" sz="2400"/>
              <a:t>Принакрылась снегом, </a:t>
            </a:r>
          </a:p>
          <a:p>
            <a:r>
              <a:rPr lang="ru-RU" sz="2400"/>
              <a:t>Точно серебром. </a:t>
            </a:r>
          </a:p>
          <a:p>
            <a:r>
              <a:rPr lang="ru-RU" sz="2400"/>
              <a:t>На пушистых ветках </a:t>
            </a:r>
          </a:p>
          <a:p>
            <a:r>
              <a:rPr lang="ru-RU" sz="2400"/>
              <a:t>Снежною каймой </a:t>
            </a:r>
          </a:p>
          <a:p>
            <a:r>
              <a:rPr lang="ru-RU" sz="2400"/>
              <a:t>Распустились кисти </a:t>
            </a:r>
          </a:p>
          <a:p>
            <a:r>
              <a:rPr lang="ru-RU" sz="2400"/>
              <a:t>Белой бахромой. </a:t>
            </a:r>
          </a:p>
          <a:p>
            <a:r>
              <a:rPr lang="ru-RU" sz="2400"/>
              <a:t>И стоит береза </a:t>
            </a:r>
          </a:p>
          <a:p>
            <a:r>
              <a:rPr lang="ru-RU" sz="2400"/>
              <a:t>В сонной тишине, </a:t>
            </a:r>
          </a:p>
          <a:p>
            <a:r>
              <a:rPr lang="ru-RU" sz="2400"/>
              <a:t>И горят снежинки </a:t>
            </a:r>
          </a:p>
          <a:p>
            <a:r>
              <a:rPr lang="ru-RU" sz="2400"/>
              <a:t>В золотом огне. </a:t>
            </a:r>
          </a:p>
          <a:p>
            <a:r>
              <a:rPr lang="ru-RU" sz="2400"/>
              <a:t>А заря, лениво </a:t>
            </a:r>
          </a:p>
          <a:p>
            <a:r>
              <a:rPr lang="ru-RU" sz="2400"/>
              <a:t>Обходя кругом, </a:t>
            </a:r>
          </a:p>
          <a:p>
            <a:r>
              <a:rPr lang="ru-RU" sz="2400"/>
              <a:t>Обсыпает ветки </a:t>
            </a:r>
          </a:p>
          <a:p>
            <a:r>
              <a:rPr lang="ru-RU" sz="2400"/>
              <a:t>Новым серебром.</a:t>
            </a:r>
            <a:r>
              <a:rPr lang="ru-RU"/>
              <a:t>   </a:t>
            </a:r>
          </a:p>
          <a:p>
            <a:pPr algn="r"/>
            <a:r>
              <a:rPr lang="ru-RU"/>
              <a:t> </a:t>
            </a:r>
            <a:r>
              <a:rPr lang="ru-RU" b="1" i="1"/>
              <a:t>Сергей Есенин</a:t>
            </a:r>
          </a:p>
        </p:txBody>
      </p:sp>
      <p:sp>
        <p:nvSpPr>
          <p:cNvPr id="44035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1200" y="6172200"/>
            <a:ext cx="685800" cy="5334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6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6172200"/>
            <a:ext cx="533400" cy="5334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i?id=4889977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600200"/>
            <a:ext cx="3503613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533400" y="685800"/>
            <a:ext cx="3905250" cy="1295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Легенды о деревьях.</a:t>
            </a:r>
          </a:p>
        </p:txBody>
      </p:sp>
      <p:pic>
        <p:nvPicPr>
          <p:cNvPr id="5126" name="Picture 6" descr="i?id=25236818&amp;tov=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191000"/>
            <a:ext cx="365760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914400"/>
            <a:ext cx="629653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 новых встреч!</a:t>
            </a:r>
          </a:p>
        </p:txBody>
      </p:sp>
      <p:pic>
        <p:nvPicPr>
          <p:cNvPr id="45059" name="Picture 1" descr="C:\Documents and Settings\Оксана\Мои документы\рисунки\картинки\Отрисовочки 5\33c21d7ea2f6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4600" y="1752600"/>
            <a:ext cx="467042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?id=46107399&amp;to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0"/>
            <a:ext cx="30480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25319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" y="2286000"/>
            <a:ext cx="5029200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2895600" cy="1371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Рябина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410200" y="2362200"/>
            <a:ext cx="37338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	</a:t>
            </a:r>
            <a:r>
              <a:rPr lang="ru-RU" sz="1600"/>
              <a:t>Она издавна на Руси пользовалась большим почетом, в народе слагали красавице песни, наделяли ее волшебной силой. Рыбак брал с собой в море рябиновую палку -  с ней не страшна буря. Считали, что рябина может противостоять злым козням колдунов и ведьм, поэтому на новорожденного ребенка надевали ожерелье из рябины, листья ее подстилались в обувь новобрачных. Веткой рябины крестьяне слегка ударяли коров, чтобы у них было больше молока. Плоды и цветки рябины широко применяются в народной медицине.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уб, Казарова Олеся Вячеславовна, фото Ду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0" y="0"/>
            <a:ext cx="5143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3810000" cy="1524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Impact"/>
              </a:rPr>
              <a:t>Дуб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1828800"/>
            <a:ext cx="2971800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Самым почитаемым деревом в традиционной культуре славян считался дуб. Он был связан с языческим богом-громовержцем и символизировал силу, крепость и мужское начало. В древней Руси дуб называли царем деревьев, под ним совершали религиозные обряды, ему приносили различные подношения в виде угощения.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228600" y="152400"/>
            <a:ext cx="3295650" cy="1598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Impact"/>
              </a:rPr>
              <a:t>Осина</a:t>
            </a:r>
          </a:p>
        </p:txBody>
      </p:sp>
      <p:pic>
        <p:nvPicPr>
          <p:cNvPr id="8195" name="Picture 3" descr="i?id=52716298&amp;tov=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438400"/>
            <a:ext cx="312102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i?id=61298157&amp;tov=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362200"/>
            <a:ext cx="316706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i?id=10248426&amp;tov=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324100"/>
            <a:ext cx="579120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791200" y="838200"/>
            <a:ext cx="3048000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«Золушкой русского леса», «говорливой хозяйкой», «заклятым деревом», «трепетой» называют в народе это стройное дерево с зеленовато-серой корой и негустой кроной, раскрашивающейся в осеннюю пору в красные, суриковые и лимонно-желтые цвета.</a:t>
            </a:r>
          </a:p>
          <a:p>
            <a:r>
              <a:rPr lang="ru-RU" sz="1400" b="1"/>
              <a:t>	Согласно одной из легенд, состоялся как-то между деревьями спор, кто больше пользы приносит людям. И сосна, и лиственница, и ясень, и кедр, и береза наперебой хвастали друг перед другом своими заслугами, и только осине нечего было сказать. Но потом само время развеяло мифы о бесполезности осины. На протяжении столетий почки и листья ее применяются народными целителями.</a:t>
            </a:r>
          </a:p>
          <a:p>
            <a:r>
              <a:rPr lang="ru-RU" sz="1400" b="1"/>
              <a:t>А из сказок мы знаем, что только осиновый кол способен обезвредить вурдалака и вампира.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?id=37309665&amp;tov=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592513"/>
            <a:ext cx="4371975" cy="32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304800" y="304800"/>
            <a:ext cx="3757613" cy="14462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Impact"/>
              </a:rPr>
              <a:t>Берёза</a:t>
            </a:r>
          </a:p>
        </p:txBody>
      </p:sp>
      <p:pic>
        <p:nvPicPr>
          <p:cNvPr id="9220" name="Picture 4" descr="i?id=38857698&amp;tov=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05000"/>
            <a:ext cx="300672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i?id=21744630&amp;tov=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08813" y="3810000"/>
            <a:ext cx="213518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i?id=27480025&amp;tov=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92838" y="0"/>
            <a:ext cx="27368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352800" y="1752600"/>
            <a:ext cx="518160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Известно, что ни в какой стране нет такого обилия берез, как у нас. Со времен глухой старины вошли в нашу жизнь стройные и тихие березки. Береза и в песнях , в загадках, и в сказках. Мила она русскому сердцу. Обычаи и традиции русского народа настолько тесно связаны с этой красавицей, что вполне справедливо словосочетание «русская береза». </a:t>
            </a:r>
          </a:p>
          <a:p>
            <a:r>
              <a:rPr lang="ru-RU" sz="1400" b="1"/>
              <a:t>       Обязательным обрядом на Руси в стародавние времена было венчание березы. Отголоски этого можно и сегодня видеть в православном празднике Троица. Накануне праздника в лесу рубили зеленые березовые ветки, траву собирали, чтобы на Троицу – в воскресенье – дом и церковь ими украсить. Этот праздник напоминает мне встречу Нового года, только на Новый год наряжают елку, а на Троицу – березку. Березовыми ветками украшали горницу и вход в дом, полы посыпали душистой свежескошенной травой.</a:t>
            </a:r>
          </a:p>
          <a:p>
            <a:r>
              <a:rPr lang="ru-RU" sz="1400" b="1"/>
              <a:t>       Троицу считали девичьим праздником. Девушки брали с собой угощенье – пироги да ватрушки – шли в лес, где находили нарядную березку. Завязывали ей на ветвях бантики, кланялись ей и просили выполнить их желание.</a:t>
            </a:r>
          </a:p>
        </p:txBody>
      </p:sp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304800" y="304800"/>
            <a:ext cx="3757613" cy="14462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Impact"/>
              </a:rPr>
              <a:t>Берёза</a:t>
            </a:r>
          </a:p>
        </p:txBody>
      </p:sp>
      <p:pic>
        <p:nvPicPr>
          <p:cNvPr id="34822" name="Picture 6" descr="i?id=27480025&amp;tov=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09800"/>
            <a:ext cx="27368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838200" y="381000"/>
            <a:ext cx="7467600" cy="1295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Легенды о цветах.</a:t>
            </a:r>
          </a:p>
        </p:txBody>
      </p:sp>
      <p:pic>
        <p:nvPicPr>
          <p:cNvPr id="10243" name="Picture 3" descr="i?id=243361&amp;tov=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914650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 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800600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i?id=58103185&amp;tov=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4114800"/>
            <a:ext cx="18780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1240</Words>
  <Application>Microsoft PowerPoint</Application>
  <PresentationFormat>Экран (4:3)</PresentationFormat>
  <Paragraphs>199</Paragraphs>
  <Slides>30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Оформление по умолчанию</vt:lpstr>
      <vt:lpstr>Шары</vt:lpstr>
      <vt:lpstr>Тема3</vt:lpstr>
      <vt:lpstr>1_Тема3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TATA</cp:lastModifiedBy>
  <cp:revision>23</cp:revision>
  <cp:lastPrinted>1601-01-01T00:00:00Z</cp:lastPrinted>
  <dcterms:created xsi:type="dcterms:W3CDTF">1601-01-01T00:00:00Z</dcterms:created>
  <dcterms:modified xsi:type="dcterms:W3CDTF">2010-08-02T19:45:23Z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