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8" r:id="rId6"/>
    <p:sldId id="269" r:id="rId7"/>
    <p:sldId id="286" r:id="rId8"/>
    <p:sldId id="258" r:id="rId9"/>
    <p:sldId id="259" r:id="rId10"/>
    <p:sldId id="260" r:id="rId11"/>
    <p:sldId id="261" r:id="rId12"/>
    <p:sldId id="282" r:id="rId13"/>
    <p:sldId id="287" r:id="rId14"/>
    <p:sldId id="288" r:id="rId15"/>
    <p:sldId id="289" r:id="rId16"/>
    <p:sldId id="290" r:id="rId17"/>
    <p:sldId id="291" r:id="rId18"/>
    <p:sldId id="276" r:id="rId19"/>
    <p:sldId id="277" r:id="rId20"/>
    <p:sldId id="278" r:id="rId21"/>
    <p:sldId id="280" r:id="rId22"/>
    <p:sldId id="292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862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43182"/>
            <a:ext cx="7772400" cy="1857388"/>
          </a:xfrm>
        </p:spPr>
        <p:txBody>
          <a:bodyPr/>
          <a:lstStyle/>
          <a:p>
            <a:r>
              <a:rPr lang="ru-RU" sz="4000" b="1" dirty="0" smtClean="0"/>
              <a:t>Происхождение фразеологизмов, использование их в речи.</a:t>
            </a:r>
            <a:endParaRPr lang="ru-RU" sz="4000" b="1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85720" y="4800600"/>
            <a:ext cx="8572560" cy="1752600"/>
          </a:xfrm>
        </p:spPr>
        <p:txBody>
          <a:bodyPr anchor="ctr"/>
          <a:lstStyle/>
          <a:p>
            <a:pPr algn="l"/>
            <a:r>
              <a:rPr lang="ru-RU" sz="2400" dirty="0" smtClean="0"/>
              <a:t>Ничто для нас столь обыкновенно, ничто столь просто кажется, как речь наша, но в самом существе ничто столь удивительно есть, столь чудесно, как наша речь.</a:t>
            </a:r>
          </a:p>
          <a:p>
            <a:pPr algn="r"/>
            <a:r>
              <a:rPr lang="ru-RU" sz="2400" dirty="0" smtClean="0"/>
              <a:t>Радищев А. 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428628"/>
          </a:xfrm>
        </p:spPr>
        <p:txBody>
          <a:bodyPr/>
          <a:lstStyle/>
          <a:p>
            <a:r>
              <a:rPr lang="ru-RU" sz="3200" dirty="0" smtClean="0"/>
              <a:t>Фразеологизмы в языке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715304" cy="57150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600" b="0" dirty="0" smtClean="0"/>
              <a:t>Фразеологизм действует как слово, поэтому часто он понятен.</a:t>
            </a:r>
          </a:p>
          <a:p>
            <a:pPr>
              <a:spcBef>
                <a:spcPts val="1200"/>
              </a:spcBef>
            </a:pPr>
            <a:r>
              <a:rPr lang="ru-RU" sz="2600" b="0" dirty="0" smtClean="0"/>
              <a:t>Правда иногда фразеологизмы могут быть не поняты другими людьми и воспринимаются буквально. То, что понятно русскому (выражение </a:t>
            </a:r>
            <a:r>
              <a:rPr lang="ru-RU" sz="2600" b="0" i="1" dirty="0" smtClean="0">
                <a:solidFill>
                  <a:schemeClr val="accent2">
                    <a:lumMod val="75000"/>
                  </a:schemeClr>
                </a:solidFill>
              </a:rPr>
              <a:t>«траур под ногтями»</a:t>
            </a:r>
            <a:r>
              <a:rPr lang="ru-RU" sz="2600" b="0" dirty="0" smtClean="0"/>
              <a:t>, например) никогда не будет понятно японцам — там цвет траура белый. </a:t>
            </a:r>
          </a:p>
          <a:p>
            <a:pPr>
              <a:spcBef>
                <a:spcPts val="1200"/>
              </a:spcBef>
            </a:pPr>
            <a:r>
              <a:rPr lang="ru-RU" sz="2600" b="0" dirty="0" smtClean="0"/>
              <a:t>В этом смысле фразеологизмы лучше, чем другие какие-то лексические единицы показывают особенность русской речи. </a:t>
            </a:r>
          </a:p>
          <a:p>
            <a:pPr>
              <a:spcBef>
                <a:spcPts val="1200"/>
              </a:spcBef>
            </a:pPr>
            <a:r>
              <a:rPr lang="ru-RU" sz="2600" b="0" dirty="0" smtClean="0"/>
              <a:t>Именно поэтому их очень трудно переводить на другой язык, а часто и просто невозможно. </a:t>
            </a:r>
            <a:endParaRPr lang="ru-RU" sz="2600" b="0" dirty="0"/>
          </a:p>
        </p:txBody>
      </p:sp>
      <p:pic>
        <p:nvPicPr>
          <p:cNvPr id="4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336700" cy="178595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357190"/>
          </a:xfrm>
        </p:spPr>
        <p:txBody>
          <a:bodyPr/>
          <a:lstStyle/>
          <a:p>
            <a:r>
              <a:rPr lang="ru-RU" sz="3200" dirty="0" smtClean="0"/>
              <a:t>Фразеологизмы в языке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14356"/>
            <a:ext cx="7500990" cy="22860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600" b="0" dirty="0" smtClean="0"/>
              <a:t>Создатели большинства фразеологизмов остаются неизвестными. </a:t>
            </a:r>
          </a:p>
          <a:p>
            <a:pPr>
              <a:spcBef>
                <a:spcPts val="1200"/>
              </a:spcBef>
            </a:pPr>
            <a:r>
              <a:rPr lang="ru-RU" sz="2600" b="0" dirty="0" smtClean="0"/>
              <a:t>В целом фразеологизмы - это создание народа, проявление его мудрости и лингвистического чутья. </a:t>
            </a:r>
            <a:endParaRPr lang="ru-RU" sz="2600" b="0" dirty="0"/>
          </a:p>
        </p:txBody>
      </p:sp>
      <p:pic>
        <p:nvPicPr>
          <p:cNvPr id="9" name="Picture 6" descr="E:\МОИ РИСУНКИ\ДЛЯ УРОКОВ РУССКОГО ЯЗЫКА\7.jpg"/>
          <p:cNvPicPr>
            <a:picLocks noChangeAspect="1" noChangeArrowheads="1"/>
          </p:cNvPicPr>
          <p:nvPr/>
        </p:nvPicPr>
        <p:blipFill>
          <a:blip r:embed="rId2" cstate="print"/>
          <a:srcRect l="14299" t="6225" r="32960" b="83885"/>
          <a:stretch>
            <a:fillRect/>
          </a:stretch>
        </p:blipFill>
        <p:spPr bwMode="auto">
          <a:xfrm rot="467917">
            <a:off x="4912489" y="3583922"/>
            <a:ext cx="4111853" cy="50006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3143248"/>
            <a:ext cx="4643470" cy="3419706"/>
            <a:chOff x="142844" y="3571876"/>
            <a:chExt cx="4342766" cy="3062516"/>
          </a:xfrm>
        </p:grpSpPr>
        <p:pic>
          <p:nvPicPr>
            <p:cNvPr id="2050" name="Picture 2" descr="E:\МОИ РИСУНКИ\ДЛЯ УРОКОВ РУССКОГО ЯЗЫКА\3.jpg"/>
            <p:cNvPicPr>
              <a:picLocks noChangeAspect="1" noChangeArrowheads="1"/>
            </p:cNvPicPr>
            <p:nvPr/>
          </p:nvPicPr>
          <p:blipFill>
            <a:blip r:embed="rId3" cstate="print"/>
            <a:srcRect l="60750" t="11647" r="5507" b="10642"/>
            <a:stretch>
              <a:fillRect/>
            </a:stretch>
          </p:blipFill>
          <p:spPr bwMode="auto">
            <a:xfrm>
              <a:off x="2643174" y="3571876"/>
              <a:ext cx="1842436" cy="3062516"/>
            </a:xfrm>
            <a:prstGeom prst="rect">
              <a:avLst/>
            </a:prstGeom>
            <a:noFill/>
          </p:spPr>
        </p:pic>
        <p:pic>
          <p:nvPicPr>
            <p:cNvPr id="10" name="Picture 2" descr="E:\МОИ РИСУНКИ\ДЛЯ УРОКОВ РУССКОГО ЯЗЫКА\3.jpg"/>
            <p:cNvPicPr>
              <a:picLocks noChangeAspect="1" noChangeArrowheads="1"/>
            </p:cNvPicPr>
            <p:nvPr/>
          </p:nvPicPr>
          <p:blipFill>
            <a:blip r:embed="rId3" cstate="print"/>
            <a:srcRect l="4492" t="11647" r="49717" b="10642"/>
            <a:stretch>
              <a:fillRect/>
            </a:stretch>
          </p:blipFill>
          <p:spPr bwMode="auto">
            <a:xfrm>
              <a:off x="142844" y="3571876"/>
              <a:ext cx="2500330" cy="3062516"/>
            </a:xfrm>
            <a:prstGeom prst="rect">
              <a:avLst/>
            </a:prstGeom>
            <a:noFill/>
          </p:spPr>
        </p:pic>
      </p:grpSp>
      <p:pic>
        <p:nvPicPr>
          <p:cNvPr id="2054" name="Picture 6" descr="E:\МОИ РИСУНКИ\ДЛЯ УРОКОВ РУССКОГО ЯЗЫКА\7.jpg"/>
          <p:cNvPicPr>
            <a:picLocks noChangeAspect="1" noChangeArrowheads="1"/>
          </p:cNvPicPr>
          <p:nvPr/>
        </p:nvPicPr>
        <p:blipFill>
          <a:blip r:embed="rId2" cstate="print"/>
          <a:srcRect l="17049" t="40135" r="12260" b="16064"/>
          <a:stretch>
            <a:fillRect/>
          </a:stretch>
        </p:blipFill>
        <p:spPr bwMode="auto">
          <a:xfrm rot="478314">
            <a:off x="4705556" y="4062694"/>
            <a:ext cx="4141742" cy="2214578"/>
          </a:xfrm>
          <a:prstGeom prst="rect">
            <a:avLst/>
          </a:prstGeom>
          <a:noFill/>
        </p:spPr>
      </p:pic>
      <p:pic>
        <p:nvPicPr>
          <p:cNvPr id="12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336700" cy="178595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642942"/>
          </a:xfrm>
        </p:spPr>
        <p:txBody>
          <a:bodyPr/>
          <a:lstStyle/>
          <a:p>
            <a:r>
              <a:rPr lang="ru-RU" sz="3200" dirty="0" smtClean="0"/>
              <a:t>Особенности употребления  фразеологизмов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8001056" cy="56436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800" b="0" dirty="0" smtClean="0"/>
              <a:t>Фразеологические обороты используются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для краткости изречения</a:t>
            </a:r>
            <a:r>
              <a:rPr lang="ru-RU" sz="2800" b="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Для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яркой, эмоциональной оценки </a:t>
            </a:r>
            <a:r>
              <a:rPr lang="ru-RU" sz="2800" b="0" dirty="0" smtClean="0"/>
              <a:t>происходящего.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Фразеологические обороты – это особенность русской речи, поэтому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перевод</a:t>
            </a:r>
            <a:r>
              <a:rPr lang="ru-RU" sz="2800" b="0" dirty="0" smtClean="0"/>
              <a:t> на другой язык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труден</a:t>
            </a:r>
            <a:r>
              <a:rPr lang="ru-RU" sz="2800" b="0" dirty="0" smtClean="0"/>
              <a:t>, подчас невозможен.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Фразеологические обороты – это создание народа, проявление его мудрости, поэтому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точность и уместность употребления фразеологизмов – основные требования к говорящему.</a:t>
            </a:r>
            <a:endParaRPr lang="ru-RU" sz="2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643866" cy="1643074"/>
          </a:xfrm>
        </p:spPr>
        <p:txBody>
          <a:bodyPr/>
          <a:lstStyle/>
          <a:p>
            <a:r>
              <a:rPr lang="ru-RU" sz="3600" dirty="0" smtClean="0"/>
              <a:t>Укажите, какие из приведенных словосочетаний </a:t>
            </a:r>
            <a:br>
              <a:rPr lang="ru-RU" sz="3600" dirty="0" smtClean="0"/>
            </a:br>
            <a:r>
              <a:rPr lang="ru-RU" sz="3600" dirty="0" smtClean="0"/>
              <a:t>являются свободными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81200"/>
            <a:ext cx="7572428" cy="4114800"/>
          </a:xfrm>
        </p:spPr>
        <p:txBody>
          <a:bodyPr numCol="2" anchor="ctr"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Белый танец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Белая бумага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Белая смерть</a:t>
            </a:r>
            <a:endParaRPr lang="ru-RU" sz="2800" b="0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Белый </a:t>
            </a:r>
            <a:r>
              <a:rPr lang="ru-RU" sz="2800" b="0" dirty="0" smtClean="0"/>
              <a:t>стих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Белое вино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Белая ворона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Белый снег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ru-RU" sz="2800" b="0" dirty="0" smtClean="0"/>
              <a:t>Белое золото</a:t>
            </a:r>
            <a:endParaRPr lang="ru-RU" sz="2800" b="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3929066"/>
            <a:ext cx="27146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2066" y="3000372"/>
            <a:ext cx="2357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2066" y="4857760"/>
            <a:ext cx="2357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sz="3600" dirty="0" smtClean="0"/>
              <a:t>Найдите синонимичные фразеологизмы и соедините их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anchor="ctr"/>
          <a:lstStyle/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1. Держать </a:t>
            </a:r>
            <a:r>
              <a:rPr lang="ru-RU" sz="2500" b="0" i="1" dirty="0" smtClean="0"/>
              <a:t>ушки на </a:t>
            </a:r>
            <a:r>
              <a:rPr lang="ru-RU" sz="2500" b="0" i="1" dirty="0" smtClean="0"/>
              <a:t>макушке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2. Другая история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3. Гроша медного не стоит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4. Душа болит  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5. Голову морочить 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6. Рукой подать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7. Голубая кровь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8. </a:t>
            </a:r>
            <a:r>
              <a:rPr lang="ru-RU" sz="2500" b="0" i="1" dirty="0" smtClean="0"/>
              <a:t>Одного поля ягоды</a:t>
            </a:r>
            <a:endParaRPr lang="ru-RU" sz="2500" b="0" i="1" dirty="0" smtClean="0"/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1. Два шага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2. Заговаривать </a:t>
            </a:r>
            <a:r>
              <a:rPr lang="ru-RU" sz="2500" b="0" i="1" dirty="0" smtClean="0"/>
              <a:t>зубы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3. Другая </a:t>
            </a:r>
            <a:r>
              <a:rPr lang="ru-RU" sz="2500" b="0" i="1" dirty="0" smtClean="0"/>
              <a:t>песня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4. Одним </a:t>
            </a:r>
            <a:r>
              <a:rPr lang="ru-RU" sz="2500" b="0" i="1" dirty="0" smtClean="0"/>
              <a:t>лыком шиты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5. Белая </a:t>
            </a:r>
            <a:r>
              <a:rPr lang="ru-RU" sz="2500" b="0" i="1" dirty="0" smtClean="0"/>
              <a:t>кость 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6. Грош </a:t>
            </a:r>
            <a:r>
              <a:rPr lang="ru-RU" sz="2500" b="0" i="1" dirty="0" smtClean="0"/>
              <a:t>цена 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7. </a:t>
            </a:r>
            <a:r>
              <a:rPr lang="ru-RU" sz="2500" b="0" i="1" dirty="0" smtClean="0"/>
              <a:t>Держать ухо востро</a:t>
            </a:r>
          </a:p>
          <a:p>
            <a:pPr marL="288000" indent="-252000">
              <a:lnSpc>
                <a:spcPct val="150000"/>
              </a:lnSpc>
              <a:buNone/>
            </a:pPr>
            <a:r>
              <a:rPr lang="ru-RU" sz="2500" b="0" i="1" dirty="0" smtClean="0"/>
              <a:t>8. Кошки </a:t>
            </a:r>
            <a:r>
              <a:rPr lang="ru-RU" sz="2500" b="0" i="1" dirty="0" smtClean="0"/>
              <a:t>на душе </a:t>
            </a:r>
            <a:r>
              <a:rPr lang="ru-RU" sz="2500" b="0" i="1" dirty="0" smtClean="0"/>
              <a:t>скребут</a:t>
            </a:r>
            <a:endParaRPr lang="ru-RU" sz="2500" b="0" i="1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sz="3600" dirty="0" smtClean="0"/>
              <a:t>Проверьте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71546"/>
            <a:ext cx="6457968" cy="5357850"/>
          </a:xfrm>
        </p:spPr>
        <p:txBody>
          <a:bodyPr/>
          <a:lstStyle/>
          <a:p>
            <a:r>
              <a:rPr lang="ru-RU" sz="3600" dirty="0" smtClean="0"/>
              <a:t>1 – 7 </a:t>
            </a:r>
          </a:p>
          <a:p>
            <a:r>
              <a:rPr lang="ru-RU" sz="3600" dirty="0" smtClean="0"/>
              <a:t>2 – 3 </a:t>
            </a:r>
          </a:p>
          <a:p>
            <a:r>
              <a:rPr lang="ru-RU" sz="3600" dirty="0" smtClean="0"/>
              <a:t>3 – 6 </a:t>
            </a:r>
          </a:p>
          <a:p>
            <a:r>
              <a:rPr lang="ru-RU" sz="3600" dirty="0" smtClean="0"/>
              <a:t>4 – 8 </a:t>
            </a:r>
          </a:p>
          <a:p>
            <a:r>
              <a:rPr lang="ru-RU" sz="3600" dirty="0" smtClean="0"/>
              <a:t>5 – 2 </a:t>
            </a:r>
          </a:p>
          <a:p>
            <a:r>
              <a:rPr lang="ru-RU" sz="3600" dirty="0" smtClean="0"/>
              <a:t>6 – 1 </a:t>
            </a:r>
          </a:p>
          <a:p>
            <a:r>
              <a:rPr lang="ru-RU" sz="3600" dirty="0" smtClean="0"/>
              <a:t>7 – 5 </a:t>
            </a:r>
          </a:p>
          <a:p>
            <a:r>
              <a:rPr lang="ru-RU" sz="3600" dirty="0" smtClean="0"/>
              <a:t>8 – 4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857364"/>
          </a:xfrm>
        </p:spPr>
        <p:txBody>
          <a:bodyPr/>
          <a:lstStyle/>
          <a:p>
            <a:r>
              <a:rPr lang="ru-RU" sz="3600" dirty="0" smtClean="0"/>
              <a:t>Найдите </a:t>
            </a:r>
            <a:r>
              <a:rPr lang="ru-RU" sz="3600" dirty="0" err="1" smtClean="0"/>
              <a:t>антонимичные</a:t>
            </a:r>
            <a:r>
              <a:rPr lang="ru-RU" sz="3600" dirty="0" smtClean="0"/>
              <a:t> </a:t>
            </a:r>
            <a:r>
              <a:rPr lang="ru-RU" sz="3600" dirty="0" smtClean="0"/>
              <a:t>фразеологизмы и соедините их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2714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anchor="ctr"/>
          <a:lstStyle/>
          <a:p>
            <a:pPr marL="108000" indent="0">
              <a:buNone/>
            </a:pPr>
            <a:r>
              <a:rPr lang="ru-RU" sz="2500" b="0" i="1" dirty="0" smtClean="0"/>
              <a:t>1. Через пень-колоду</a:t>
            </a:r>
          </a:p>
          <a:p>
            <a:pPr marL="108000" indent="0">
              <a:buNone/>
            </a:pPr>
            <a:r>
              <a:rPr lang="ru-RU" sz="2500" b="0" i="1" dirty="0" smtClean="0"/>
              <a:t>2. Выдерживать характер</a:t>
            </a:r>
          </a:p>
          <a:p>
            <a:pPr marL="108000" indent="0">
              <a:buNone/>
            </a:pPr>
            <a:r>
              <a:rPr lang="ru-RU" sz="2500" b="0" i="1" dirty="0" smtClean="0"/>
              <a:t>3. Гонять лодыря</a:t>
            </a:r>
          </a:p>
          <a:p>
            <a:pPr marL="108000" indent="0">
              <a:buNone/>
            </a:pPr>
            <a:r>
              <a:rPr lang="ru-RU" sz="2500" b="0" i="1" dirty="0" smtClean="0"/>
              <a:t>4. Без царя в голове</a:t>
            </a:r>
          </a:p>
          <a:p>
            <a:pPr marL="108000" indent="0">
              <a:buNone/>
            </a:pPr>
            <a:r>
              <a:rPr lang="ru-RU" sz="2500" b="0" i="1" dirty="0" smtClean="0"/>
              <a:t>5. Грош цена</a:t>
            </a:r>
          </a:p>
          <a:p>
            <a:pPr marL="108000" indent="0">
              <a:buNone/>
            </a:pPr>
            <a:r>
              <a:rPr lang="ru-RU" sz="2500" b="0" i="1" dirty="0" smtClean="0"/>
              <a:t>1. Повернуть оглобли назад</a:t>
            </a:r>
          </a:p>
          <a:p>
            <a:pPr marL="108000" indent="0">
              <a:buNone/>
            </a:pPr>
            <a:r>
              <a:rPr lang="ru-RU" sz="2500" b="0" i="1" dirty="0" smtClean="0"/>
              <a:t>2. В поте лица</a:t>
            </a:r>
          </a:p>
          <a:p>
            <a:pPr marL="108000" indent="0">
              <a:buNone/>
            </a:pPr>
            <a:r>
              <a:rPr lang="ru-RU" sz="2500" b="0" i="1" dirty="0" smtClean="0"/>
              <a:t>3. Цены нет</a:t>
            </a:r>
          </a:p>
          <a:p>
            <a:pPr marL="108000" indent="0">
              <a:buNone/>
            </a:pPr>
            <a:r>
              <a:rPr lang="ru-RU" sz="2500" b="0" i="1" dirty="0" smtClean="0"/>
              <a:t>4. Голова на плечах</a:t>
            </a:r>
          </a:p>
          <a:p>
            <a:pPr marL="108000" indent="0">
              <a:buNone/>
            </a:pPr>
            <a:r>
              <a:rPr lang="ru-RU" sz="2500" b="0" i="1" dirty="0" smtClean="0"/>
              <a:t>5. Гнуть спину</a:t>
            </a:r>
            <a:endParaRPr lang="ru-RU" sz="2500" b="0" i="1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5929330"/>
            <a:ext cx="285752" cy="28575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ru-RU" sz="3600" dirty="0" smtClean="0"/>
              <a:t>Проверьте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71546"/>
            <a:ext cx="6457968" cy="5357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 smtClean="0"/>
              <a:t>1 – 2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2 – 1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3 – 5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4 – 4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5 – 3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785818"/>
          </a:xfrm>
        </p:spPr>
        <p:txBody>
          <a:bodyPr/>
          <a:lstStyle/>
          <a:p>
            <a:r>
              <a:rPr lang="ru-RU" sz="3600" dirty="0" smtClean="0"/>
              <a:t>Рассмотрите, объясните фразеологизмы</a:t>
            </a:r>
            <a:endParaRPr lang="ru-RU" sz="3600" dirty="0"/>
          </a:p>
        </p:txBody>
      </p:sp>
      <p:pic>
        <p:nvPicPr>
          <p:cNvPr id="1026" name="Picture 2" descr="сканирование0004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503" t="6694" r="5096" b="6233"/>
          <a:stretch>
            <a:fillRect/>
          </a:stretch>
        </p:blipFill>
        <p:spPr bwMode="auto">
          <a:xfrm>
            <a:off x="214282" y="1428736"/>
            <a:ext cx="8737760" cy="52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785818"/>
          </a:xfrm>
        </p:spPr>
        <p:txBody>
          <a:bodyPr/>
          <a:lstStyle/>
          <a:p>
            <a:r>
              <a:rPr lang="ru-RU" sz="3600" dirty="0" smtClean="0"/>
              <a:t>Рассмотрите, объясните фразеологизмы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C:\Documents and Settings\Душенька\Рабочий стол\clip_image003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71472" y="1428736"/>
            <a:ext cx="8072494" cy="515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1643042" y="260350"/>
            <a:ext cx="714379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Происхождение фразеологизмов современного русского языка</a:t>
            </a:r>
          </a:p>
        </p:txBody>
      </p:sp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2411411" y="1214422"/>
            <a:ext cx="2160589" cy="5588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69"/>
          <p:cNvSpPr>
            <a:spLocks noChangeShapeType="1"/>
          </p:cNvSpPr>
          <p:nvPr/>
        </p:nvSpPr>
        <p:spPr bwMode="auto">
          <a:xfrm>
            <a:off x="5500694" y="1214422"/>
            <a:ext cx="1928826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000100" y="1857364"/>
            <a:ext cx="292895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Исконно русские фразеологизмы 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5929322" y="1857364"/>
            <a:ext cx="292895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Заимствованные фразеологизмы </a:t>
            </a:r>
          </a:p>
        </p:txBody>
      </p:sp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4000495" y="2786058"/>
            <a:ext cx="3143271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75"/>
          <p:cNvSpPr>
            <a:spLocks noChangeShapeType="1"/>
          </p:cNvSpPr>
          <p:nvPr/>
        </p:nvSpPr>
        <p:spPr bwMode="auto">
          <a:xfrm>
            <a:off x="7500958" y="2786058"/>
            <a:ext cx="500065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5857884" y="3786190"/>
            <a:ext cx="300039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неславянских языков </a:t>
            </a: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2071670" y="3786190"/>
            <a:ext cx="307183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старославянского</a:t>
            </a:r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auto">
          <a:xfrm>
            <a:off x="1000100" y="5643578"/>
            <a:ext cx="350046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древнегреческого и латинского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4786314" y="5643578"/>
            <a:ext cx="405131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западноевропейских языков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3929058" y="4714884"/>
            <a:ext cx="3071834" cy="7858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215206" y="4857760"/>
            <a:ext cx="785818" cy="5000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785818"/>
          </a:xfrm>
        </p:spPr>
        <p:txBody>
          <a:bodyPr/>
          <a:lstStyle/>
          <a:p>
            <a:r>
              <a:rPr lang="ru-RU" sz="3600" dirty="0" smtClean="0"/>
              <a:t>Рассмотрите, объясните фразеологизмы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 descr="сканирование0009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8646" r="2090"/>
          <a:stretch>
            <a:fillRect/>
          </a:stretch>
        </p:blipFill>
        <p:spPr bwMode="auto">
          <a:xfrm>
            <a:off x="500034" y="1428736"/>
            <a:ext cx="8143932" cy="507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428628"/>
          </a:xfrm>
        </p:spPr>
        <p:txBody>
          <a:bodyPr/>
          <a:lstStyle/>
          <a:p>
            <a:r>
              <a:rPr lang="ru-RU" sz="3200" dirty="0" smtClean="0"/>
              <a:t>Рассмотрите, объясните фразеологизмы</a:t>
            </a:r>
            <a:endParaRPr lang="ru-RU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 descr="сканирование000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000" t="3946" r="2000" b="6614"/>
          <a:stretch>
            <a:fillRect/>
          </a:stretch>
        </p:blipFill>
        <p:spPr bwMode="auto">
          <a:xfrm>
            <a:off x="857224" y="1142984"/>
            <a:ext cx="7643866" cy="547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28670"/>
          </a:xfrm>
        </p:spPr>
        <p:txBody>
          <a:bodyPr/>
          <a:lstStyle/>
          <a:p>
            <a:r>
              <a:rPr lang="ru-RU" sz="3600" dirty="0" smtClean="0"/>
              <a:t>Совет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2"/>
            <a:ext cx="7358114" cy="5643602"/>
          </a:xfrm>
        </p:spPr>
        <p:txBody>
          <a:bodyPr/>
          <a:lstStyle/>
          <a:p>
            <a:pPr marL="108000" indent="0">
              <a:spcBef>
                <a:spcPts val="1200"/>
              </a:spcBef>
              <a:buNone/>
            </a:pPr>
            <a:r>
              <a:rPr lang="ru-RU" sz="2600" b="0" dirty="0" smtClean="0"/>
              <a:t>Русский наш язык могучий; </a:t>
            </a:r>
            <a:br>
              <a:rPr lang="ru-RU" sz="2600" b="0" dirty="0" smtClean="0"/>
            </a:br>
            <a:r>
              <a:rPr lang="ru-RU" sz="2600" b="0" dirty="0" smtClean="0"/>
              <a:t>У кого-то он певучий, </a:t>
            </a:r>
            <a:br>
              <a:rPr lang="ru-RU" sz="2600" b="0" dirty="0" smtClean="0"/>
            </a:br>
            <a:r>
              <a:rPr lang="ru-RU" sz="2600" b="0" dirty="0" smtClean="0"/>
              <a:t>У кого-то очень быстрый, </a:t>
            </a:r>
            <a:br>
              <a:rPr lang="ru-RU" sz="2600" b="0" dirty="0" smtClean="0"/>
            </a:br>
            <a:r>
              <a:rPr lang="ru-RU" sz="2600" b="0" dirty="0" smtClean="0"/>
              <a:t>У кого-то очень чистый</a:t>
            </a:r>
            <a:r>
              <a:rPr lang="ru-RU" sz="2600" b="0" dirty="0" smtClean="0"/>
              <a:t>.</a:t>
            </a:r>
          </a:p>
          <a:p>
            <a:pPr marL="108000" indent="0">
              <a:spcBef>
                <a:spcPts val="1200"/>
              </a:spcBef>
              <a:buNone/>
            </a:pPr>
            <a:r>
              <a:rPr lang="ru-RU" sz="2600" b="0" dirty="0" smtClean="0"/>
              <a:t>Много </a:t>
            </a:r>
            <a:r>
              <a:rPr lang="ru-RU" sz="2600" b="0" dirty="0" smtClean="0"/>
              <a:t>в русском диалектов, </a:t>
            </a:r>
            <a:br>
              <a:rPr lang="ru-RU" sz="2600" b="0" dirty="0" smtClean="0"/>
            </a:br>
            <a:r>
              <a:rPr lang="ru-RU" sz="2600" b="0" dirty="0" smtClean="0"/>
              <a:t>Много разных в нем аспектов. </a:t>
            </a:r>
            <a:br>
              <a:rPr lang="ru-RU" sz="2600" b="0" dirty="0" smtClean="0"/>
            </a:br>
            <a:r>
              <a:rPr lang="ru-RU" sz="2600" b="0" dirty="0" smtClean="0"/>
              <a:t>Очень наш язык красивый, </a:t>
            </a:r>
            <a:br>
              <a:rPr lang="ru-RU" sz="2600" b="0" dirty="0" smtClean="0"/>
            </a:br>
            <a:r>
              <a:rPr lang="ru-RU" sz="2600" b="0" dirty="0" smtClean="0"/>
              <a:t>И весьма красноречивый. </a:t>
            </a:r>
            <a:endParaRPr lang="ru-RU" sz="2600" b="0" dirty="0" smtClean="0"/>
          </a:p>
          <a:p>
            <a:pPr marL="108000" indent="0">
              <a:spcBef>
                <a:spcPts val="1200"/>
              </a:spcBef>
              <a:buNone/>
            </a:pPr>
            <a:r>
              <a:rPr lang="ru-RU" sz="2600" b="0" dirty="0" smtClean="0"/>
              <a:t>Можно </a:t>
            </a:r>
            <a:r>
              <a:rPr lang="ru-RU" sz="2600" b="0" dirty="0" smtClean="0"/>
              <a:t>выразить восторг, </a:t>
            </a:r>
            <a:br>
              <a:rPr lang="ru-RU" sz="2600" b="0" dirty="0" smtClean="0"/>
            </a:br>
            <a:r>
              <a:rPr lang="ru-RU" sz="2600" b="0" dirty="0" smtClean="0"/>
              <a:t>Можно выразить предлог, </a:t>
            </a:r>
            <a:br>
              <a:rPr lang="ru-RU" sz="2600" b="0" dirty="0" smtClean="0"/>
            </a:br>
            <a:r>
              <a:rPr lang="ru-RU" sz="2600" b="0" dirty="0" smtClean="0"/>
              <a:t>Коль к красивому привык, </a:t>
            </a:r>
            <a:br>
              <a:rPr lang="ru-RU" sz="2600" b="0" dirty="0" smtClean="0"/>
            </a:br>
            <a:r>
              <a:rPr lang="ru-RU" sz="2600" b="0" dirty="0" smtClean="0"/>
              <a:t>Русский выучи язык</a:t>
            </a:r>
            <a:r>
              <a:rPr lang="ru-RU" sz="2600" b="0" dirty="0" smtClean="0"/>
              <a:t>.</a:t>
            </a:r>
          </a:p>
          <a:p>
            <a:pPr marL="108000" indent="0" algn="r">
              <a:spcBef>
                <a:spcPts val="1200"/>
              </a:spcBef>
              <a:buNone/>
            </a:pPr>
            <a:r>
              <a:rPr lang="ru-RU" sz="2600" b="0" dirty="0" smtClean="0"/>
              <a:t>(</a:t>
            </a:r>
            <a:r>
              <a:rPr lang="ru-RU" sz="2600" b="0" dirty="0" err="1" smtClean="0"/>
              <a:t>Болгарев</a:t>
            </a:r>
            <a:r>
              <a:rPr lang="ru-RU" sz="2600" b="0" dirty="0" smtClean="0"/>
              <a:t> С. 10А)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2984"/>
          </a:xfrm>
        </p:spPr>
        <p:txBody>
          <a:bodyPr/>
          <a:lstStyle/>
          <a:p>
            <a:r>
              <a:rPr lang="ru-RU" sz="3200" b="0" dirty="0" smtClean="0"/>
              <a:t>Найдите ошибки </a:t>
            </a:r>
            <a:r>
              <a:rPr lang="ru-RU" sz="3200" b="0" dirty="0" smtClean="0"/>
              <a:t>и запишите исправленные предложения</a:t>
            </a:r>
            <a:r>
              <a:rPr lang="ru-RU" sz="3200" b="0" dirty="0" smtClean="0"/>
              <a:t>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071546"/>
            <a:ext cx="7429552" cy="5500726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Вася </a:t>
            </a:r>
            <a:r>
              <a:rPr lang="ru-RU" sz="2600" b="0" dirty="0" smtClean="0"/>
              <a:t>красиво, как курица лапой, написал </a:t>
            </a:r>
            <a:r>
              <a:rPr lang="ru-RU" sz="2600" b="0" dirty="0" smtClean="0"/>
              <a:t>заглавие.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Женя </a:t>
            </a:r>
            <a:r>
              <a:rPr lang="ru-RU" sz="2600" b="0" dirty="0" smtClean="0"/>
              <a:t>остановилась, до глубины души восхищенная чудесной </a:t>
            </a:r>
            <a:r>
              <a:rPr lang="ru-RU" sz="2600" b="0" dirty="0" smtClean="0"/>
              <a:t>музыкой.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Котенок </a:t>
            </a:r>
            <a:r>
              <a:rPr lang="ru-RU" sz="2600" b="0" dirty="0" smtClean="0"/>
              <a:t>был очень некрасивым, глаз не </a:t>
            </a:r>
            <a:r>
              <a:rPr lang="ru-RU" sz="2600" b="0" dirty="0" smtClean="0"/>
              <a:t>оторвать.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Мы </a:t>
            </a:r>
            <a:r>
              <a:rPr lang="ru-RU" sz="2600" b="0" dirty="0" smtClean="0"/>
              <a:t>дружно работали сложа </a:t>
            </a:r>
            <a:r>
              <a:rPr lang="ru-RU" sz="2600" b="0" dirty="0" smtClean="0"/>
              <a:t>руки.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Мы </a:t>
            </a:r>
            <a:r>
              <a:rPr lang="ru-RU" sz="2600" b="0" dirty="0" smtClean="0"/>
              <a:t>с другом долго спорили, но в конце концов нашли общий </a:t>
            </a:r>
            <a:r>
              <a:rPr lang="ru-RU" sz="2600" b="0" dirty="0" smtClean="0"/>
              <a:t>язык.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У </a:t>
            </a:r>
            <a:r>
              <a:rPr lang="ru-RU" sz="2600" b="0" dirty="0" smtClean="0"/>
              <a:t>лягушки дух захватило от страшной </a:t>
            </a:r>
            <a:r>
              <a:rPr lang="ru-RU" sz="2600" b="0" dirty="0" smtClean="0"/>
              <a:t>высоты.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0" dirty="0" smtClean="0"/>
              <a:t>Яшка </a:t>
            </a:r>
            <a:r>
              <a:rPr lang="ru-RU" sz="2600" b="0" dirty="0" smtClean="0"/>
              <a:t>сломя голову остановился</a:t>
            </a:r>
            <a:r>
              <a:rPr lang="ru-RU" sz="2600" b="0" dirty="0" smtClean="0"/>
              <a:t>.</a:t>
            </a:r>
            <a:endParaRPr lang="ru-RU" sz="2600" b="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14810" y="1571612"/>
            <a:ext cx="26432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3768" y="3357562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71670" y="3714752"/>
            <a:ext cx="12858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57818" y="4214818"/>
            <a:ext cx="17145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26" y="6429396"/>
            <a:ext cx="20002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Душенька\Рабочий стол\голый кор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619501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5715008" cy="928694"/>
          </a:xfrm>
        </p:spPr>
        <p:txBody>
          <a:bodyPr/>
          <a:lstStyle/>
          <a:p>
            <a:r>
              <a:rPr lang="ru-RU" sz="3200" dirty="0" smtClean="0"/>
              <a:t>Фразеологизмы русского происхождения.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214422"/>
            <a:ext cx="3929090" cy="5357850"/>
          </a:xfrm>
        </p:spPr>
        <p:txBody>
          <a:bodyPr anchor="ctr"/>
          <a:lstStyle/>
          <a:p>
            <a:pPr marL="72000" indent="0">
              <a:spcBef>
                <a:spcPts val="1200"/>
              </a:spcBef>
              <a:buNone/>
            </a:pPr>
            <a:r>
              <a:rPr lang="ru-RU" sz="2800" b="0" dirty="0" smtClean="0"/>
              <a:t>Подавляющее большинство русских фразеологизмов возникло в самом русском языке или досталось русскому языку от языков предков: </a:t>
            </a:r>
          </a:p>
          <a:p>
            <a:pPr marL="72000" indent="0">
              <a:spcBef>
                <a:spcPts val="1200"/>
              </a:spcBef>
              <a:buNone/>
            </a:pP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«в чем мать родила»</a:t>
            </a:r>
            <a:r>
              <a:rPr lang="ru-RU" sz="2800" b="0" i="1" dirty="0" smtClean="0"/>
              <a:t>,</a:t>
            </a: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 «душа в пятки ушла»</a:t>
            </a:r>
            <a:r>
              <a:rPr lang="ru-RU" sz="2800" b="0" i="1" dirty="0" smtClean="0"/>
              <a:t>.</a:t>
            </a:r>
            <a:endParaRPr lang="ru-RU" sz="2800" b="0" dirty="0"/>
          </a:p>
        </p:txBody>
      </p:sp>
      <p:pic>
        <p:nvPicPr>
          <p:cNvPr id="1026" name="Picture 2" descr="C:\Documents and Settings\Душенька\Рабочий стол\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318266" cy="304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357190" cy="25309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00976" cy="928694"/>
          </a:xfrm>
        </p:spPr>
        <p:txBody>
          <a:bodyPr/>
          <a:lstStyle/>
          <a:p>
            <a:r>
              <a:rPr lang="ru-RU" sz="3200" dirty="0" smtClean="0"/>
              <a:t>Источники пополнения </a:t>
            </a:r>
            <a:r>
              <a:rPr lang="ru-RU" sz="3200" i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исконно русских</a:t>
            </a:r>
            <a:r>
              <a:rPr lang="ru-RU" sz="3200" dirty="0" smtClean="0"/>
              <a:t> фразеологизмов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572428" cy="5429288"/>
          </a:xfrm>
        </p:spPr>
        <p:txBody>
          <a:bodyPr anchor="ctr"/>
          <a:lstStyle/>
          <a:p>
            <a:r>
              <a:rPr lang="ru-RU" sz="2400" b="0" dirty="0" smtClean="0"/>
              <a:t>Народные сказки, пословицы, загадки, </a:t>
            </a:r>
            <a:r>
              <a:rPr lang="ru-RU" sz="2400" b="0" dirty="0" smtClean="0"/>
              <a:t>песни… (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Каша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топора</a:t>
            </a:r>
            <a:r>
              <a:rPr lang="ru-RU" sz="2400" b="0" dirty="0" smtClean="0"/>
              <a:t>,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Его вешают, приходя в уныние, его задирают, зазнаваясь, его всюду суют, вмешиваясь не в свое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дело</a:t>
            </a:r>
            <a:r>
              <a:rPr lang="ru-RU" sz="2400" b="0" dirty="0" smtClean="0"/>
              <a:t>)</a:t>
            </a:r>
          </a:p>
          <a:p>
            <a:r>
              <a:rPr lang="ru-RU" sz="2400" b="0" dirty="0" smtClean="0"/>
              <a:t>Профессиональная среда (От плотников ведет свое начало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топорная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работа;</a:t>
            </a:r>
            <a:r>
              <a:rPr lang="ru-RU" sz="2400" b="0" dirty="0" smtClean="0"/>
              <a:t> </a:t>
            </a:r>
            <a:r>
              <a:rPr lang="ru-RU" sz="2400" b="0" dirty="0" smtClean="0"/>
              <a:t>Из речи железнодорожников 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зеленая улица</a:t>
            </a:r>
            <a:r>
              <a:rPr lang="ru-RU" sz="2400" b="0" dirty="0" smtClean="0"/>
              <a:t>)</a:t>
            </a:r>
            <a:endParaRPr lang="ru-RU" sz="2400" b="0" dirty="0" smtClean="0"/>
          </a:p>
          <a:p>
            <a:r>
              <a:rPr lang="ru-RU" sz="2400" b="0" dirty="0" smtClean="0"/>
              <a:t>Обычаи, </a:t>
            </a:r>
            <a:r>
              <a:rPr lang="ru-RU" sz="2400" b="0" dirty="0" smtClean="0"/>
              <a:t>традиции (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Ехать в Тулу со своим самоваром</a:t>
            </a:r>
            <a:r>
              <a:rPr lang="ru-RU" sz="2400" b="0" dirty="0" smtClean="0"/>
              <a:t>)</a:t>
            </a:r>
            <a:endParaRPr lang="ru-RU" sz="2400" b="0" dirty="0" smtClean="0"/>
          </a:p>
          <a:p>
            <a:r>
              <a:rPr lang="ru-RU" sz="2400" b="0" dirty="0" smtClean="0"/>
              <a:t>Исторические </a:t>
            </a:r>
            <a:r>
              <a:rPr lang="ru-RU" sz="2400" b="0" dirty="0" smtClean="0"/>
              <a:t>события (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Во всю Ивановскую (кричать, вопить, реветь)</a:t>
            </a:r>
            <a:r>
              <a:rPr lang="ru-RU" sz="2400" b="0" dirty="0" smtClean="0"/>
              <a:t>)</a:t>
            </a:r>
            <a:endParaRPr lang="ru-RU" sz="2400" b="0" dirty="0" smtClean="0"/>
          </a:p>
          <a:p>
            <a:r>
              <a:rPr lang="ru-RU" sz="2400" b="0" dirty="0" smtClean="0"/>
              <a:t>Наблюдения за животными </a:t>
            </a:r>
            <a:r>
              <a:rPr lang="ru-RU" sz="2400" b="0" dirty="0" smtClean="0"/>
              <a:t>(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Как сонная муха</a:t>
            </a:r>
            <a:r>
              <a:rPr lang="ru-RU" sz="2400" b="0" dirty="0" smtClean="0"/>
              <a:t>)</a:t>
            </a:r>
            <a:endParaRPr lang="ru-RU" sz="2400" b="0" dirty="0" smtClean="0"/>
          </a:p>
          <a:p>
            <a:r>
              <a:rPr lang="ru-RU" sz="2400" b="0" dirty="0" smtClean="0"/>
              <a:t>Литературные </a:t>
            </a:r>
            <a:r>
              <a:rPr lang="ru-RU" sz="2400" b="0" dirty="0" smtClean="0"/>
              <a:t>источники (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</a:rPr>
              <a:t>Свежо предание, да верится с трудом (А.С. Грибоедов)</a:t>
            </a:r>
            <a:r>
              <a:rPr lang="ru-RU" sz="2400" b="0" dirty="0" smtClean="0"/>
              <a:t>)</a:t>
            </a:r>
            <a:endParaRPr lang="ru-RU" sz="2400" b="0" dirty="0" smtClean="0"/>
          </a:p>
        </p:txBody>
      </p:sp>
      <p:pic>
        <p:nvPicPr>
          <p:cNvPr id="4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77152" cy="25309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72334" cy="928694"/>
          </a:xfrm>
        </p:spPr>
        <p:txBody>
          <a:bodyPr/>
          <a:lstStyle/>
          <a:p>
            <a:r>
              <a:rPr lang="ru-RU" sz="3200" dirty="0" smtClean="0"/>
              <a:t>Заимствованные фразеологизмы</a:t>
            </a:r>
            <a:br>
              <a:rPr lang="ru-RU" sz="3200" dirty="0" smtClean="0"/>
            </a:br>
            <a:r>
              <a:rPr lang="ru-RU" sz="3200" dirty="0" smtClean="0"/>
              <a:t>из </a:t>
            </a:r>
            <a:r>
              <a:rPr lang="ru-RU" sz="3200" i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старославянского</a:t>
            </a:r>
            <a:r>
              <a:rPr lang="ru-RU" sz="3200" dirty="0" smtClean="0"/>
              <a:t> языка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572428" cy="4714908"/>
          </a:xfrm>
        </p:spPr>
        <p:txBody>
          <a:bodyPr anchor="ctr"/>
          <a:lstStyle/>
          <a:p>
            <a:r>
              <a:rPr lang="ru-RU" sz="2800" b="0" dirty="0" smtClean="0"/>
              <a:t>Старославянские фразеологизмы закрепились в русском языке после введения христианства. </a:t>
            </a:r>
          </a:p>
          <a:p>
            <a:endParaRPr lang="ru-RU" sz="2800" b="0" dirty="0" smtClean="0"/>
          </a:p>
          <a:p>
            <a:r>
              <a:rPr lang="ru-RU" sz="2800" b="0" dirty="0" smtClean="0"/>
              <a:t>Чаще всего они имеют книжный характер, в большинстве своем ведут начало из Библии. Например, 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притча во языцех</a:t>
            </a:r>
            <a:r>
              <a:rPr lang="ru-RU" sz="2800" b="0" i="1" dirty="0" smtClean="0"/>
              <a:t>, 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ищите и </a:t>
            </a:r>
            <a:r>
              <a:rPr lang="ru-RU" sz="2800" b="0" i="1" kern="1200" dirty="0" err="1" smtClean="0">
                <a:solidFill>
                  <a:schemeClr val="accent2">
                    <a:lumMod val="75000"/>
                  </a:schemeClr>
                </a:solidFill>
              </a:rPr>
              <a:t>обрящете</a:t>
            </a:r>
            <a:r>
              <a:rPr lang="ru-RU" sz="2800" b="0" i="1" dirty="0" smtClean="0"/>
              <a:t>, 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метать бисер перед свиньями</a:t>
            </a:r>
            <a:r>
              <a:rPr lang="ru-RU" sz="2800" b="0" i="1" dirty="0" smtClean="0">
                <a:solidFill>
                  <a:srgbClr val="C00000"/>
                </a:solidFill>
              </a:rPr>
              <a:t> </a:t>
            </a:r>
            <a:r>
              <a:rPr lang="ru-RU" sz="2800" b="0" i="1" dirty="0" smtClean="0"/>
              <a:t>и другие.</a:t>
            </a:r>
            <a:endParaRPr lang="ru-RU" sz="2800" b="0" dirty="0" smtClean="0">
              <a:latin typeface="Times New Roman" pitchFamily="18" charset="0"/>
            </a:endParaRPr>
          </a:p>
        </p:txBody>
      </p:sp>
      <p:pic>
        <p:nvPicPr>
          <p:cNvPr id="4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77152" cy="25309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72334" cy="928694"/>
          </a:xfrm>
        </p:spPr>
        <p:txBody>
          <a:bodyPr/>
          <a:lstStyle/>
          <a:p>
            <a:r>
              <a:rPr lang="ru-RU" sz="3200" dirty="0" smtClean="0"/>
              <a:t>Заимствованные фразеологизмы</a:t>
            </a:r>
            <a:br>
              <a:rPr lang="ru-RU" sz="3200" dirty="0" smtClean="0"/>
            </a:br>
            <a:r>
              <a:rPr lang="ru-RU" sz="3200" dirty="0" smtClean="0"/>
              <a:t>из </a:t>
            </a:r>
            <a:r>
              <a:rPr lang="ru-RU" sz="3200" i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западноевропейских</a:t>
            </a:r>
            <a:r>
              <a:rPr lang="ru-RU" sz="3200" dirty="0" smtClean="0"/>
              <a:t> языков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7215238" cy="4643470"/>
          </a:xfrm>
        </p:spPr>
        <p:txBody>
          <a:bodyPr anchor="ctr"/>
          <a:lstStyle/>
          <a:p>
            <a:r>
              <a:rPr lang="ru-RU" sz="2800" b="0" dirty="0" smtClean="0"/>
              <a:t>Заимствования из латинского или древнегреческого языков, например, </a:t>
            </a:r>
            <a:r>
              <a:rPr lang="ru-RU" sz="2800" b="0" i="1" kern="1200" dirty="0" err="1" smtClean="0">
                <a:solidFill>
                  <a:schemeClr val="accent2">
                    <a:lumMod val="75000"/>
                  </a:schemeClr>
                </a:solidFill>
              </a:rPr>
              <a:t>терра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0" i="1" kern="1200" dirty="0" err="1" smtClean="0">
                <a:solidFill>
                  <a:schemeClr val="accent2">
                    <a:lumMod val="75000"/>
                  </a:schemeClr>
                </a:solidFill>
              </a:rPr>
              <a:t>инкогнита</a:t>
            </a:r>
            <a:r>
              <a:rPr lang="ru-RU" sz="2800" b="0" dirty="0" smtClean="0"/>
              <a:t>, 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рог изобилия</a:t>
            </a:r>
            <a:r>
              <a:rPr lang="ru-RU" sz="2800" b="0" dirty="0" smtClean="0"/>
              <a:t>.</a:t>
            </a:r>
          </a:p>
          <a:p>
            <a:endParaRPr lang="ru-RU" sz="2800" b="0" dirty="0" smtClean="0"/>
          </a:p>
          <a:p>
            <a:r>
              <a:rPr lang="ru-RU" sz="2800" b="0" dirty="0" smtClean="0"/>
              <a:t>Более поздними являются заимствования из фразеологии французского (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иметь зуб</a:t>
            </a:r>
            <a:r>
              <a:rPr lang="ru-RU" sz="2800" b="0" dirty="0" smtClean="0"/>
              <a:t>), немецкого (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разбить наголову</a:t>
            </a:r>
            <a:r>
              <a:rPr lang="ru-RU" sz="2800" b="0" dirty="0" smtClean="0"/>
              <a:t>), английского (</a:t>
            </a:r>
            <a:r>
              <a:rPr lang="ru-RU" sz="2800" b="0" i="1" kern="1200" dirty="0" smtClean="0">
                <a:solidFill>
                  <a:schemeClr val="accent2">
                    <a:lumMod val="75000"/>
                  </a:schemeClr>
                </a:solidFill>
              </a:rPr>
              <a:t>синий чулок</a:t>
            </a:r>
            <a:r>
              <a:rPr lang="ru-RU" sz="2800" b="0" dirty="0" smtClean="0"/>
              <a:t>) языков.</a:t>
            </a:r>
            <a:endParaRPr lang="ru-RU" sz="2800" b="0" dirty="0" smtClean="0">
              <a:latin typeface="Times New Roman" pitchFamily="18" charset="0"/>
            </a:endParaRPr>
          </a:p>
        </p:txBody>
      </p:sp>
      <p:pic>
        <p:nvPicPr>
          <p:cNvPr id="4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477152" cy="25309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272334" cy="928694"/>
          </a:xfrm>
        </p:spPr>
        <p:txBody>
          <a:bodyPr/>
          <a:lstStyle/>
          <a:p>
            <a:r>
              <a:rPr lang="ru-RU" sz="3200" dirty="0" smtClean="0"/>
              <a:t>Источники появления фразеологизмов в русской речи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7215238" cy="464347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ru-RU" sz="2800" b="0" dirty="0" smtClean="0"/>
              <a:t>Исконно русские фразеологизмы ( из УНТ; профессиональной среды; традиций; в результате исторических событий; наблюдений за животными; из литературы)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Заимствованные фразеологизмы</a:t>
            </a:r>
            <a:br>
              <a:rPr lang="ru-RU" sz="2800" b="0" dirty="0" smtClean="0"/>
            </a:br>
            <a:r>
              <a:rPr lang="ru-RU" sz="2800" b="0" dirty="0" smtClean="0"/>
              <a:t>из старославянского языка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Заимствованные фразеологизмы</a:t>
            </a:r>
            <a:br>
              <a:rPr lang="ru-RU" sz="2800" b="0" dirty="0" smtClean="0"/>
            </a:br>
            <a:r>
              <a:rPr lang="ru-RU" sz="2800" b="0" dirty="0" smtClean="0"/>
              <a:t>из западноевропейских языков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500066"/>
          </a:xfrm>
        </p:spPr>
        <p:txBody>
          <a:bodyPr/>
          <a:lstStyle/>
          <a:p>
            <a:r>
              <a:rPr lang="ru-RU" sz="3200" dirty="0" smtClean="0"/>
              <a:t>Фразеологизмы в языке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715304" cy="57150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800" b="0" dirty="0" smtClean="0"/>
              <a:t>Фразеологизмы в русском языке в нашей повседневной речи употребляются сплошь и рядом. Порой мы даже не замечаем, что произносим эти устойчивые выражения, — настолько они привычны и удобны. </a:t>
            </a:r>
          </a:p>
          <a:p>
            <a:pPr>
              <a:spcBef>
                <a:spcPts val="1200"/>
              </a:spcBef>
            </a:pPr>
            <a:r>
              <a:rPr lang="ru-RU" sz="2800" b="0" dirty="0" smtClean="0"/>
              <a:t>Можно произнести целую тираду, что-нибудь вроде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«мы занимаемся бессмысленным и малоэффективным делом. Силы затрачиваем большие, а результат будет ничтожным»</a:t>
            </a:r>
            <a:r>
              <a:rPr lang="ru-RU" sz="2800" b="0" dirty="0" smtClean="0"/>
              <a:t>. А можно обронить короткое — </a:t>
            </a:r>
            <a:r>
              <a:rPr lang="ru-RU" sz="2800" b="0" i="1" dirty="0" smtClean="0">
                <a:solidFill>
                  <a:schemeClr val="accent2">
                    <a:lumMod val="75000"/>
                  </a:schemeClr>
                </a:solidFill>
              </a:rPr>
              <a:t>артель «Напрасный труд»</a:t>
            </a:r>
            <a:r>
              <a:rPr lang="ru-RU" sz="2800" b="0" dirty="0" smtClean="0"/>
              <a:t>, — и всем все станет понятно. </a:t>
            </a:r>
            <a:endParaRPr lang="ru-RU" sz="2800" b="0" dirty="0"/>
          </a:p>
        </p:txBody>
      </p:sp>
      <p:pic>
        <p:nvPicPr>
          <p:cNvPr id="1026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77152" cy="25309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714380"/>
          </a:xfrm>
        </p:spPr>
        <p:txBody>
          <a:bodyPr/>
          <a:lstStyle/>
          <a:p>
            <a:r>
              <a:rPr lang="ru-RU" sz="3200" dirty="0" smtClean="0"/>
              <a:t>Фразеологизмы в языке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8001056" cy="1500198"/>
          </a:xfrm>
        </p:spPr>
        <p:txBody>
          <a:bodyPr/>
          <a:lstStyle/>
          <a:p>
            <a:pPr marL="36000" indent="0">
              <a:buNone/>
            </a:pPr>
            <a:r>
              <a:rPr lang="ru-RU" sz="2600" b="0" dirty="0" smtClean="0"/>
              <a:t>Впрочем, фразеологизмы бывают и длиннее. </a:t>
            </a:r>
          </a:p>
          <a:p>
            <a:pPr marL="36000" indent="0">
              <a:buNone/>
            </a:pPr>
            <a:r>
              <a:rPr lang="ru-RU" sz="2600" b="0" i="1" dirty="0" smtClean="0">
                <a:solidFill>
                  <a:schemeClr val="accent2">
                    <a:lumMod val="75000"/>
                  </a:schemeClr>
                </a:solidFill>
              </a:rPr>
              <a:t>«Не видно ни зги»</a:t>
            </a:r>
            <a:r>
              <a:rPr lang="ru-RU" sz="2600" b="0" dirty="0" smtClean="0"/>
              <a:t> — это то же самое, что </a:t>
            </a:r>
            <a:r>
              <a:rPr lang="ru-RU" sz="2600" b="0" dirty="0" smtClean="0">
                <a:solidFill>
                  <a:schemeClr val="accent2">
                    <a:lumMod val="75000"/>
                  </a:schemeClr>
                </a:solidFill>
              </a:rPr>
              <a:t>темно</a:t>
            </a:r>
            <a:r>
              <a:rPr lang="ru-RU" sz="2600" b="0" dirty="0" smtClean="0"/>
              <a:t>. </a:t>
            </a:r>
          </a:p>
        </p:txBody>
      </p:sp>
      <p:pic>
        <p:nvPicPr>
          <p:cNvPr id="1026" name="Picture 2" descr="E:\МОИ РИСУНКИ\ДЛЯ УРОКОВ РУССКОГО ЯЗЫКА\туман, ни зги не вид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86" y="2643182"/>
            <a:ext cx="48636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572132" y="2143116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2000" lvl="0" fontAlgn="base">
              <a:spcBef>
                <a:spcPts val="1200"/>
              </a:spcBef>
              <a:spcAft>
                <a:spcPct val="0"/>
              </a:spcAft>
            </a:pPr>
            <a:r>
              <a:rPr lang="ru-RU" sz="2600" dirty="0" smtClean="0"/>
              <a:t>Однако, фразеологизм ярче, эмоциональнее.</a:t>
            </a:r>
          </a:p>
          <a:p>
            <a:pPr marL="72000" lvl="0" fontAlgn="base">
              <a:spcBef>
                <a:spcPts val="1200"/>
              </a:spcBef>
              <a:spcAft>
                <a:spcPct val="0"/>
              </a:spcAft>
            </a:pPr>
            <a:r>
              <a:rPr lang="ru-RU" sz="2600" dirty="0" smtClean="0"/>
              <a:t>Прибегая к нему, человек, помимо прочего, сообщает еще и о своем отношении к событию, предмету или собеседнику.</a:t>
            </a:r>
            <a:endParaRPr kumimoji="0" lang="ru-RU" sz="2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E:\МОИ РИСУНКИ\КАРТИНКИ\вопросительный зн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36700" cy="178595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чнозеленая абстракция_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Вечнозеленая абстракция_</Template>
  <TotalTime>1122</TotalTime>
  <Words>850</Words>
  <Application>Microsoft Office PowerPoint</Application>
  <PresentationFormat>Экран (4:3)</PresentationFormat>
  <Paragraphs>122</Paragraphs>
  <Slides>23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Вечнозеленая абстракция_</vt:lpstr>
      <vt:lpstr>Происхождение фразеологизмов, использование их в речи.</vt:lpstr>
      <vt:lpstr>Слайд 2</vt:lpstr>
      <vt:lpstr>Фразеологизмы русского происхождения.</vt:lpstr>
      <vt:lpstr>Источники пополнения исконно русских фразеологизмов</vt:lpstr>
      <vt:lpstr>Заимствованные фразеологизмы из старославянского языка</vt:lpstr>
      <vt:lpstr>Заимствованные фразеологизмы из западноевропейских языков</vt:lpstr>
      <vt:lpstr>Источники появления фразеологизмов в русской речи</vt:lpstr>
      <vt:lpstr>Фразеологизмы в языке</vt:lpstr>
      <vt:lpstr>Фразеологизмы в языке</vt:lpstr>
      <vt:lpstr>Фразеологизмы в языке</vt:lpstr>
      <vt:lpstr>Фразеологизмы в языке</vt:lpstr>
      <vt:lpstr>Особенности употребления  фразеологизмов</vt:lpstr>
      <vt:lpstr>Укажите, какие из приведенных словосочетаний  являются свободными</vt:lpstr>
      <vt:lpstr>Найдите синонимичные фразеологизмы и соедините их</vt:lpstr>
      <vt:lpstr>Проверьте </vt:lpstr>
      <vt:lpstr>Найдите антонимичные фразеологизмы и соедините их</vt:lpstr>
      <vt:lpstr>Проверьте </vt:lpstr>
      <vt:lpstr>Рассмотрите, объясните фразеологизмы</vt:lpstr>
      <vt:lpstr>Рассмотрите, объясните фразеологизмы</vt:lpstr>
      <vt:lpstr>Рассмотрите, объясните фразеологизмы</vt:lpstr>
      <vt:lpstr>Рассмотрите, объясните фразеологизмы</vt:lpstr>
      <vt:lpstr>Совет </vt:lpstr>
      <vt:lpstr>Найдите ошибки и запишите исправленные предложения.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176</cp:revision>
  <dcterms:modified xsi:type="dcterms:W3CDTF">2009-10-24T19:46:48Z</dcterms:modified>
</cp:coreProperties>
</file>