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67" r:id="rId3"/>
    <p:sldId id="257" r:id="rId4"/>
    <p:sldId id="279" r:id="rId5"/>
    <p:sldId id="280" r:id="rId6"/>
    <p:sldId id="273" r:id="rId7"/>
    <p:sldId id="278" r:id="rId8"/>
    <p:sldId id="261" r:id="rId9"/>
    <p:sldId id="259" r:id="rId10"/>
    <p:sldId id="260" r:id="rId11"/>
    <p:sldId id="281" r:id="rId12"/>
    <p:sldId id="263" r:id="rId13"/>
    <p:sldId id="264" r:id="rId14"/>
    <p:sldId id="266" r:id="rId15"/>
    <p:sldId id="272" r:id="rId16"/>
    <p:sldId id="283" r:id="rId17"/>
    <p:sldId id="274" r:id="rId18"/>
    <p:sldId id="276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244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233D9-1B68-42F6-B686-4424FD8D4926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7C7CA-03DB-4ECD-ACAA-4F803B534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&#1040;&#1076;&#1084;&#1080;&#1085;&#1080;&#1089;&#1090;&#1088;&#1072;&#1090;&#1086;&#1088;\&#1052;&#1086;&#1080;%20&#1076;&#1086;&#1082;&#1091;&#1084;&#1077;&#1085;&#1090;&#1099;\&#1052;&#1086;&#1080;%20&#1088;&#1080;&#1089;&#1091;&#1085;&#1082;&#1080;\MP%20Navigator\2009_01_10\&#1089;&#1077;&#1084;&#1100;&#1103;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28604"/>
            <a:ext cx="8229600" cy="1828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Характер славянина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316913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Урок окружающего мира  в 3 классе по программе «Начальная школа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XXI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века» под редакцией Н. Ф. Виноградовой.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Выполнила учитель начальных классов МОУ СОШ № 1 г. Пугачёва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Шевцова И. С.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5852" y="5143512"/>
            <a:ext cx="7086600" cy="1009664"/>
          </a:xfrm>
        </p:spPr>
        <p:txBody>
          <a:bodyPr/>
          <a:lstStyle/>
          <a:p>
            <a:r>
              <a:rPr lang="ru-RU" sz="6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Трудолюбие</a:t>
            </a:r>
            <a:endParaRPr lang="ru-RU" sz="6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Picture 5" descr="ctkzy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569" y="285728"/>
            <a:ext cx="8424862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festpark.ru/files/170_mainfot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7"/>
            <a:ext cx="60007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tltkompas.ru/images/content/togliatti/nature/44.jpg"/>
          <p:cNvPicPr>
            <a:picLocks/>
          </p:cNvPicPr>
          <p:nvPr/>
        </p:nvPicPr>
        <p:blipFill>
          <a:blip r:embed="rId3"/>
          <a:srcRect t="13417" b="13417"/>
          <a:stretch>
            <a:fillRect/>
          </a:stretch>
        </p:blipFill>
        <p:spPr bwMode="auto">
          <a:xfrm>
            <a:off x="4572000" y="1714488"/>
            <a:ext cx="45720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И с тех пор  на крутом берегу Волги два славных утёса. Один называют Молодецким курганом,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а другой –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Девьей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горой.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6000792" cy="64294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</a:t>
            </a:r>
            <a:r>
              <a:rPr lang="en-US" sz="4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Ó</a:t>
            </a:r>
            <a:r>
              <a:rPr lang="ru-RU" sz="4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МОЧЬ</a:t>
            </a:r>
            <a:endParaRPr lang="ru-RU" sz="4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95918"/>
            <a:ext cx="5486400" cy="1262082"/>
          </a:xfrm>
        </p:spPr>
        <p:txBody>
          <a:bodyPr>
            <a:normAutofit fontScale="92500" lnSpcReduction="20000"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ОТЗЫВЧИВОСТЬ</a:t>
            </a:r>
          </a:p>
          <a:p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ДОБРОТА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семья.jpg"/>
          <p:cNvPicPr>
            <a:picLocks noGrp="1" noChangeAspect="1"/>
          </p:cNvPicPr>
          <p:nvPr>
            <p:ph type="pic" idx="1"/>
          </p:nvPr>
        </p:nvPicPr>
        <p:blipFill>
          <a:blip r:embed="rId2" r:link="rId3" cstate="screen"/>
          <a:stretch>
            <a:fillRect/>
          </a:stretch>
        </p:blipFill>
        <p:spPr>
          <a:xfrm>
            <a:off x="250001" y="928670"/>
            <a:ext cx="8643998" cy="450059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642918"/>
            <a:ext cx="6529414" cy="522288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Гостеприимство</a:t>
            </a:r>
            <a:endParaRPr lang="ru-RU" sz="6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IMAGE038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31974"/>
            <a:ext cx="8572560" cy="5026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600200" y="500042"/>
            <a:ext cx="7086600" cy="6357958"/>
          </a:xfrm>
        </p:spPr>
        <p:txBody>
          <a:bodyPr>
            <a:noAutofit/>
          </a:bodyPr>
          <a:lstStyle/>
          <a:p>
            <a:r>
              <a:rPr lang="ru-RU" sz="4000" smtClean="0">
                <a:latin typeface="Arial" pitchFamily="34" charset="0"/>
                <a:cs typeface="Arial" pitchFamily="34" charset="0"/>
              </a:rPr>
              <a:t>ЩЕДРОСТЬ</a:t>
            </a:r>
          </a:p>
          <a:p>
            <a:r>
              <a:rPr lang="ru-RU" sz="4000" smtClean="0">
                <a:latin typeface="Arial" pitchFamily="34" charset="0"/>
                <a:cs typeface="Arial" pitchFamily="34" charset="0"/>
              </a:rPr>
              <a:t>СМЕЛОСТЬ</a:t>
            </a:r>
          </a:p>
          <a:p>
            <a:r>
              <a:rPr lang="ru-RU" sz="4000" smtClean="0">
                <a:latin typeface="Arial" pitchFamily="34" charset="0"/>
                <a:cs typeface="Arial" pitchFamily="34" charset="0"/>
              </a:rPr>
              <a:t>СООБРАЗИТЕЛЬНОСТЬ</a:t>
            </a:r>
          </a:p>
          <a:p>
            <a:r>
              <a:rPr lang="ru-RU" sz="4000" smtClean="0">
                <a:latin typeface="Arial" pitchFamily="34" charset="0"/>
                <a:cs typeface="Arial" pitchFamily="34" charset="0"/>
              </a:rPr>
              <a:t>СИЛА</a:t>
            </a:r>
          </a:p>
          <a:p>
            <a:r>
              <a:rPr lang="ru-RU" sz="4000" smtClean="0">
                <a:latin typeface="Arial" pitchFamily="34" charset="0"/>
                <a:cs typeface="Arial" pitchFamily="34" charset="0"/>
              </a:rPr>
              <a:t>ТЕРПЕЛИВОСТЬ</a:t>
            </a:r>
          </a:p>
          <a:p>
            <a:r>
              <a:rPr lang="ru-RU" sz="4000" smtClean="0">
                <a:latin typeface="Arial" pitchFamily="34" charset="0"/>
                <a:cs typeface="Arial" pitchFamily="34" charset="0"/>
              </a:rPr>
              <a:t>ЛЮБОВЬ К СВОБОДЕ</a:t>
            </a:r>
          </a:p>
          <a:p>
            <a:r>
              <a:rPr lang="ru-RU" sz="4000" smtClean="0">
                <a:latin typeface="Arial" pitchFamily="34" charset="0"/>
                <a:cs typeface="Arial" pitchFamily="34" charset="0"/>
              </a:rPr>
              <a:t>ЛЮБОВЬ К РОДИНЕ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None/>
            </a:pPr>
            <a:r>
              <a:rPr lang="ru-RU" sz="4400" b="1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4400" b="1" dirty="0" smtClean="0">
                <a:ln/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Почему за рубежами славянского мира древних славян называли народом богатырей?</a:t>
            </a:r>
            <a:endParaRPr lang="ru-RU" sz="4400" b="1" dirty="0">
              <a:ln/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>
                <a:solidFill>
                  <a:srgbClr val="FF3300"/>
                </a:solidFill>
              </a:rPr>
              <a:t/>
            </a:r>
            <a:br>
              <a:rPr lang="ru-RU" sz="2800" dirty="0">
                <a:solidFill>
                  <a:srgbClr val="FF3300"/>
                </a:solidFill>
              </a:rPr>
            </a:br>
            <a:r>
              <a:rPr lang="ru-RU" sz="2800" dirty="0">
                <a:solidFill>
                  <a:srgbClr val="FF3300"/>
                </a:solidFill>
              </a:rPr>
              <a:t/>
            </a:r>
            <a:br>
              <a:rPr lang="ru-RU" sz="2800" dirty="0">
                <a:solidFill>
                  <a:srgbClr val="FF3300"/>
                </a:solidFill>
              </a:rPr>
            </a:br>
            <a:r>
              <a:rPr lang="ru-RU" sz="2800" dirty="0">
                <a:solidFill>
                  <a:srgbClr val="FF3300"/>
                </a:solidFill>
              </a:rPr>
              <a:t/>
            </a:r>
            <a:br>
              <a:rPr lang="ru-RU" sz="2800" dirty="0">
                <a:solidFill>
                  <a:srgbClr val="FF3300"/>
                </a:solidFill>
              </a:rPr>
            </a:br>
            <a:r>
              <a:rPr lang="ru-RU" sz="2800" dirty="0">
                <a:solidFill>
                  <a:srgbClr val="FF3300"/>
                </a:solidFill>
              </a:rPr>
              <a:t/>
            </a:r>
            <a:br>
              <a:rPr lang="ru-RU" sz="2800" dirty="0">
                <a:solidFill>
                  <a:srgbClr val="FF3300"/>
                </a:solidFill>
              </a:rPr>
            </a:br>
            <a:r>
              <a:rPr lang="ru-RU" sz="2800" dirty="0">
                <a:solidFill>
                  <a:srgbClr val="FF3300"/>
                </a:solidFill>
              </a:rPr>
              <a:t/>
            </a:r>
            <a:br>
              <a:rPr lang="ru-RU" sz="2800" dirty="0">
                <a:solidFill>
                  <a:srgbClr val="FF3300"/>
                </a:solidFill>
              </a:rPr>
            </a:br>
            <a:r>
              <a:rPr lang="ru-RU" sz="2800" dirty="0">
                <a:solidFill>
                  <a:srgbClr val="FF3300"/>
                </a:solidFill>
              </a:rPr>
              <a:t/>
            </a:r>
            <a:br>
              <a:rPr lang="ru-RU" sz="2800" dirty="0">
                <a:solidFill>
                  <a:srgbClr val="FF3300"/>
                </a:solidFill>
              </a:rPr>
            </a:br>
            <a:r>
              <a:rPr lang="ru-RU" sz="2800" dirty="0">
                <a:solidFill>
                  <a:srgbClr val="FF3300"/>
                </a:solidFill>
              </a:rPr>
              <a:t/>
            </a:r>
            <a:br>
              <a:rPr lang="ru-RU" sz="2800" dirty="0">
                <a:solidFill>
                  <a:srgbClr val="FF3300"/>
                </a:solidFill>
              </a:rPr>
            </a:br>
            <a:r>
              <a:rPr lang="ru-RU" sz="2800" dirty="0">
                <a:solidFill>
                  <a:srgbClr val="FF3300"/>
                </a:solidFill>
              </a:rPr>
              <a:t/>
            </a:r>
            <a:br>
              <a:rPr lang="ru-RU" sz="2800" dirty="0">
                <a:solidFill>
                  <a:srgbClr val="FF3300"/>
                </a:solidFill>
              </a:rPr>
            </a:br>
            <a:r>
              <a:rPr lang="ru-RU" sz="2800" dirty="0">
                <a:solidFill>
                  <a:srgbClr val="FF3300"/>
                </a:solidFill>
              </a:rPr>
              <a:t/>
            </a:r>
            <a:br>
              <a:rPr lang="ru-RU" sz="2800" dirty="0">
                <a:solidFill>
                  <a:srgbClr val="FF3300"/>
                </a:solidFill>
              </a:rPr>
            </a:br>
            <a:r>
              <a:rPr lang="ru-RU" sz="2800" dirty="0">
                <a:solidFill>
                  <a:srgbClr val="FF3300"/>
                </a:solidFill>
              </a:rPr>
              <a:t/>
            </a:r>
            <a:br>
              <a:rPr lang="ru-RU" sz="2800" dirty="0">
                <a:solidFill>
                  <a:srgbClr val="FF3300"/>
                </a:solidFill>
              </a:rPr>
            </a:br>
            <a:r>
              <a:rPr lang="ru-RU" sz="2800" dirty="0">
                <a:solidFill>
                  <a:srgbClr val="FF3300"/>
                </a:solidFill>
              </a:rPr>
              <a:t/>
            </a:r>
            <a:br>
              <a:rPr lang="ru-RU" sz="2800" dirty="0">
                <a:solidFill>
                  <a:srgbClr val="FF3300"/>
                </a:solidFill>
              </a:rPr>
            </a:br>
            <a:r>
              <a:rPr lang="ru-RU" sz="2800" dirty="0">
                <a:solidFill>
                  <a:srgbClr val="FF3300"/>
                </a:solidFill>
              </a:rPr>
              <a:t/>
            </a:r>
            <a:br>
              <a:rPr lang="ru-RU" sz="2800" dirty="0">
                <a:solidFill>
                  <a:srgbClr val="FF3300"/>
                </a:solidFill>
              </a:rPr>
            </a:br>
            <a:r>
              <a:rPr lang="ru-RU" sz="2800" dirty="0" smtClean="0">
                <a:solidFill>
                  <a:srgbClr val="FF3300"/>
                </a:solidFill>
              </a:rPr>
              <a:t>Умный</a:t>
            </a:r>
            <a:r>
              <a:rPr lang="ru-RU" sz="2800" dirty="0">
                <a:solidFill>
                  <a:srgbClr val="FF3300"/>
                </a:solidFill>
              </a:rPr>
              <a:t>, сильный </a:t>
            </a:r>
            <a:r>
              <a:rPr lang="ru-RU" sz="2800" dirty="0" smtClean="0">
                <a:solidFill>
                  <a:srgbClr val="FF3300"/>
                </a:solidFill>
              </a:rPr>
              <a:t>наш народ</a:t>
            </a:r>
            <a:r>
              <a:rPr lang="ru-RU" sz="2800" dirty="0">
                <a:solidFill>
                  <a:srgbClr val="FF3300"/>
                </a:solidFill>
              </a:rPr>
              <a:t/>
            </a:r>
            <a:br>
              <a:rPr lang="ru-RU" sz="2800" dirty="0">
                <a:solidFill>
                  <a:srgbClr val="FF3300"/>
                </a:solidFill>
              </a:rPr>
            </a:br>
            <a:r>
              <a:rPr lang="ru-RU" sz="2800" dirty="0">
                <a:solidFill>
                  <a:srgbClr val="FF3300"/>
                </a:solidFill>
              </a:rPr>
              <a:t>Далеко глядит вперёд, </a:t>
            </a:r>
            <a:br>
              <a:rPr lang="ru-RU" sz="2800" dirty="0">
                <a:solidFill>
                  <a:srgbClr val="FF3300"/>
                </a:solidFill>
              </a:rPr>
            </a:br>
            <a:r>
              <a:rPr lang="ru-RU" sz="2800" dirty="0">
                <a:solidFill>
                  <a:srgbClr val="FF3300"/>
                </a:solidFill>
              </a:rPr>
              <a:t>А преданья старины</a:t>
            </a:r>
            <a:br>
              <a:rPr lang="ru-RU" sz="2800" dirty="0">
                <a:solidFill>
                  <a:srgbClr val="FF3300"/>
                </a:solidFill>
              </a:rPr>
            </a:br>
            <a:r>
              <a:rPr lang="ru-RU" sz="2800" dirty="0">
                <a:solidFill>
                  <a:srgbClr val="FF3300"/>
                </a:solidFill>
              </a:rPr>
              <a:t>Забывать мы не должны.</a:t>
            </a:r>
            <a:br>
              <a:rPr lang="ru-RU" sz="2800" dirty="0">
                <a:solidFill>
                  <a:srgbClr val="FF3300"/>
                </a:solidFill>
              </a:rPr>
            </a:br>
            <a:r>
              <a:rPr lang="ru-RU" sz="2800" dirty="0">
                <a:solidFill>
                  <a:srgbClr val="FF3300"/>
                </a:solidFill>
              </a:rPr>
              <a:t>                  </a:t>
            </a:r>
            <a:r>
              <a:rPr lang="ru-RU" sz="2800" i="1" dirty="0">
                <a:solidFill>
                  <a:srgbClr val="FF3300"/>
                </a:solidFill>
              </a:rPr>
              <a:t> Н. </a:t>
            </a:r>
            <a:r>
              <a:rPr lang="ru-RU" sz="2800" i="1" dirty="0" err="1">
                <a:solidFill>
                  <a:srgbClr val="FF3300"/>
                </a:solidFill>
              </a:rPr>
              <a:t>Кончаловская</a:t>
            </a:r>
            <a:endParaRPr lang="ru-RU" sz="2800" dirty="0">
              <a:solidFill>
                <a:srgbClr val="FF3300"/>
              </a:solidFill>
            </a:endParaRPr>
          </a:p>
        </p:txBody>
      </p:sp>
      <p:pic>
        <p:nvPicPr>
          <p:cNvPr id="6" name="Picture 17" descr="IMAGE038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716463" y="500042"/>
            <a:ext cx="4427537" cy="6048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857288" y="500042"/>
            <a:ext cx="4572032" cy="3929090"/>
          </a:xfrm>
        </p:spPr>
        <p:txBody>
          <a:bodyPr>
            <a:normAutofit fontScale="925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1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</a:t>
            </a:r>
            <a:r>
              <a:rPr lang="ru-RU" sz="200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</a:t>
            </a:r>
            <a:endParaRPr lang="ru-RU" sz="20000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643174" y="1571612"/>
            <a:ext cx="928694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643174" y="2428868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643174" y="2714620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714612" y="3286124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2056" cy="72547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6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00431" y="785794"/>
            <a:ext cx="435771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rgbClr val="FEB80A">
                        <a:satMod val="155000"/>
                      </a:srgbClr>
                    </a:gs>
                    <a:gs pos="100000">
                      <a:srgbClr val="FEB80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j-ea"/>
                <a:cs typeface="+mj-cs"/>
              </a:rPr>
              <a:t>повторил</a:t>
            </a:r>
            <a:br>
              <a:rPr lang="ru-RU" sz="6000" b="1" spc="50" dirty="0" smtClean="0">
                <a:ln w="11430"/>
                <a:gradFill>
                  <a:gsLst>
                    <a:gs pos="25000">
                      <a:srgbClr val="FEB80A">
                        <a:satMod val="155000"/>
                      </a:srgbClr>
                    </a:gs>
                    <a:gs pos="100000">
                      <a:srgbClr val="FEB80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14810" y="1857364"/>
            <a:ext cx="34553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j-lt"/>
              </a:rPr>
              <a:t>узнал</a:t>
            </a:r>
            <a:endParaRPr lang="ru-RU" sz="6000" b="1" dirty="0"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43306" y="2643182"/>
            <a:ext cx="49292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rgbClr val="FEB80A">
                        <a:satMod val="155000"/>
                      </a:srgbClr>
                    </a:gs>
                    <a:gs pos="100000">
                      <a:srgbClr val="FEB80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j-ea"/>
                <a:cs typeface="+mj-cs"/>
              </a:rPr>
              <a:t>задумался</a:t>
            </a:r>
            <a:br>
              <a:rPr lang="ru-RU" sz="6000" b="1" spc="50" dirty="0" smtClean="0">
                <a:ln w="11430"/>
                <a:gradFill>
                  <a:gsLst>
                    <a:gs pos="25000">
                      <a:srgbClr val="FEB80A">
                        <a:satMod val="155000"/>
                      </a:srgbClr>
                    </a:gs>
                    <a:gs pos="100000">
                      <a:srgbClr val="FEB80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643306" y="3571876"/>
            <a:ext cx="4286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j-lt"/>
              </a:rPr>
              <a:t>удивился</a:t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j-lt"/>
              </a:rPr>
            </a:br>
            <a:endParaRPr lang="ru-RU" sz="6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nsc.1september.ru/2004/43/29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857232"/>
            <a:ext cx="7215238" cy="549497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Домашнее задание: </a:t>
            </a: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Собрать и представить народные песни: </a:t>
            </a: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1 гр. – праздничные; </a:t>
            </a: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2 гр. – трудовые; </a:t>
            </a: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3 гр. – колыбельные; </a:t>
            </a: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4 гр. – игровые.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714356"/>
            <a:ext cx="82868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Спасибо за урок .</a:t>
            </a:r>
          </a:p>
          <a:p>
            <a:pPr algn="ctr">
              <a:spcBef>
                <a:spcPct val="50000"/>
              </a:spcBef>
            </a:pP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Желаю успехов в домашней творческой работе !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>
                <a:solidFill>
                  <a:srgbClr val="FF3300"/>
                </a:solidFill>
              </a:rPr>
              <a:t/>
            </a:r>
            <a:br>
              <a:rPr lang="ru-RU" sz="2800" dirty="0">
                <a:solidFill>
                  <a:srgbClr val="FF3300"/>
                </a:solidFill>
              </a:rPr>
            </a:br>
            <a:r>
              <a:rPr lang="ru-RU" sz="2800" dirty="0">
                <a:solidFill>
                  <a:srgbClr val="FF3300"/>
                </a:solidFill>
              </a:rPr>
              <a:t/>
            </a:r>
            <a:br>
              <a:rPr lang="ru-RU" sz="2800" dirty="0">
                <a:solidFill>
                  <a:srgbClr val="FF3300"/>
                </a:solidFill>
              </a:rPr>
            </a:br>
            <a:r>
              <a:rPr lang="ru-RU" sz="2800" dirty="0">
                <a:solidFill>
                  <a:srgbClr val="FF3300"/>
                </a:solidFill>
              </a:rPr>
              <a:t/>
            </a:r>
            <a:br>
              <a:rPr lang="ru-RU" sz="2800" dirty="0">
                <a:solidFill>
                  <a:srgbClr val="FF3300"/>
                </a:solidFill>
              </a:rPr>
            </a:br>
            <a:r>
              <a:rPr lang="ru-RU" sz="2800" dirty="0">
                <a:solidFill>
                  <a:srgbClr val="FF3300"/>
                </a:solidFill>
              </a:rPr>
              <a:t/>
            </a:r>
            <a:br>
              <a:rPr lang="ru-RU" sz="2800" dirty="0">
                <a:solidFill>
                  <a:srgbClr val="FF3300"/>
                </a:solidFill>
              </a:rPr>
            </a:br>
            <a:r>
              <a:rPr lang="ru-RU" sz="2800" dirty="0">
                <a:solidFill>
                  <a:srgbClr val="FF3300"/>
                </a:solidFill>
              </a:rPr>
              <a:t/>
            </a:r>
            <a:br>
              <a:rPr lang="ru-RU" sz="2800" dirty="0">
                <a:solidFill>
                  <a:srgbClr val="FF3300"/>
                </a:solidFill>
              </a:rPr>
            </a:br>
            <a:r>
              <a:rPr lang="ru-RU" sz="2800" dirty="0">
                <a:solidFill>
                  <a:srgbClr val="FF3300"/>
                </a:solidFill>
              </a:rPr>
              <a:t/>
            </a:r>
            <a:br>
              <a:rPr lang="ru-RU" sz="2800" dirty="0">
                <a:solidFill>
                  <a:srgbClr val="FF3300"/>
                </a:solidFill>
              </a:rPr>
            </a:br>
            <a:r>
              <a:rPr lang="ru-RU" sz="2800" dirty="0">
                <a:solidFill>
                  <a:srgbClr val="FF3300"/>
                </a:solidFill>
              </a:rPr>
              <a:t/>
            </a:r>
            <a:br>
              <a:rPr lang="ru-RU" sz="2800" dirty="0">
                <a:solidFill>
                  <a:srgbClr val="FF3300"/>
                </a:solidFill>
              </a:rPr>
            </a:br>
            <a:r>
              <a:rPr lang="ru-RU" sz="2800" dirty="0">
                <a:solidFill>
                  <a:srgbClr val="FF3300"/>
                </a:solidFill>
              </a:rPr>
              <a:t/>
            </a:r>
            <a:br>
              <a:rPr lang="ru-RU" sz="2800" dirty="0">
                <a:solidFill>
                  <a:srgbClr val="FF3300"/>
                </a:solidFill>
              </a:rPr>
            </a:br>
            <a:r>
              <a:rPr lang="ru-RU" sz="2800" dirty="0">
                <a:solidFill>
                  <a:srgbClr val="FF3300"/>
                </a:solidFill>
              </a:rPr>
              <a:t/>
            </a:r>
            <a:br>
              <a:rPr lang="ru-RU" sz="2800" dirty="0">
                <a:solidFill>
                  <a:srgbClr val="FF3300"/>
                </a:solidFill>
              </a:rPr>
            </a:br>
            <a:r>
              <a:rPr lang="ru-RU" sz="2800" dirty="0">
                <a:solidFill>
                  <a:srgbClr val="FF3300"/>
                </a:solidFill>
              </a:rPr>
              <a:t/>
            </a:r>
            <a:br>
              <a:rPr lang="ru-RU" sz="2800" dirty="0">
                <a:solidFill>
                  <a:srgbClr val="FF3300"/>
                </a:solidFill>
              </a:rPr>
            </a:br>
            <a:r>
              <a:rPr lang="ru-RU" sz="2800" dirty="0">
                <a:solidFill>
                  <a:srgbClr val="FF3300"/>
                </a:solidFill>
              </a:rPr>
              <a:t/>
            </a:r>
            <a:br>
              <a:rPr lang="ru-RU" sz="2800" dirty="0">
                <a:solidFill>
                  <a:srgbClr val="FF3300"/>
                </a:solidFill>
              </a:rPr>
            </a:br>
            <a:r>
              <a:rPr lang="ru-RU" sz="2800" dirty="0">
                <a:solidFill>
                  <a:srgbClr val="FF3300"/>
                </a:solidFill>
              </a:rPr>
              <a:t/>
            </a:r>
            <a:br>
              <a:rPr lang="ru-RU" sz="2800" dirty="0">
                <a:solidFill>
                  <a:srgbClr val="FF3300"/>
                </a:solidFill>
              </a:rPr>
            </a:br>
            <a:r>
              <a:rPr lang="ru-RU" sz="2800" dirty="0">
                <a:solidFill>
                  <a:srgbClr val="FF3300"/>
                </a:solidFill>
              </a:rPr>
              <a:t/>
            </a:r>
            <a:br>
              <a:rPr lang="ru-RU" sz="2800" dirty="0">
                <a:solidFill>
                  <a:srgbClr val="FF3300"/>
                </a:solidFill>
              </a:rPr>
            </a:br>
            <a:r>
              <a:rPr lang="ru-RU" sz="2800" dirty="0">
                <a:solidFill>
                  <a:srgbClr val="FF3300"/>
                </a:solidFill>
              </a:rPr>
              <a:t>Слава нашей стороне!</a:t>
            </a:r>
            <a:br>
              <a:rPr lang="ru-RU" sz="2800" dirty="0">
                <a:solidFill>
                  <a:srgbClr val="FF3300"/>
                </a:solidFill>
              </a:rPr>
            </a:br>
            <a:r>
              <a:rPr lang="ru-RU" sz="2800" dirty="0">
                <a:solidFill>
                  <a:srgbClr val="FF3300"/>
                </a:solidFill>
              </a:rPr>
              <a:t>Слава нашей старине!</a:t>
            </a:r>
            <a:br>
              <a:rPr lang="ru-RU" sz="2800" dirty="0">
                <a:solidFill>
                  <a:srgbClr val="FF3300"/>
                </a:solidFill>
              </a:rPr>
            </a:br>
            <a:r>
              <a:rPr lang="ru-RU" sz="2800" dirty="0">
                <a:solidFill>
                  <a:srgbClr val="FF3300"/>
                </a:solidFill>
              </a:rPr>
              <a:t>И про эту старину</a:t>
            </a:r>
            <a:br>
              <a:rPr lang="ru-RU" sz="2800" dirty="0">
                <a:solidFill>
                  <a:srgbClr val="FF3300"/>
                </a:solidFill>
              </a:rPr>
            </a:br>
            <a:r>
              <a:rPr lang="ru-RU" sz="2800" dirty="0">
                <a:solidFill>
                  <a:srgbClr val="FF3300"/>
                </a:solidFill>
              </a:rPr>
              <a:t>Я рассказывать начну,</a:t>
            </a:r>
            <a:br>
              <a:rPr lang="ru-RU" sz="2800" dirty="0">
                <a:solidFill>
                  <a:srgbClr val="FF3300"/>
                </a:solidFill>
              </a:rPr>
            </a:br>
            <a:r>
              <a:rPr lang="ru-RU" sz="2800" dirty="0">
                <a:solidFill>
                  <a:srgbClr val="FF3300"/>
                </a:solidFill>
              </a:rPr>
              <a:t>Чтобы дети знать могли</a:t>
            </a:r>
            <a:br>
              <a:rPr lang="ru-RU" sz="2800" dirty="0">
                <a:solidFill>
                  <a:srgbClr val="FF3300"/>
                </a:solidFill>
              </a:rPr>
            </a:br>
            <a:r>
              <a:rPr lang="ru-RU" sz="2800" dirty="0">
                <a:solidFill>
                  <a:srgbClr val="FF3300"/>
                </a:solidFill>
              </a:rPr>
              <a:t>О делах родной земли.</a:t>
            </a:r>
            <a:br>
              <a:rPr lang="ru-RU" sz="2800" dirty="0">
                <a:solidFill>
                  <a:srgbClr val="FF3300"/>
                </a:solidFill>
              </a:rPr>
            </a:br>
            <a:r>
              <a:rPr lang="ru-RU" sz="2800" dirty="0">
                <a:solidFill>
                  <a:srgbClr val="FF3300"/>
                </a:solidFill>
              </a:rPr>
              <a:t>Времена теперь другие, </a:t>
            </a:r>
            <a:br>
              <a:rPr lang="ru-RU" sz="2800" dirty="0">
                <a:solidFill>
                  <a:srgbClr val="FF3300"/>
                </a:solidFill>
              </a:rPr>
            </a:br>
            <a:r>
              <a:rPr lang="ru-RU" sz="2800" dirty="0">
                <a:solidFill>
                  <a:srgbClr val="FF3300"/>
                </a:solidFill>
              </a:rPr>
              <a:t>Как и мысли и дела –</a:t>
            </a:r>
            <a:br>
              <a:rPr lang="ru-RU" sz="2800" dirty="0">
                <a:solidFill>
                  <a:srgbClr val="FF3300"/>
                </a:solidFill>
              </a:rPr>
            </a:br>
            <a:r>
              <a:rPr lang="ru-RU" sz="2800" dirty="0">
                <a:solidFill>
                  <a:srgbClr val="FF3300"/>
                </a:solidFill>
              </a:rPr>
              <a:t>Далеко ушла Россия</a:t>
            </a:r>
            <a:br>
              <a:rPr lang="ru-RU" sz="2800" dirty="0">
                <a:solidFill>
                  <a:srgbClr val="FF3300"/>
                </a:solidFill>
              </a:rPr>
            </a:br>
            <a:r>
              <a:rPr lang="ru-RU" sz="2800" dirty="0">
                <a:solidFill>
                  <a:srgbClr val="FF3300"/>
                </a:solidFill>
              </a:rPr>
              <a:t>От страны, какой </a:t>
            </a:r>
            <a:r>
              <a:rPr lang="ru-RU" sz="2800" dirty="0" smtClean="0">
                <a:solidFill>
                  <a:srgbClr val="FF3300"/>
                </a:solidFill>
              </a:rPr>
              <a:t>была…</a:t>
            </a:r>
            <a:r>
              <a:rPr lang="ru-RU" sz="2800" dirty="0">
                <a:solidFill>
                  <a:srgbClr val="FF3300"/>
                </a:solidFill>
              </a:rPr>
              <a:t/>
            </a:r>
            <a:br>
              <a:rPr lang="ru-RU" sz="2800" dirty="0">
                <a:solidFill>
                  <a:srgbClr val="FF3300"/>
                </a:solidFill>
              </a:rPr>
            </a:br>
            <a:r>
              <a:rPr lang="ru-RU" sz="2800" dirty="0">
                <a:solidFill>
                  <a:srgbClr val="FF3300"/>
                </a:solidFill>
              </a:rPr>
              <a:t/>
            </a:r>
            <a:br>
              <a:rPr lang="ru-RU" sz="2800" dirty="0">
                <a:solidFill>
                  <a:srgbClr val="FF3300"/>
                </a:solidFill>
              </a:rPr>
            </a:br>
            <a:r>
              <a:rPr lang="ru-RU" sz="2800" dirty="0">
                <a:solidFill>
                  <a:srgbClr val="FF3300"/>
                </a:solidFill>
              </a:rPr>
              <a:t>                  </a:t>
            </a:r>
            <a:r>
              <a:rPr lang="ru-RU" sz="2800" i="1" dirty="0">
                <a:solidFill>
                  <a:srgbClr val="FF3300"/>
                </a:solidFill>
              </a:rPr>
              <a:t> Н. </a:t>
            </a:r>
            <a:r>
              <a:rPr lang="ru-RU" sz="2800" i="1" dirty="0" err="1">
                <a:solidFill>
                  <a:srgbClr val="FF3300"/>
                </a:solidFill>
              </a:rPr>
              <a:t>Кончаловская</a:t>
            </a:r>
            <a:endParaRPr lang="ru-RU" sz="2800" dirty="0">
              <a:solidFill>
                <a:srgbClr val="FF3300"/>
              </a:solidFill>
            </a:endParaRPr>
          </a:p>
        </p:txBody>
      </p:sp>
      <p:pic>
        <p:nvPicPr>
          <p:cNvPr id="5137" name="Picture 17" descr="IMAGE038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716463" y="500042"/>
            <a:ext cx="4427537" cy="6048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C:\Documents and Settings\Администратор\Рабочий стол\урок\2009_01_13\карта расселения славя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715304" cy="142876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Смоделируем типичный вид славянина</a:t>
            </a:r>
            <a:endParaRPr lang="ru-RU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Рисунок 5" descr="http://nsc.1september.ru/2004/43/35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7715304" cy="4929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2009_01_28\Копия словяне_0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392885"/>
            <a:ext cx="4251810" cy="60722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 descr="http://b0.imgsrc.ru/k/kometa_blue/8/10222138aU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3929058" cy="5143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5643578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А.Г.Венецианов. Крестьянка, расчесывающая лен (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Анисья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). 1822 год.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8 0.29397 L 6.11111E-6 -5.55556E-6 " pathEditMode="relative" ptsTypes="A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None/>
            </a:pPr>
            <a:r>
              <a:rPr lang="ru-RU" sz="4400" b="1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4400" b="1" dirty="0" smtClean="0">
                <a:ln/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Почему за рубежами славянского мира древних славян называли народом богатырей?</a:t>
            </a:r>
            <a:endParaRPr lang="ru-RU" sz="4400" b="1" dirty="0">
              <a:ln/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186766" cy="5595004"/>
          </a:xfrm>
        </p:spPr>
        <p:txBody>
          <a:bodyPr/>
          <a:lstStyle/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БОГАТЫРЬ – человек рослый, дородный, дюжий и видный; необычный силач; смелый и удачливый, храбрый и счастливый воин, витязь.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БОГАТЫРСКИЙ- принадлежащий, свойственный богатырям.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(Из толкового словаря живого великорусского языка Владимира Даля.)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0"/>
            <a:ext cx="6929486" cy="78581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В. М. Васнецов. «Богатыри»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Рабочий стол\история\Богатыри.bm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615" r="3615"/>
          <a:stretch>
            <a:fillRect/>
          </a:stretch>
        </p:blipFill>
        <p:spPr bwMode="auto">
          <a:xfrm>
            <a:off x="928662" y="1181874"/>
            <a:ext cx="7500990" cy="5247521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Выскажем предположение</a:t>
            </a:r>
            <a:endParaRPr lang="ru-RU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2214554"/>
            <a:ext cx="8258204" cy="409480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Славяне были трудолюбивыми, потому что они такими рождались.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От трудолюбия человека зависит, будет ли он умел, будет ли в его доме достаток, как будут жить его дети и внуки.</a:t>
            </a:r>
          </a:p>
          <a:p>
            <a:pPr>
              <a:buFont typeface="Arial" pitchFamily="34" charset="0"/>
              <a:buChar char="•"/>
            </a:pPr>
            <a:endParaRPr lang="ru-RU" sz="4000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54" y="1285860"/>
            <a:ext cx="8358246" cy="7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lvl="0" indent="-41148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Какое высказывание верно?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1001</TotalTime>
  <Words>264</Words>
  <PresentationFormat>Экран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Характер славянина</vt:lpstr>
      <vt:lpstr>             Слава нашей стороне! Слава нашей старине! И про эту старину Я рассказывать начну, Чтобы дети знать могли О делах родной земли. Времена теперь другие,  Как и мысли и дела – Далеко ушла Россия От страны, какой была…                     Н. Кончаловская</vt:lpstr>
      <vt:lpstr>Слайд 3</vt:lpstr>
      <vt:lpstr>Смоделируем типичный вид славянина</vt:lpstr>
      <vt:lpstr>Слайд 5</vt:lpstr>
      <vt:lpstr>Слайд 6</vt:lpstr>
      <vt:lpstr>Слайд 7</vt:lpstr>
      <vt:lpstr>В. М. Васнецов. «Богатыри»</vt:lpstr>
      <vt:lpstr>Выскажем предположение</vt:lpstr>
      <vt:lpstr>Трудолюбие</vt:lpstr>
      <vt:lpstr>Слайд 11</vt:lpstr>
      <vt:lpstr>ПÓМОЧЬ</vt:lpstr>
      <vt:lpstr>Гостеприимство</vt:lpstr>
      <vt:lpstr>Слайд 14</vt:lpstr>
      <vt:lpstr>Слайд 15</vt:lpstr>
      <vt:lpstr>            Умный, сильный наш народ Далеко глядит вперёд,  А преданья старины Забывать мы не должны.                    Н. Кончаловская</vt:lpstr>
      <vt:lpstr>   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Характер славянина</dc:title>
  <cp:lastModifiedBy>xxx</cp:lastModifiedBy>
  <cp:revision>83</cp:revision>
  <dcterms:modified xsi:type="dcterms:W3CDTF">2009-11-01T11:45:07Z</dcterms:modified>
</cp:coreProperties>
</file>