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4" r:id="rId2"/>
    <p:sldId id="262" r:id="rId3"/>
    <p:sldId id="284" r:id="rId4"/>
    <p:sldId id="285" r:id="rId5"/>
    <p:sldId id="286" r:id="rId6"/>
    <p:sldId id="287" r:id="rId7"/>
    <p:sldId id="288" r:id="rId8"/>
    <p:sldId id="290" r:id="rId9"/>
    <p:sldId id="291" r:id="rId10"/>
    <p:sldId id="292" r:id="rId11"/>
    <p:sldId id="294" r:id="rId12"/>
    <p:sldId id="263" r:id="rId13"/>
    <p:sldId id="280" r:id="rId14"/>
    <p:sldId id="266" r:id="rId15"/>
    <p:sldId id="269" r:id="rId16"/>
    <p:sldId id="270" r:id="rId17"/>
    <p:sldId id="271" r:id="rId18"/>
    <p:sldId id="279" r:id="rId19"/>
    <p:sldId id="272" r:id="rId20"/>
    <p:sldId id="273" r:id="rId21"/>
    <p:sldId id="277" r:id="rId22"/>
    <p:sldId id="295" r:id="rId23"/>
    <p:sldId id="282" r:id="rId24"/>
    <p:sldId id="297" r:id="rId25"/>
    <p:sldId id="283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E43B26E-8C2B-4882-8F4F-9960318E5985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273F26-1B6C-449B-A9E3-6D7E8D8CF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331FDD-9A42-4F1F-B55B-7CEAE03CD5DA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1D4F25-E2E1-4A59-968E-986A7AC6D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7B64-13CC-4335-9CB5-AF6D4A0D263A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F95A-3118-4AD1-A846-F51DD9598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F915-3196-4CB7-869E-9B7F62BA49B7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3981-ABD4-4061-8785-EAF4ED277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CA64-20B7-4EFD-8462-534443F489F1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A57E-2C27-42DB-9E95-CAC90AF72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3A2E-4B8A-4051-8B28-79B29D09760B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39A7-9F57-4E97-B024-2901E9009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AB19-37AA-409F-99DD-C46D00BD5EBB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8E0D-F8AB-47E1-A78E-B89B88679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4F6F-B209-4BF6-9D73-DA6CCBC8E181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00E5-A54A-4CD7-88E1-B87547BA7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D5B3-9AA4-4F52-8428-11407B265438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8D8B-295B-477E-BE91-89C16F6C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F059-F672-4D34-A3FD-FF801ADB40C7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F39A-CA1C-405C-AD4C-F8CF3336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7EA0-F7BB-4C11-ADE3-2FCC22756E32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C772-4A4B-449E-8BCF-91E7D0E5D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3464-A432-42D3-A85F-5F67219269F3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27C2-6205-4EE6-A9BF-A757FC3B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00DC-A013-47EE-A21A-0F2FB8F05B0F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81BE-3A14-4561-9928-CC4426014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A5DE-605C-4272-AFF7-7618E6ECFA2A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D555-FA98-4B0F-AE2F-C13905C5C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5ECCB-A75A-4A17-BC83-F4E96AEECA58}" type="datetime1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B014C-B76B-4291-AC84-6EF3C91D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Pcteacher\&#1086;&#1073;&#1097;&#1080;&#1077;%20&#1076;&#1086;&#1082;&#1091;&#1084;&#1077;&#1085;&#1090;&#1099;\Arzhanova%20T.J\Deutch\&#1055;&#1086;&#1077;&#1079;&#1076;&#1082;&#1072;%20&#1074;%20&#1051;&#1077;&#1081;&#1087;&#1094;&#1080;&#1075;\&#1055;&#1088;&#1080;&#1083;&#1086;&#1078;&#1077;&#1085;&#1080;&#1077;%206\&#1051;&#1077;&#1081;&#1087;&#1094;&#1080;&#1075;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85;&#1076;&#1077;&#1083;&#1100;&#1089;&#1086;&#1085;.mp3" TargetMode="External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Pcteacher\&#1086;&#1073;&#1097;&#1080;&#1077;%20&#1076;&#1086;&#1082;&#1091;&#1084;&#1077;&#1085;&#1090;&#1099;\Arzhanova%20T.J\Deutch\&#1055;&#1086;&#1077;&#1079;&#1076;&#1082;&#1072;%20&#1074;%20&#1051;&#1077;&#1081;&#1087;&#1094;&#1080;&#1075;\&#1055;&#1088;&#1080;&#1083;&#1086;&#1078;&#1077;&#1085;&#1080;&#1077;%206\&#1052;&#1077;&#1085;&#1076;&#1077;&#1083;&#1100;&#1089;&#1086;&#1085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openxmlformats.org/officeDocument/2006/relationships/image" Target="../media/image49.jpeg"/><Relationship Id="rId4" Type="http://schemas.openxmlformats.org/officeDocument/2006/relationships/image" Target="../media/image21.jpe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3;&#1086;&#1074;&#1072;.notebook" TargetMode="External"/><Relationship Id="rId2" Type="http://schemas.openxmlformats.org/officeDocument/2006/relationships/hyperlink" Target="&#1075;&#1088;&#1072;&#1084;&#1084;&#1072;&#1090;&#1080;&#1082;&#1072;.note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9;&#1072;&#1076;&#1072;&#1085;&#1080;&#1103;/&#1089;&#1083;&#1086;&#1078;&#1085;&#1099;&#1077;%20&#1089;&#1083;&#1086;&#1074;&#1072;.notebo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germa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80089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929438" y="2643188"/>
            <a:ext cx="1943100" cy="571500"/>
          </a:xfrm>
          <a:prstGeom prst="wedgeRectCallout">
            <a:avLst>
              <a:gd name="adj1" fmla="val -96815"/>
              <a:gd name="adj2" fmla="val 4497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hangingPunct="0"/>
            <a:r>
              <a:rPr lang="en-US">
                <a:latin typeface="Verdana" pitchFamily="34" charset="0"/>
              </a:rPr>
              <a:t>EILZIGP </a:t>
            </a:r>
            <a:endParaRPr lang="ru-RU">
              <a:latin typeface="Verdana" pitchFamily="34" charset="0"/>
            </a:endParaRP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571500" y="1082675"/>
            <a:ext cx="3403600" cy="12969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000" kern="10" spc="-302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Deutschland</a:t>
            </a:r>
            <a:endParaRPr lang="ru-RU" sz="3000" kern="10" spc="-302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6388" name="WordArt 10"/>
          <p:cNvSpPr>
            <a:spLocks noChangeArrowheads="1" noChangeShapeType="1" noTextEdit="1"/>
          </p:cNvSpPr>
          <p:nvPr/>
        </p:nvSpPr>
        <p:spPr bwMode="auto">
          <a:xfrm>
            <a:off x="4333875" y="466725"/>
            <a:ext cx="3694113" cy="43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6389" name="WordArt 11"/>
          <p:cNvSpPr>
            <a:spLocks noChangeArrowheads="1" noChangeShapeType="1" noTextEdit="1"/>
          </p:cNvSpPr>
          <p:nvPr/>
        </p:nvSpPr>
        <p:spPr bwMode="auto">
          <a:xfrm>
            <a:off x="1055688" y="404813"/>
            <a:ext cx="1728787" cy="43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928688" y="56911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929438" y="2643188"/>
            <a:ext cx="1943100" cy="571500"/>
          </a:xfrm>
          <a:prstGeom prst="wedgeRectCallout">
            <a:avLst>
              <a:gd name="adj1" fmla="val -96815"/>
              <a:gd name="adj2" fmla="val 4497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hangingPunct="0"/>
            <a:r>
              <a:rPr lang="en-US">
                <a:latin typeface="Verdana" pitchFamily="34" charset="0"/>
              </a:rPr>
              <a:t>LEIPZIG 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Hört zu und wählt dann richtige Antworten!</a:t>
            </a:r>
            <a:endParaRPr lang="ru-RU" sz="40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500188"/>
          <a:ext cx="8929687" cy="5246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12275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Leipzig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ist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von Goethe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im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Faust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als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Elb-Florenz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bezeichnet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u="none" dirty="0">
                          <a:latin typeface="Calibri"/>
                          <a:ea typeface="Calibri"/>
                          <a:cs typeface="Times New Roman"/>
                        </a:rPr>
                        <a:t>Klein Paris </a:t>
                      </a:r>
                      <a:r>
                        <a:rPr lang="en-US" sz="2400" u="none" dirty="0" err="1">
                          <a:latin typeface="Calibri"/>
                          <a:ea typeface="Calibri"/>
                          <a:cs typeface="Times New Roman"/>
                        </a:rPr>
                        <a:t>bezeichnet</a:t>
                      </a:r>
                      <a:endParaRPr lang="ru-RU" sz="24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Klein Wien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bezeichnet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75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2800" dirty="0" err="1" smtClean="0">
                          <a:latin typeface="Calibri"/>
                          <a:ea typeface="Calibri"/>
                          <a:cs typeface="Times New Roman"/>
                        </a:rPr>
                        <a:t>Im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März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findet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hier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…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statt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u="none" dirty="0" smtClean="0">
                          <a:latin typeface="Calibri"/>
                          <a:ea typeface="Calibri"/>
                          <a:cs typeface="Times New Roman"/>
                        </a:rPr>
                        <a:t>die</a:t>
                      </a:r>
                      <a:r>
                        <a:rPr lang="en-US" sz="2400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u="none" dirty="0" err="1" smtClean="0">
                          <a:latin typeface="Calibri"/>
                          <a:ea typeface="Calibri"/>
                          <a:cs typeface="Times New Roman"/>
                        </a:rPr>
                        <a:t>Buchmesse</a:t>
                      </a:r>
                      <a:endParaRPr lang="ru-RU" sz="24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das Oktoberfest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Rockkonzerte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75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3)Die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berühmten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…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wirkten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hier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Politiker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u="none" dirty="0" err="1">
                          <a:latin typeface="Calibri"/>
                          <a:ea typeface="Calibri"/>
                          <a:cs typeface="Times New Roman"/>
                        </a:rPr>
                        <a:t>Komponisten</a:t>
                      </a:r>
                      <a:endParaRPr lang="ru-RU" sz="24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Erforscher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07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4)</a:t>
                      </a:r>
                      <a:r>
                        <a:rPr lang="en-US" sz="2800" dirty="0" err="1" smtClean="0">
                          <a:latin typeface="Calibri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Thomanerchor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und das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Times New Roman"/>
                        </a:rPr>
                        <a:t>Gewandhausorchester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sind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weltberühmt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sind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unbekannt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sein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weltberühmt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6644" name="Лейпциг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76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85" fill="hold"/>
                                        <p:tgtEl>
                                          <p:spTgt spid="26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ru-RU" smtClean="0"/>
          </a:p>
        </p:txBody>
      </p:sp>
      <p:pic>
        <p:nvPicPr>
          <p:cNvPr id="5" name="Picture 7">
            <a:hlinkClick r:id="rId3" action="ppaction://hlinkfile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8780" r="8780"/>
          <a:stretch>
            <a:fillRect/>
          </a:stretch>
        </p:blipFill>
        <p:spPr>
          <a:xfrm>
            <a:off x="428596" y="1071546"/>
            <a:ext cx="8072494" cy="507209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Мендельс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714375" y="428625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  <a:cs typeface="+mn-cs"/>
              </a:rPr>
              <a:t>LEIPZIG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Century" pitchFamily="18" charset="0"/>
              <a:cs typeface="+mn-cs"/>
            </a:endParaRPr>
          </a:p>
        </p:txBody>
      </p:sp>
      <p:pic>
        <p:nvPicPr>
          <p:cNvPr id="27650" name="Рисунок 8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285875"/>
            <a:ext cx="3843337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4" descr="altes_rathaus_schmi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14438"/>
            <a:ext cx="14208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6" descr="bachdenkmal_schmid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42875"/>
            <a:ext cx="15001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8" descr="gewandhaus_zu_leipzig_schmid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286125"/>
            <a:ext cx="1400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30" descr="neues_messegelaend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5072063"/>
            <a:ext cx="16732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32" descr="promenaden_hauptbahnhof_schmid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072063"/>
            <a:ext cx="1458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33" descr="thomanerchor_mothe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2928938"/>
            <a:ext cx="16732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Овал 26"/>
          <p:cNvSpPr/>
          <p:nvPr/>
        </p:nvSpPr>
        <p:spPr>
          <a:xfrm>
            <a:off x="3500438" y="2857500"/>
            <a:ext cx="200025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14744" y="3357562"/>
            <a:ext cx="16786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  <a:cs typeface="+mn-cs"/>
              </a:rPr>
              <a:t>Leipzig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>
            <a:off x="2786063" y="2571750"/>
            <a:ext cx="936625" cy="679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3857625" y="2357438"/>
            <a:ext cx="928687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072062" y="2286001"/>
            <a:ext cx="785813" cy="785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2571750" y="3857625"/>
            <a:ext cx="928688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3607594" y="4607719"/>
            <a:ext cx="785813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4857751" y="4500562"/>
            <a:ext cx="785812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357813" y="3643313"/>
            <a:ext cx="1000125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63"/>
          <p:cNvSpPr txBox="1">
            <a:spLocks noChangeArrowheads="1"/>
          </p:cNvSpPr>
          <p:nvPr/>
        </p:nvSpPr>
        <p:spPr bwMode="auto">
          <a:xfrm>
            <a:off x="928688" y="2214563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      R……</a:t>
            </a:r>
            <a:endParaRPr lang="ru-RU" sz="2400"/>
          </a:p>
        </p:txBody>
      </p:sp>
      <p:sp>
        <p:nvSpPr>
          <p:cNvPr id="28689" name="TextBox 64"/>
          <p:cNvSpPr txBox="1">
            <a:spLocks noChangeArrowheads="1"/>
          </p:cNvSpPr>
          <p:nvPr/>
        </p:nvSpPr>
        <p:spPr bwMode="auto">
          <a:xfrm>
            <a:off x="3571875" y="1285875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D.. …….</a:t>
            </a:r>
            <a:endParaRPr lang="ru-RU" sz="2400"/>
          </a:p>
        </p:txBody>
      </p:sp>
      <p:sp>
        <p:nvSpPr>
          <p:cNvPr id="28690" name="TextBox 65"/>
          <p:cNvSpPr txBox="1">
            <a:spLocks noChangeArrowheads="1"/>
          </p:cNvSpPr>
          <p:nvPr/>
        </p:nvSpPr>
        <p:spPr bwMode="auto">
          <a:xfrm>
            <a:off x="6215063" y="2071688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T……....</a:t>
            </a:r>
            <a:endParaRPr lang="ru-RU" sz="2400"/>
          </a:p>
        </p:txBody>
      </p:sp>
      <p:sp>
        <p:nvSpPr>
          <p:cNvPr id="28691" name="TextBox 66"/>
          <p:cNvSpPr txBox="1">
            <a:spLocks noChangeArrowheads="1"/>
          </p:cNvSpPr>
          <p:nvPr/>
        </p:nvSpPr>
        <p:spPr bwMode="auto">
          <a:xfrm>
            <a:off x="7000875" y="428625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T........</a:t>
            </a:r>
            <a:endParaRPr lang="ru-RU" sz="2400"/>
          </a:p>
        </p:txBody>
      </p:sp>
      <p:sp>
        <p:nvSpPr>
          <p:cNvPr id="28692" name="TextBox 67"/>
          <p:cNvSpPr txBox="1">
            <a:spLocks noChangeArrowheads="1"/>
          </p:cNvSpPr>
          <p:nvPr/>
        </p:nvSpPr>
        <p:spPr bwMode="auto">
          <a:xfrm>
            <a:off x="5929313" y="621506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B……..</a:t>
            </a:r>
            <a:endParaRPr lang="ru-RU" sz="2400"/>
          </a:p>
        </p:txBody>
      </p:sp>
      <p:sp>
        <p:nvSpPr>
          <p:cNvPr id="28693" name="TextBox 68"/>
          <p:cNvSpPr txBox="1">
            <a:spLocks noChangeArrowheads="1"/>
          </p:cNvSpPr>
          <p:nvPr/>
        </p:nvSpPr>
        <p:spPr bwMode="auto">
          <a:xfrm>
            <a:off x="2214563" y="6215063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M….</a:t>
            </a:r>
            <a:endParaRPr lang="ru-RU" sz="2400"/>
          </a:p>
        </p:txBody>
      </p:sp>
      <p:sp>
        <p:nvSpPr>
          <p:cNvPr id="28694" name="TextBox 69"/>
          <p:cNvSpPr txBox="1">
            <a:spLocks noChangeArrowheads="1"/>
          </p:cNvSpPr>
          <p:nvPr/>
        </p:nvSpPr>
        <p:spPr bwMode="auto">
          <a:xfrm>
            <a:off x="785813" y="428625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G…….</a:t>
            </a:r>
            <a:endParaRPr lang="ru-RU" sz="2400"/>
          </a:p>
        </p:txBody>
      </p:sp>
      <p:pic>
        <p:nvPicPr>
          <p:cNvPr id="28695" name="Рисунок 71" descr="Thomaskirch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500063"/>
            <a:ext cx="116046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Arial Black" pitchFamily="34" charset="0"/>
                <a:cs typeface="Times New Roman" pitchFamily="18" charset="0"/>
              </a:rPr>
              <a:t>Leipzig ist eine sehr alte und grosse Stadt. Das Rathaus am Marktplatz ist fast 500 Jahre alt.</a:t>
            </a:r>
            <a:endParaRPr lang="ru-RU" smtClean="0">
              <a:latin typeface="Arial Black" pitchFamily="34" charset="0"/>
            </a:endParaRPr>
          </a:p>
          <a:p>
            <a:pPr eaLnBrk="1" hangingPunct="1"/>
            <a:endParaRPr lang="ru-RU" smtClean="0"/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Рисунок 4" descr="altes_rathaus_schmid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22447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 descr="Thomaskirch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071688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714750"/>
            <a:ext cx="3305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071938"/>
            <a:ext cx="2876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3786188"/>
            <a:ext cx="4686300" cy="2428875"/>
          </a:xfrm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>
                <a:latin typeface="Arial Black" pitchFamily="34" charset="0"/>
              </a:rPr>
              <a:t>In Leipzig befindet sich die größte Messe in Europa.</a:t>
            </a:r>
            <a:endParaRPr lang="ru-RU" sz="4000" smtClean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sz="3200" b="1" dirty="0" smtClean="0">
              <a:latin typeface="Book Antiqua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3200" b="1" dirty="0" smtClean="0">
              <a:latin typeface="Book Antiqua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Jedes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Jahr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finden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hier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im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Fr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ühling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 und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im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Herbst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internationale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Messen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itchFamily="18" charset="0"/>
              </a:rPr>
              <a:t>statt</a:t>
            </a:r>
            <a:r>
              <a:rPr lang="ru-RU" sz="3200" b="1" dirty="0" smtClean="0">
                <a:latin typeface="Book Antiqua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2938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770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4000500"/>
            <a:ext cx="8229600" cy="1773238"/>
          </a:xfrm>
        </p:spPr>
        <p:txBody>
          <a:bodyPr/>
          <a:lstStyle/>
          <a:p>
            <a:pPr eaLnBrk="1" hangingPunct="1"/>
            <a:endParaRPr lang="en-US" i="1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 Black" pitchFamily="34" charset="0"/>
              </a:rPr>
              <a:t>In Leipzig befindet sich die grösste Bibliothek in Europa – die Deutsche Bücherei.</a:t>
            </a:r>
            <a:endParaRPr lang="ru-RU" smtClean="0">
              <a:latin typeface="Arial Black" pitchFamily="34" charset="0"/>
            </a:endParaRPr>
          </a:p>
        </p:txBody>
      </p:sp>
      <p:pic>
        <p:nvPicPr>
          <p:cNvPr id="32771" name="Содержимое 5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071563"/>
            <a:ext cx="6643688" cy="3071812"/>
          </a:xfrm>
        </p:spPr>
      </p:pic>
    </p:spTree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 Black" pitchFamily="34" charset="0"/>
                <a:cs typeface="Times New Roman" pitchFamily="18" charset="0"/>
              </a:rPr>
              <a:t>Leipzig ist die Stadt der Musik</a:t>
            </a:r>
            <a:endParaRPr lang="ru-RU" sz="2400" smtClean="0">
              <a:latin typeface="Arial Black" pitchFamily="34" charset="0"/>
            </a:endParaRPr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Berlin Sans FB Demi"/>
                <a:cs typeface="Times New Roman" pitchFamily="18" charset="0"/>
              </a:rPr>
              <a:t>Felix</a:t>
            </a:r>
            <a:r>
              <a:rPr lang="ru-RU" sz="2400" smtClean="0">
                <a:latin typeface="Berlin Sans FB Demi"/>
                <a:cs typeface="Times New Roman" pitchFamily="18" charset="0"/>
              </a:rPr>
              <a:t> </a:t>
            </a:r>
            <a:r>
              <a:rPr lang="en-US" sz="2400" smtClean="0">
                <a:latin typeface="Berlin Sans FB Demi"/>
                <a:cs typeface="Times New Roman" pitchFamily="18" charset="0"/>
              </a:rPr>
              <a:t>Mendelsson,</a:t>
            </a:r>
            <a:r>
              <a:rPr lang="ru-RU" sz="2400" smtClean="0">
                <a:latin typeface="Berlin Sans FB Demi"/>
                <a:cs typeface="Times New Roman" pitchFamily="18" charset="0"/>
              </a:rPr>
              <a:t> </a:t>
            </a:r>
            <a:r>
              <a:rPr lang="en-US" sz="2400" smtClean="0">
                <a:latin typeface="Berlin Sans FB Demi"/>
                <a:cs typeface="Times New Roman" pitchFamily="18" charset="0"/>
              </a:rPr>
              <a:t>R.Schumann,</a:t>
            </a:r>
            <a:r>
              <a:rPr lang="ru-RU" sz="2400" smtClean="0">
                <a:latin typeface="Berlin Sans FB Demi"/>
                <a:cs typeface="Times New Roman" pitchFamily="18" charset="0"/>
              </a:rPr>
              <a:t> </a:t>
            </a:r>
            <a:r>
              <a:rPr lang="en-US" sz="2400" smtClean="0">
                <a:latin typeface="Berlin Sans FB Demi"/>
                <a:cs typeface="Times New Roman" pitchFamily="18" charset="0"/>
              </a:rPr>
              <a:t>R.Wagner sind hier geboren und haben hier gearbeitet. 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000500"/>
            <a:ext cx="2876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14313"/>
            <a:ext cx="3071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4000500"/>
            <a:ext cx="2876550" cy="2162175"/>
          </a:xfrm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500063"/>
            <a:ext cx="1333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3008313" cy="1162050"/>
          </a:xfrm>
        </p:spPr>
        <p:txBody>
          <a:bodyPr/>
          <a:lstStyle/>
          <a:p>
            <a:pPr algn="ctr"/>
            <a:r>
              <a:rPr lang="de-DE" sz="2800" smtClean="0">
                <a:latin typeface="Arial Black" pitchFamily="34" charset="0"/>
              </a:rPr>
              <a:t>Die Thomaskirche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3481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50" cy="4691063"/>
          </a:xfrm>
        </p:spPr>
        <p:txBody>
          <a:bodyPr/>
          <a:lstStyle/>
          <a:p>
            <a:r>
              <a:rPr lang="en-US" sz="3600" smtClean="0">
                <a:latin typeface="Berlin Sans FB Demi"/>
                <a:cs typeface="Times New Roman" pitchFamily="18" charset="0"/>
              </a:rPr>
              <a:t>Und in der berühmten Thomaskirche spielte selbst J.S.Bach.</a:t>
            </a:r>
            <a:endParaRPr lang="ru-RU" sz="3600" smtClean="0"/>
          </a:p>
          <a:p>
            <a:endParaRPr lang="ru-RU" smtClean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285750"/>
            <a:ext cx="5111750" cy="5767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7013"/>
          </a:xfrm>
        </p:spPr>
        <p:txBody>
          <a:bodyPr/>
          <a:lstStyle/>
          <a:p>
            <a:pPr eaLnBrk="1" hangingPunct="1"/>
            <a:r>
              <a:rPr lang="ru-RU" smtClean="0"/>
              <a:t>    </a:t>
            </a:r>
          </a:p>
        </p:txBody>
      </p:sp>
      <p:sp>
        <p:nvSpPr>
          <p:cNvPr id="35842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571500"/>
            <a:ext cx="3357562" cy="5554663"/>
          </a:xfrm>
        </p:spPr>
        <p:txBody>
          <a:bodyPr/>
          <a:lstStyle/>
          <a:p>
            <a:pPr eaLnBrk="1" hangingPunct="1"/>
            <a:endParaRPr lang="ru-RU" sz="2000" smtClean="0">
              <a:latin typeface="Berlin Sans FB Demi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Arial Black" pitchFamily="34" charset="0"/>
                <a:cs typeface="Times New Roman" pitchFamily="18" charset="0"/>
              </a:rPr>
              <a:t>Er leitete den berühmten Thomanerchor</a:t>
            </a:r>
            <a:r>
              <a:rPr lang="en-US" sz="3200" smtClean="0">
                <a:latin typeface="Arial Black" pitchFamily="34" charset="0"/>
                <a:cs typeface="Times New Roman" pitchFamily="18" charset="0"/>
              </a:rPr>
              <a:t>.</a:t>
            </a:r>
            <a:r>
              <a:rPr lang="en-US" sz="3200" smtClean="0">
                <a:latin typeface="Arial Black" pitchFamily="34" charset="0"/>
              </a:rPr>
              <a:t> </a:t>
            </a:r>
            <a:endParaRPr lang="ru-RU" sz="3200" smtClean="0">
              <a:latin typeface="Arial Black" pitchFamily="34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642938"/>
            <a:ext cx="46228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</a:p>
        </p:txBody>
      </p:sp>
      <p:pic>
        <p:nvPicPr>
          <p:cNvPr id="35845" name="Рисунок 6" descr="bachdenkmal_schmi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8938"/>
            <a:ext cx="26431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8" descr="30(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286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12" descr="2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000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3" descr="28(1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000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4" descr="28(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000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5" descr="2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3143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6" descr="29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63" y="3143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7" descr="29(2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3143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8" descr="30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50" y="4286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9" descr="30(1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42862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24" descr="altes_rathaus_schmid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1357313"/>
            <a:ext cx="14208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25" descr="auenwald_schmidt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50" y="142875"/>
            <a:ext cx="14287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26" descr="bachdenkmal_schmid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63" y="2071688"/>
            <a:ext cx="1500187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27" descr="belantis_vergnuegungspark_leipzig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" y="2643188"/>
            <a:ext cx="15128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28" descr="gewandhaus_zu_leipzig_schmidt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88" y="5715000"/>
            <a:ext cx="1400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29" descr="gruenderzeithaus_schmidt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88" y="3929063"/>
            <a:ext cx="15240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30" descr="neues_messegelaend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0313" y="5688013"/>
            <a:ext cx="16732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31" descr="oper_leipzig_schmidt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86375" y="5710238"/>
            <a:ext cx="150018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Рисунок 32" descr="promenaden_hauptbahnhof_schmidt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85088" y="5715000"/>
            <a:ext cx="1458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Рисунок 33" descr="thomanerchor_mothes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470775" y="3786188"/>
            <a:ext cx="16732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Рисунок 34" descr="voelkerschlachtdenkmal_schmidt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43813" y="500063"/>
            <a:ext cx="15001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214414" y="214290"/>
            <a:ext cx="71151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Die </a:t>
            </a:r>
            <a:r>
              <a:rPr lang="en-US" sz="54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Stadtrundfahrt</a:t>
            </a:r>
            <a:r>
              <a:rPr lang="en-US" sz="5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nach</a:t>
            </a:r>
            <a:r>
              <a:rPr lang="en-US" sz="5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 Leipzig</a:t>
            </a:r>
            <a:endParaRPr lang="ru-RU" sz="5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Black" pitchFamily="34" charset="0"/>
                <a:cs typeface="Times New Roman" pitchFamily="18" charset="0"/>
              </a:rPr>
              <a:t>Das neue Gewandhaus zählt man zu den grössten Konzerthallen Europas.</a:t>
            </a:r>
            <a:endParaRPr lang="ru-RU" sz="2800" smtClean="0">
              <a:latin typeface="Arial Black" pitchFamily="34" charset="0"/>
            </a:endParaRPr>
          </a:p>
        </p:txBody>
      </p:sp>
      <p:pic>
        <p:nvPicPr>
          <p:cNvPr id="36866" name="Рисунок 28" descr="gewandhaus_zu_leipzig_schmid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928813"/>
            <a:ext cx="2489200" cy="1651000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643313"/>
            <a:ext cx="2714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857375"/>
            <a:ext cx="2500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Black" pitchFamily="34" charset="0"/>
                <a:cs typeface="Times New Roman" pitchFamily="18" charset="0"/>
              </a:rPr>
              <a:t>Der neue Leipziger Bahnhof ist der grösste und modernste Bahnhof Europas.</a:t>
            </a:r>
            <a:endParaRPr lang="ru-RU" sz="2800" smtClean="0">
              <a:latin typeface="Arial Black" pitchFamily="34" charset="0"/>
            </a:endParaRPr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85938"/>
            <a:ext cx="2876550" cy="2152650"/>
          </a:xfrm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714500"/>
            <a:ext cx="185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429000"/>
            <a:ext cx="1357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4500563"/>
            <a:ext cx="2214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4" descr="altes_rathaus_schmid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14438"/>
            <a:ext cx="14208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26" descr="bachdenkmal_schmi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2875"/>
            <a:ext cx="15001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28" descr="gewandhaus_zu_leipzig_schmid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286125"/>
            <a:ext cx="1400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30" descr="neues_messegelaend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5072063"/>
            <a:ext cx="16732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32" descr="promenaden_hauptbahnhof_schmid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072063"/>
            <a:ext cx="1458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33" descr="thomanerchor_moth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2928938"/>
            <a:ext cx="16732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Овал 26"/>
          <p:cNvSpPr/>
          <p:nvPr/>
        </p:nvSpPr>
        <p:spPr>
          <a:xfrm>
            <a:off x="3500438" y="2857500"/>
            <a:ext cx="200025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14744" y="3357562"/>
            <a:ext cx="16786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  <a:cs typeface="+mn-cs"/>
              </a:rPr>
              <a:t>Leipzig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>
            <a:off x="2786063" y="2571750"/>
            <a:ext cx="936625" cy="679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3857625" y="2357438"/>
            <a:ext cx="928687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072062" y="2286001"/>
            <a:ext cx="785813" cy="785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2571750" y="3857625"/>
            <a:ext cx="928688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3607594" y="4607719"/>
            <a:ext cx="785813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4857751" y="4500562"/>
            <a:ext cx="785812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357813" y="3643313"/>
            <a:ext cx="1000125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TextBox 63"/>
          <p:cNvSpPr txBox="1">
            <a:spLocks noChangeArrowheads="1"/>
          </p:cNvSpPr>
          <p:nvPr/>
        </p:nvSpPr>
        <p:spPr bwMode="auto">
          <a:xfrm>
            <a:off x="571500" y="2357438"/>
            <a:ext cx="2143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      Das Rathaus</a:t>
            </a:r>
            <a:endParaRPr lang="ru-RU" sz="2400"/>
          </a:p>
        </p:txBody>
      </p:sp>
      <p:sp>
        <p:nvSpPr>
          <p:cNvPr id="18454" name="TextBox 64"/>
          <p:cNvSpPr txBox="1">
            <a:spLocks noChangeArrowheads="1"/>
          </p:cNvSpPr>
          <p:nvPr/>
        </p:nvSpPr>
        <p:spPr bwMode="auto">
          <a:xfrm>
            <a:off x="3143250" y="1285875"/>
            <a:ext cx="2357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Das Denkmal für J.S. Bach</a:t>
            </a:r>
            <a:endParaRPr lang="ru-RU" sz="2400"/>
          </a:p>
        </p:txBody>
      </p:sp>
      <p:sp>
        <p:nvSpPr>
          <p:cNvPr id="18455" name="TextBox 65"/>
          <p:cNvSpPr txBox="1">
            <a:spLocks noChangeArrowheads="1"/>
          </p:cNvSpPr>
          <p:nvPr/>
        </p:nvSpPr>
        <p:spPr bwMode="auto">
          <a:xfrm>
            <a:off x="5929313" y="207168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Die Thomaskirche</a:t>
            </a:r>
            <a:endParaRPr lang="ru-RU" sz="2400"/>
          </a:p>
        </p:txBody>
      </p:sp>
      <p:sp>
        <p:nvSpPr>
          <p:cNvPr id="18456" name="TextBox 66"/>
          <p:cNvSpPr txBox="1">
            <a:spLocks noChangeArrowheads="1"/>
          </p:cNvSpPr>
          <p:nvPr/>
        </p:nvSpPr>
        <p:spPr bwMode="auto">
          <a:xfrm>
            <a:off x="6286500" y="4286250"/>
            <a:ext cx="2357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Der Thomanerchor</a:t>
            </a:r>
            <a:endParaRPr lang="ru-RU" sz="2400"/>
          </a:p>
        </p:txBody>
      </p:sp>
      <p:sp>
        <p:nvSpPr>
          <p:cNvPr id="18457" name="TextBox 67"/>
          <p:cNvSpPr txBox="1">
            <a:spLocks noChangeArrowheads="1"/>
          </p:cNvSpPr>
          <p:nvPr/>
        </p:nvSpPr>
        <p:spPr bwMode="auto">
          <a:xfrm>
            <a:off x="5572125" y="6215063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Der Bahnhof</a:t>
            </a:r>
            <a:endParaRPr lang="ru-RU" sz="2400"/>
          </a:p>
        </p:txBody>
      </p:sp>
      <p:sp>
        <p:nvSpPr>
          <p:cNvPr id="18458" name="TextBox 68"/>
          <p:cNvSpPr txBox="1">
            <a:spLocks noChangeArrowheads="1"/>
          </p:cNvSpPr>
          <p:nvPr/>
        </p:nvSpPr>
        <p:spPr bwMode="auto">
          <a:xfrm>
            <a:off x="1571625" y="62150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Die Messe</a:t>
            </a:r>
            <a:endParaRPr lang="ru-RU" sz="2400"/>
          </a:p>
        </p:txBody>
      </p:sp>
      <p:sp>
        <p:nvSpPr>
          <p:cNvPr id="18459" name="TextBox 69"/>
          <p:cNvSpPr txBox="1">
            <a:spLocks noChangeArrowheads="1"/>
          </p:cNvSpPr>
          <p:nvPr/>
        </p:nvSpPr>
        <p:spPr bwMode="auto">
          <a:xfrm>
            <a:off x="785813" y="4286250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lin Sans FB Demi"/>
              </a:rPr>
              <a:t>Das Gewandhaus</a:t>
            </a:r>
            <a:endParaRPr lang="ru-RU" sz="2400"/>
          </a:p>
        </p:txBody>
      </p:sp>
      <p:pic>
        <p:nvPicPr>
          <p:cNvPr id="38935" name="Рисунок 71" descr="Thomaskirch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500063"/>
            <a:ext cx="116046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357166"/>
            <a:ext cx="600079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1257300" algn="l"/>
              </a:tabLst>
              <a:defRPr/>
            </a:pP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Times New Roman" pitchFamily="18" charset="0"/>
              </a:rPr>
              <a:t>Was </a:t>
            </a: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Times New Roman" pitchFamily="18" charset="0"/>
              </a:rPr>
              <a:t>passt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Times New Roman" pitchFamily="18" charset="0"/>
              </a:rPr>
              <a:t>zusammen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Times New Roman" pitchFamily="18" charset="0"/>
              </a:rPr>
              <a:t> ?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313" y="1785938"/>
            <a:ext cx="2071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1. Leipzig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liegt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      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313" y="2500313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2. Leipzig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ist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643563" y="2571750"/>
            <a:ext cx="306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auch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die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Stadt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der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Musik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000875" y="3929063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in Sachsen.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14313" y="3143250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3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. Man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nennt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 Leipzig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14313" y="3857625"/>
            <a:ext cx="3017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4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.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Im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Frühling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findet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hier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29250" y="192881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Times New Roman" pitchFamily="18" charset="0"/>
              </a:rPr>
              <a:t>die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Times New Roman" pitchFamily="18" charset="0"/>
              </a:rPr>
              <a:t>Stadt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Times New Roman" pitchFamily="18" charset="0"/>
              </a:rPr>
              <a:t> des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Times New Roman" pitchFamily="18" charset="0"/>
              </a:rPr>
              <a:t>Buches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Times New Roman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erlin Sans FB Demi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14313" y="4500563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5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. In Leipzig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befindet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Times New Roman" pitchFamily="18" charset="0"/>
              </a:rPr>
              <a:t>sich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643438" y="3143250"/>
            <a:ext cx="419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die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Internationale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Buchmesse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statt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14313" y="5143500"/>
            <a:ext cx="284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6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.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Hier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lebte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der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grosse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357813" y="5143500"/>
            <a:ext cx="3471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die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älteste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Bücherei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Europas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214313" y="5857875"/>
            <a:ext cx="2319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7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.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J.S.Bach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Berlin Sans FB Demi"/>
                <a:cs typeface="+mn-cs"/>
              </a:rPr>
              <a:t>leitete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143500" y="5857875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den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berühmten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Thomanerchor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857750" y="4572000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deutsche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Komponist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/>
                <a:cs typeface="+mn-cs"/>
              </a:rPr>
              <a:t> J. S. Bach.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14313" y="285750"/>
            <a:ext cx="8643937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5857875" y="3286125"/>
            <a:ext cx="6002338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0800000">
            <a:off x="214313" y="6286500"/>
            <a:ext cx="8643937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-2785268" y="3285331"/>
            <a:ext cx="6000750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j04001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0"/>
            <a:ext cx="24955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smtClean="0">
                <a:solidFill>
                  <a:srgbClr val="002060"/>
                </a:solidFill>
                <a:latin typeface="Arial Narrow" pitchFamily="34" charset="0"/>
              </a:rPr>
              <a:t>Macht Einladungen!</a:t>
            </a:r>
            <a:endParaRPr lang="ru-RU" sz="40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5972175" cy="5214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Lieber …!</a:t>
            </a:r>
          </a:p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Wir raten Ihnen,………….. zu … .</a:t>
            </a:r>
          </a:p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Die Stadt liegt…… .</a:t>
            </a:r>
          </a:p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Man nennt Leipzig die Stadt…… .</a:t>
            </a:r>
          </a:p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Wir haben gehört, daß Sie ein … .</a:t>
            </a:r>
          </a:p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Wir glauben, daß Sie …  können.</a:t>
            </a:r>
          </a:p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Hier kann man………….   besichtigen.</a:t>
            </a:r>
          </a:p>
          <a:p>
            <a:pPr>
              <a:buFont typeface="Wingdings" pitchFamily="2" charset="2"/>
              <a:buNone/>
            </a:pPr>
            <a:r>
              <a:rPr lang="de-DE" sz="2800" b="1" smtClean="0">
                <a:solidFill>
                  <a:srgbClr val="CC3300"/>
                </a:solidFill>
                <a:latin typeface="Arial Narrow" pitchFamily="34" charset="0"/>
              </a:rPr>
              <a:t>In Leipzig können Sie auch … (sehen, erfahren,besuchen)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500813" y="2357438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Herr Müller</a:t>
            </a:r>
            <a:endParaRPr lang="ru-RU" sz="2800" i="1">
              <a:solidFill>
                <a:schemeClr val="bg1"/>
              </a:solidFill>
            </a:endParaRPr>
          </a:p>
        </p:txBody>
      </p:sp>
      <p:pic>
        <p:nvPicPr>
          <p:cNvPr id="40965" name="Picture 2" descr="D:\Documents and Settings\Admin\Рабочий стол\фото\j04385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857500"/>
            <a:ext cx="24288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6500813" y="6215063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Herr Krause</a:t>
            </a:r>
            <a:endParaRPr lang="ru-RU" sz="28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4560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hausaufgabe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3010" name="Рисунок 2" descr="altes_rathaus_schmid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572000"/>
            <a:ext cx="20621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4" descr="bachdenkmal_schmi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6550"/>
            <a:ext cx="178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" descr="voelkerschlachtdenkmal_schmid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785938"/>
            <a:ext cx="18573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7" descr="gewandhaus_zu_leipzig_schmid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000375"/>
            <a:ext cx="20002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8" descr="neues_messegelaend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286375"/>
            <a:ext cx="19796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9" descr="oper_leipzig_schmid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5072063"/>
            <a:ext cx="18732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0" descr="promenaden_hauptbahnhof_schmid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3" y="5214938"/>
            <a:ext cx="17319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12" descr="Schillerhaus-S37_196x13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3357563"/>
            <a:ext cx="214312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13" descr="Lindenblatt_EA_196x248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00" y="142875"/>
            <a:ext cx="10715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1571612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E-mail “</a:t>
            </a:r>
            <a:r>
              <a:rPr lang="en-US" sz="32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Meine</a:t>
            </a:r>
            <a:r>
              <a:rPr lang="en-US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 </a:t>
            </a:r>
            <a:r>
              <a:rPr lang="en-US" sz="32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Stadtrundfahrt</a:t>
            </a:r>
            <a:endParaRPr lang="en-US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nach</a:t>
            </a:r>
            <a:r>
              <a:rPr lang="en-US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 Leipzig”</a:t>
            </a:r>
          </a:p>
          <a:p>
            <a:pPr algn="ctr">
              <a:defRPr/>
            </a:pPr>
            <a:r>
              <a:rPr lang="en-US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(</a:t>
            </a:r>
            <a:r>
              <a:rPr lang="en-US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a… @</a:t>
            </a:r>
            <a:r>
              <a:rPr lang="en-US" sz="32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yandex.ru</a:t>
            </a:r>
            <a:r>
              <a:rPr lang="en-US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)</a:t>
            </a:r>
            <a:endParaRPr lang="ru-RU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Die Kirche</a:t>
            </a:r>
            <a:endParaRPr lang="ru-RU" sz="4000" smtClean="0"/>
          </a:p>
        </p:txBody>
      </p:sp>
      <p:sp>
        <p:nvSpPr>
          <p:cNvPr id="1843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Die Thomaskirche</a:t>
            </a:r>
            <a:endParaRPr lang="ru-RU" sz="2800" smtClean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315913"/>
            <a:ext cx="5043487" cy="5767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Der Chor</a:t>
            </a:r>
            <a:endParaRPr lang="ru-RU" sz="4000" smtClean="0"/>
          </a:p>
        </p:txBody>
      </p:sp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smtClean="0"/>
              <a:t>Der Chor der Jungen = der Knabenchor</a:t>
            </a:r>
          </a:p>
          <a:p>
            <a:endParaRPr lang="en-US" sz="2400" smtClean="0"/>
          </a:p>
          <a:p>
            <a:r>
              <a:rPr lang="en-US" sz="2400" smtClean="0"/>
              <a:t>Der Thomanerchor</a:t>
            </a:r>
            <a:endParaRPr lang="ru-RU" sz="2400" smtClean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642938"/>
            <a:ext cx="4725988" cy="5286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Die </a:t>
            </a:r>
            <a:r>
              <a:rPr lang="en-US" sz="4000" dirty="0" err="1" smtClean="0"/>
              <a:t>Messe</a:t>
            </a:r>
            <a:r>
              <a:rPr lang="en-US" sz="4000" dirty="0" smtClean="0"/>
              <a:t> (-n)</a:t>
            </a:r>
            <a:endParaRPr lang="ru-RU" sz="4000" dirty="0"/>
          </a:p>
        </p:txBody>
      </p:sp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Die Messestadt</a:t>
            </a:r>
          </a:p>
          <a:p>
            <a:endParaRPr lang="en-US" sz="2800" smtClean="0"/>
          </a:p>
          <a:p>
            <a:r>
              <a:rPr lang="en-US" sz="2800" smtClean="0"/>
              <a:t>Die Mustermesse</a:t>
            </a:r>
            <a:endParaRPr lang="ru-RU" sz="2800" smtClean="0"/>
          </a:p>
          <a:p>
            <a:endParaRPr lang="ru-RU" sz="2800" smtClean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1143000"/>
            <a:ext cx="4900612" cy="4214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en-US" sz="4000" smtClean="0"/>
              <a:t>das Gewand</a:t>
            </a:r>
            <a:endParaRPr lang="ru-RU" sz="4000" smtClean="0"/>
          </a:p>
        </p:txBody>
      </p:sp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Das Gewandhaus = die Konzerthalle</a:t>
            </a:r>
            <a:endParaRPr lang="ru-RU" sz="280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285875"/>
            <a:ext cx="3571875" cy="3357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3008313" cy="1162050"/>
          </a:xfrm>
        </p:spPr>
        <p:txBody>
          <a:bodyPr/>
          <a:lstStyle/>
          <a:p>
            <a:r>
              <a:rPr lang="en-US" sz="4000" smtClean="0"/>
              <a:t>Die Bücherei</a:t>
            </a:r>
            <a:endParaRPr lang="ru-RU" sz="4000" smtClean="0"/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= die Bibliothek</a:t>
            </a:r>
          </a:p>
          <a:p>
            <a:r>
              <a:rPr lang="en-US" sz="2800" smtClean="0"/>
              <a:t>Die Deutsche Bücherei</a:t>
            </a:r>
            <a:endParaRPr lang="ru-RU" sz="280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928688"/>
            <a:ext cx="4968875" cy="4500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wirken</a:t>
            </a:r>
            <a:endParaRPr lang="ru-RU" sz="4000" smtClean="0"/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428750"/>
            <a:ext cx="3008312" cy="4691063"/>
          </a:xfrm>
        </p:spPr>
        <p:txBody>
          <a:bodyPr/>
          <a:lstStyle/>
          <a:p>
            <a:r>
              <a:rPr lang="en-US" sz="2800" smtClean="0"/>
              <a:t>arbeiten</a:t>
            </a:r>
            <a:endParaRPr lang="ru-RU" sz="2800" smtClean="0"/>
          </a:p>
        </p:txBody>
      </p:sp>
      <p:sp>
        <p:nvSpPr>
          <p:cNvPr id="5122" name="Picture 2"/>
          <p:cNvSpPr>
            <a:spLocks noGrp="1" noChangeAspect="1" noChangeArrowheads="1"/>
          </p:cNvSpPr>
          <p:nvPr>
            <p:ph idx="1"/>
          </p:nvPr>
        </p:nvSpPr>
        <p:spPr>
          <a:xfrm>
            <a:off x="4271963" y="571500"/>
            <a:ext cx="3717925" cy="55546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Рисунок 4" descr="j0439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500063"/>
            <a:ext cx="43513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3644900"/>
            <a:ext cx="8229600" cy="720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smtClean="0">
                <a:solidFill>
                  <a:schemeClr val="hlink"/>
                </a:solidFill>
                <a:hlinkClick r:id="rId2" action="ppaction://hlinkfile"/>
              </a:rPr>
              <a:t>Grammatik</a:t>
            </a:r>
            <a:endParaRPr lang="ru-RU" sz="4400" b="1" smtClean="0">
              <a:solidFill>
                <a:schemeClr val="hlink"/>
              </a:solidFill>
            </a:endParaRPr>
          </a:p>
        </p:txBody>
      </p:sp>
      <p:sp>
        <p:nvSpPr>
          <p:cNvPr id="4" name="Прямоугольник 3">
            <a:hlinkClick r:id="rId3" action="ppaction://hlinkfile"/>
          </p:cNvPr>
          <p:cNvSpPr/>
          <p:nvPr/>
        </p:nvSpPr>
        <p:spPr>
          <a:xfrm>
            <a:off x="1479529" y="2090737"/>
            <a:ext cx="60722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Was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für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ein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Wort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ist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> das?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  <a:hlinkClick r:id="rId4" action="ppaction://hlinkfile"/>
              </a:rPr>
            </a:br>
            <a:endParaRPr lang="ru-RU" sz="36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314</Words>
  <Application>Microsoft Office PowerPoint</Application>
  <PresentationFormat>Экран (4:3)</PresentationFormat>
  <Paragraphs>98</Paragraphs>
  <Slides>25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Calibri</vt:lpstr>
      <vt:lpstr>Verdana</vt:lpstr>
      <vt:lpstr>Times New Roman</vt:lpstr>
      <vt:lpstr>+mj-lt</vt:lpstr>
      <vt:lpstr>Century</vt:lpstr>
      <vt:lpstr>Berlin Sans FB Demi</vt:lpstr>
      <vt:lpstr>Arial Black</vt:lpstr>
      <vt:lpstr>Book Antiqua</vt:lpstr>
      <vt:lpstr>Arial Narrow</vt:lpstr>
      <vt:lpstr>Wingdings</vt:lpstr>
      <vt:lpstr>Тема Office</vt:lpstr>
      <vt:lpstr>Тема Office</vt:lpstr>
      <vt:lpstr>Слайд 1</vt:lpstr>
      <vt:lpstr>Слайд 2</vt:lpstr>
      <vt:lpstr>Die Kirche</vt:lpstr>
      <vt:lpstr>Der Chor</vt:lpstr>
      <vt:lpstr>Die Messe (-n)</vt:lpstr>
      <vt:lpstr> das Gewand</vt:lpstr>
      <vt:lpstr>Die Bücherei</vt:lpstr>
      <vt:lpstr>wirken</vt:lpstr>
      <vt:lpstr>   </vt:lpstr>
      <vt:lpstr>Hört zu und wählt dann richtige Antworten!</vt:lpstr>
      <vt:lpstr>Слайд 11</vt:lpstr>
      <vt:lpstr>Слайд 12</vt:lpstr>
      <vt:lpstr>Слайд 13</vt:lpstr>
      <vt:lpstr>Слайд 14</vt:lpstr>
      <vt:lpstr>In Leipzig befindet sich die größte Messe in Europa.</vt:lpstr>
      <vt:lpstr>   </vt:lpstr>
      <vt:lpstr>Leipzig ist die Stadt der Musik</vt:lpstr>
      <vt:lpstr>Die Thomaskirche</vt:lpstr>
      <vt:lpstr>    </vt:lpstr>
      <vt:lpstr>Das neue Gewandhaus zählt man zu den grössten Konzerthallen Europas.</vt:lpstr>
      <vt:lpstr>Der neue Leipziger Bahnhof ist der grösste und modernste Bahnhof Europas.</vt:lpstr>
      <vt:lpstr>Слайд 22</vt:lpstr>
      <vt:lpstr>Слайд 23</vt:lpstr>
      <vt:lpstr>Macht Einladungen!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SACHSEN</dc:title>
  <dc:creator>Admin</dc:creator>
  <cp:lastModifiedBy>123</cp:lastModifiedBy>
  <cp:revision>113</cp:revision>
  <dcterms:created xsi:type="dcterms:W3CDTF">2009-08-20T14:54:00Z</dcterms:created>
  <dcterms:modified xsi:type="dcterms:W3CDTF">2010-06-06T13:45:54Z</dcterms:modified>
</cp:coreProperties>
</file>