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71" r:id="rId8"/>
    <p:sldId id="260" r:id="rId9"/>
    <p:sldId id="289" r:id="rId10"/>
    <p:sldId id="261" r:id="rId11"/>
    <p:sldId id="262" r:id="rId12"/>
    <p:sldId id="291" r:id="rId13"/>
    <p:sldId id="264" r:id="rId14"/>
    <p:sldId id="265" r:id="rId15"/>
    <p:sldId id="268" r:id="rId16"/>
    <p:sldId id="269" r:id="rId17"/>
    <p:sldId id="285" r:id="rId18"/>
    <p:sldId id="263" r:id="rId19"/>
    <p:sldId id="270" r:id="rId20"/>
    <p:sldId id="272" r:id="rId21"/>
    <p:sldId id="273" r:id="rId22"/>
    <p:sldId id="288" r:id="rId23"/>
    <p:sldId id="274" r:id="rId24"/>
    <p:sldId id="279" r:id="rId25"/>
    <p:sldId id="276" r:id="rId26"/>
    <p:sldId id="277" r:id="rId27"/>
    <p:sldId id="278" r:id="rId28"/>
    <p:sldId id="280" r:id="rId29"/>
    <p:sldId id="290" r:id="rId30"/>
    <p:sldId id="281" r:id="rId31"/>
    <p:sldId id="286" r:id="rId32"/>
    <p:sldId id="287" r:id="rId33"/>
    <p:sldId id="282" r:id="rId34"/>
    <p:sldId id="28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94660"/>
  </p:normalViewPr>
  <p:slideViewPr>
    <p:cSldViewPr>
      <p:cViewPr varScale="1">
        <p:scale>
          <a:sx n="95" d="100"/>
          <a:sy n="9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3C7A-4A2C-468D-AC69-65FA38D1427E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B311-6348-4D4F-A6B9-F358CF737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E3BF-5C12-4F74-A161-1CA2ABA3E4DC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FE79-2020-4BA9-9CAE-0B9AAD8E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C07-6F1C-4CFC-9A79-9E1C2CEAF746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2DFE-B80A-4032-99E3-D93EA848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636A-6C0D-4323-BFD2-55C666689329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C4B0-33DD-4776-8A77-884DAD641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771B-7EDA-4087-9DB9-457916B88839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7C4F-7247-4DA2-BAA8-E1A2DD1A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D5C4-495B-4C94-A598-2A43ADA6D309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E56A-256D-4F5C-B41C-2A58CAB7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778C-7A1E-44A4-9AF3-5470706EFBFD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18BF-8618-46CB-B69D-F5C5C9D18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4DCD-3117-46AE-B5BA-23C356D94FD7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2983-C587-40CF-9611-FF865F349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ABA6-EB24-4CED-A567-6A18A549D5B0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BB6C-1211-4155-BD1B-6A718425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66FC-C79F-43AE-AD7B-D89CF40BDA7F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1C5A-9084-48A5-9AA7-C6433346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FD8C-C930-42AB-818D-187F69711C68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C55A-4544-4900-B7CF-277E9D84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CAC450-7A8E-489C-8769-D2BC5E8EEF12}" type="datetimeFigureOut">
              <a:rPr lang="ru-RU"/>
              <a:pPr>
                <a:defRPr/>
              </a:pPr>
              <a:t>28.09.2009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646C8-5C9C-4EE8-B1FA-3A1A71101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857496"/>
            <a:ext cx="4500126" cy="378621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Arno Pro" pitchFamily="18" charset="0"/>
              </a:rPr>
              <a:t>Страницы биографии,    </a:t>
            </a:r>
            <a:br>
              <a:rPr lang="ru-RU" dirty="0" smtClean="0">
                <a:latin typeface="Arno Pro" pitchFamily="18" charset="0"/>
              </a:rPr>
            </a:br>
            <a:r>
              <a:rPr lang="ru-RU" dirty="0" smtClean="0">
                <a:latin typeface="Arno Pro" pitchFamily="18" charset="0"/>
              </a:rPr>
              <a:t> </a:t>
            </a:r>
            <a:r>
              <a:rPr lang="ru-RU" dirty="0" smtClean="0">
                <a:latin typeface="Arno Pro" pitchFamily="18" charset="0"/>
              </a:rPr>
              <a:t>повесть </a:t>
            </a:r>
            <a:r>
              <a:rPr smtClean="0">
                <a:latin typeface="Arno Pro" pitchFamily="18" charset="0"/>
              </a:rPr>
              <a:t>"</a:t>
            </a:r>
            <a:r>
              <a:rPr lang="ru-RU" dirty="0" smtClean="0">
                <a:latin typeface="Arno Pro" pitchFamily="18" charset="0"/>
              </a:rPr>
              <a:t>Иуда Искариот</a:t>
            </a:r>
            <a:r>
              <a:rPr smtClean="0">
                <a:latin typeface="Arno Pro" pitchFamily="18" charset="0"/>
              </a:rPr>
              <a:t>"</a:t>
            </a:r>
            <a:r>
              <a:rPr lang="ru-RU" dirty="0" smtClean="0">
                <a:latin typeface="Arno Pro" pitchFamily="18" charset="0"/>
              </a:rPr>
              <a:t> и Евангелие </a:t>
            </a:r>
            <a:r>
              <a:rPr lang="ru-RU" b="0" dirty="0" smtClean="0">
                <a:effectLst/>
                <a:latin typeface="Arno Pro" pitchFamily="18" charset="0"/>
              </a:rPr>
              <a:t/>
            </a:r>
            <a:br>
              <a:rPr lang="ru-RU" b="0" dirty="0" smtClean="0">
                <a:effectLst/>
                <a:latin typeface="Arno Pro" pitchFamily="18" charset="0"/>
              </a:rPr>
            </a:br>
            <a:r>
              <a:rPr lang="ru-RU" dirty="0" smtClean="0">
                <a:latin typeface="Arno Pro" pitchFamily="18" charset="0"/>
              </a:rPr>
              <a:t/>
            </a:r>
            <a:br>
              <a:rPr lang="ru-RU" dirty="0" smtClean="0">
                <a:latin typeface="Arno Pro" pitchFamily="18" charset="0"/>
              </a:rPr>
            </a:br>
            <a:endParaRPr lang="ru-RU" dirty="0"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00042"/>
            <a:ext cx="6480048" cy="2000264"/>
          </a:xfrm>
          <a:noFill/>
          <a:ln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Леонид Николаевич Андреев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4" name="Рисунок 3" descr="63Andre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714375"/>
            <a:ext cx="3467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13" cy="5226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Сравнительный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анализ евангельского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андреевского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Иуды</a:t>
            </a:r>
            <a:endParaRPr lang="ru-RU" sz="6000" dirty="0"/>
          </a:p>
        </p:txBody>
      </p:sp>
      <p:pic>
        <p:nvPicPr>
          <p:cNvPr id="16387" name="Рисунок 3" descr="46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71563"/>
            <a:ext cx="3214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Иуды в Новом Завете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38" cy="4525963"/>
          </a:xfrm>
        </p:spPr>
        <p:txBody>
          <a:bodyPr/>
          <a:lstStyle/>
          <a:p>
            <a:r>
              <a:rPr lang="ru-RU" sz="2400" smtClean="0"/>
              <a:t>Лишен положительных качеств;</a:t>
            </a:r>
          </a:p>
          <a:p>
            <a:r>
              <a:rPr lang="ru-RU" sz="2400" smtClean="0"/>
              <a:t>Предатель в абсолюте;</a:t>
            </a:r>
          </a:p>
          <a:p>
            <a:r>
              <a:rPr lang="ru-RU" sz="2400" smtClean="0"/>
              <a:t>Поступок Иуды страшнее, чем безумие толпы, пославшей на казнь Иисуса;</a:t>
            </a:r>
          </a:p>
          <a:p>
            <a:r>
              <a:rPr lang="ru-RU" sz="2400" smtClean="0"/>
              <a:t>Предает только ради денег;</a:t>
            </a:r>
          </a:p>
          <a:p>
            <a:r>
              <a:rPr lang="ru-RU" sz="2400" smtClean="0"/>
              <a:t>Лишен конкретных человеческих черт;</a:t>
            </a:r>
          </a:p>
          <a:p>
            <a:r>
              <a:rPr lang="ru-RU" sz="2400" smtClean="0"/>
              <a:t>Не вызывает сочувствия и осуждается за предательство;</a:t>
            </a:r>
          </a:p>
        </p:txBody>
      </p:sp>
      <p:pic>
        <p:nvPicPr>
          <p:cNvPr id="17412" name="Содержимое 4" descr="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571625"/>
            <a:ext cx="35718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judaspenning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61988"/>
            <a:ext cx="73437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рассказа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Иуда Искариот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63" cy="45259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Находясь после смерти жены на Капри в гостях у Горького, Андреев сообщил ему замысел рассказа об Иуде, возникший под впечатлением стихотворения </a:t>
            </a:r>
            <a:endParaRPr lang="en-US" sz="1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      </a:t>
            </a:r>
            <a:r>
              <a:rPr lang="ru-RU" sz="1800" dirty="0" smtClean="0"/>
              <a:t>А. Рославлева</a:t>
            </a:r>
            <a:r>
              <a:rPr lang="en-US" sz="1800" dirty="0" smtClean="0"/>
              <a:t> “</a:t>
            </a:r>
            <a:r>
              <a:rPr lang="ru-RU" sz="1800" dirty="0" smtClean="0"/>
              <a:t> Иуде</a:t>
            </a:r>
            <a:r>
              <a:rPr lang="en-US" sz="1800" dirty="0" smtClean="0"/>
              <a:t>”</a:t>
            </a:r>
            <a:r>
              <a:rPr lang="ru-RU" sz="1800" dirty="0" smtClean="0"/>
              <a:t>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</a:t>
            </a:r>
          </a:p>
          <a:p>
            <a:pPr marL="420624" indent="-384048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/>
              <a:t>-Я хочу писать об Иуде ,-еще в России я прочитал стихотворение о нем- не помню чье ,- очень умное…что ты думаешь об Иуде? ( Из очерка М.Горького о Л. Андрееве).  </a:t>
            </a:r>
          </a:p>
          <a:p>
            <a:pPr marL="420624" indent="-384048" algn="just" fontAlgn="auto">
              <a:spcAft>
                <a:spcPts val="0"/>
              </a:spcAft>
              <a:buFontTx/>
              <a:buChar char="-"/>
              <a:defRPr/>
            </a:pPr>
            <a:endParaRPr lang="ru-RU" sz="1800" dirty="0" smtClean="0"/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Вот распят он, но лик его судьбы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Не возбудил кровавой жажды мщенья.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Рабы стоят и смотрят, как рабы.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Ты проклял их...(Рославлев </a:t>
            </a:r>
            <a:r>
              <a:rPr lang="en-US" sz="1400" dirty="0" smtClean="0"/>
              <a:t>“</a:t>
            </a:r>
            <a:r>
              <a:rPr lang="ru-RU" sz="1400" dirty="0" smtClean="0"/>
              <a:t>Иуде</a:t>
            </a:r>
            <a:r>
              <a:rPr lang="en-US" sz="1400" dirty="0" smtClean="0"/>
              <a:t>”</a:t>
            </a:r>
            <a:r>
              <a:rPr lang="ru-RU" sz="1400" dirty="0" smtClean="0"/>
              <a:t>)</a:t>
            </a:r>
          </a:p>
          <a:p>
            <a:pPr marL="420624" indent="-384048" algn="just" fontAlgn="auto"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pic>
        <p:nvPicPr>
          <p:cNvPr id="19460" name="Содержимое 6" descr="100031773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643063"/>
            <a:ext cx="2754312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очерка Горького о Л.Андрееве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…У меня в то время лежал чей-то перевод тетралогии  Ю.Векселля </a:t>
            </a:r>
            <a:r>
              <a:rPr lang="en-US" sz="1800" smtClean="0"/>
              <a:t>“</a:t>
            </a:r>
            <a:r>
              <a:rPr lang="ru-RU" sz="1800" smtClean="0"/>
              <a:t>Иуда и Христос</a:t>
            </a:r>
            <a:r>
              <a:rPr lang="en-US" sz="1800" smtClean="0"/>
              <a:t>”</a:t>
            </a:r>
            <a:r>
              <a:rPr lang="ru-RU" sz="1800" smtClean="0"/>
              <a:t>, перевод рассказа Т. Гедберга и поэма Голованова, -я предложил ему прочитать эти вещи.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-Не хочу, у меня есть своя идея, а эта меня может запутать. Расскажи мне лучше- что они писали? Нет, не надо, не рассказывай…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Дорогой он рассказал содержание </a:t>
            </a:r>
            <a:r>
              <a:rPr lang="en-US" sz="1800" smtClean="0"/>
              <a:t>“</a:t>
            </a:r>
            <a:r>
              <a:rPr lang="ru-RU" sz="1800" smtClean="0"/>
              <a:t>Иуды</a:t>
            </a:r>
            <a:r>
              <a:rPr lang="en-US" sz="1800" smtClean="0"/>
              <a:t>”</a:t>
            </a:r>
            <a:r>
              <a:rPr lang="ru-RU" sz="1800" smtClean="0"/>
              <a:t>, а через три дня принес рукопись.</a:t>
            </a:r>
          </a:p>
        </p:txBody>
      </p:sp>
      <p:pic>
        <p:nvPicPr>
          <p:cNvPr id="20484" name="Содержимое 4" descr="Gork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71625"/>
            <a:ext cx="3657600" cy="444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Иуда Искариот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величайших произведений русской и мировой литературы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63" cy="4525963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/>
              <a:t>Автор о рассказе</a:t>
            </a:r>
            <a:r>
              <a:rPr lang="ru-RU" sz="2000" dirty="0" smtClean="0"/>
              <a:t>: </a:t>
            </a:r>
            <a:r>
              <a:rPr lang="en-US" sz="2000" dirty="0" smtClean="0"/>
              <a:t>“</a:t>
            </a:r>
            <a:r>
              <a:rPr lang="ru-RU" sz="2000" dirty="0" smtClean="0"/>
              <a:t>…нечто по психологии, этике и практике предательства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Тема предательства в то время витала в воздухе. Это было связано с крахом первой русской революции и разоблачением провокаторов (самый знаменитый- </a:t>
            </a:r>
            <a:r>
              <a:rPr lang="ru-RU" sz="2000" dirty="0" err="1" smtClean="0"/>
              <a:t>Евно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Азеф</a:t>
            </a:r>
            <a:r>
              <a:rPr lang="ru-RU" sz="2000" dirty="0" smtClean="0"/>
              <a:t>, руководитель организации эсеров), но в рассказе она приобрела метафизический характер и не была прямо связана с событиями того времени. </a:t>
            </a:r>
            <a:r>
              <a:rPr lang="en-US" sz="2000" dirty="0" smtClean="0"/>
              <a:t> “</a:t>
            </a:r>
            <a:r>
              <a:rPr lang="ru-RU" sz="2000" dirty="0" smtClean="0"/>
              <a:t>Иуда Искариот</a:t>
            </a:r>
            <a:r>
              <a:rPr lang="en-US" sz="2000" dirty="0" smtClean="0"/>
              <a:t>”</a:t>
            </a:r>
            <a:r>
              <a:rPr lang="ru-RU" sz="2000" dirty="0" smtClean="0"/>
              <a:t> является символическим произведением, и его нельзя понимать буквально.</a:t>
            </a:r>
            <a:endParaRPr lang="ru-RU" sz="2000" dirty="0"/>
          </a:p>
        </p:txBody>
      </p:sp>
      <p:pic>
        <p:nvPicPr>
          <p:cNvPr id="21508" name="Содержимое 4" descr="andreev_leon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785938"/>
            <a:ext cx="2786063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Почему об этом произведении забыли?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Случайно ли это?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u="sng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Представьте на секунду, что Иуда из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Кариота</a:t>
            </a:r>
            <a:r>
              <a:rPr lang="ru-RU" dirty="0" smtClean="0"/>
              <a:t>- хороший человек. И даже не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просто хороший, а более того- лучший,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самый хороший, ближайший к Христу.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Задумайтесь…Страшно. Страшно, потому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 не понятно, кто тогда мы, если он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хороший.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7610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7786687" cy="15001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Иуды у Л.Андреева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Рисунок 3" descr="Iudakiss_Iudakiss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500313"/>
            <a:ext cx="5072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Андреевский Иуда- живой   человек. Портрет героя.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5" y="1600200"/>
            <a:ext cx="4090988" cy="5257800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Во внешности Иуды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все двойственно: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странный череп,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точно разрубленный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затылка</a:t>
            </a:r>
            <a:r>
              <a:rPr lang="en-US" dirty="0" smtClean="0"/>
              <a:t>”</a:t>
            </a:r>
            <a:r>
              <a:rPr lang="ru-RU" dirty="0" smtClean="0"/>
              <a:t>; лицо, одна сторона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которого подвижна, с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морщинками, другая- плоская 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застывшая; разные глаза- один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черный и острый, другой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слепой, не смыкающийся,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покрытый белесой мутью.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Голос имел переменчивый…то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мужественный и сильный, то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крикливый, как у старой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женщины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4" name="Содержимое 7" descr="repin_3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600200"/>
            <a:ext cx="35115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142875"/>
          <a:ext cx="7000924" cy="66778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00132"/>
                <a:gridCol w="3500462"/>
                <a:gridCol w="250033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Жизненный путь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6788">
                <a:tc>
                  <a:txBody>
                    <a:bodyPr/>
                    <a:lstStyle/>
                    <a:p>
                      <a:r>
                        <a:rPr lang="ru-RU" dirty="0" smtClean="0"/>
                        <a:t>09 </a:t>
                      </a:r>
                      <a:r>
                        <a:rPr lang="ru-RU" sz="1600" dirty="0" smtClean="0"/>
                        <a:t>августа</a:t>
                      </a:r>
                    </a:p>
                    <a:p>
                      <a:r>
                        <a:rPr lang="ru-RU" dirty="0" smtClean="0"/>
                        <a:t>1871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Родился</a:t>
                      </a:r>
                      <a:r>
                        <a:rPr lang="ru-RU" sz="1600" baseline="0" dirty="0" smtClean="0"/>
                        <a:t> в Орле в семье землемера Николая Александровича Андреева и дочери польского помещика Анастасии Николаевны.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013">
                <a:tc>
                  <a:txBody>
                    <a:bodyPr/>
                    <a:lstStyle/>
                    <a:p>
                      <a:r>
                        <a:rPr lang="ru-RU" dirty="0" smtClean="0"/>
                        <a:t>1882-1891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Учеба в Орловской классической гимназии.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Читает</a:t>
                      </a:r>
                      <a:r>
                        <a:rPr lang="ru-RU" sz="1400" baseline="0" dirty="0" smtClean="0"/>
                        <a:t> Ж.Верна, Э. По,      </a:t>
                      </a:r>
                    </a:p>
                    <a:p>
                      <a:r>
                        <a:rPr lang="ru-RU" sz="1400" baseline="0" dirty="0" smtClean="0"/>
                        <a:t>Ч. Диккенса, </a:t>
                      </a:r>
                      <a:r>
                        <a:rPr lang="ru-RU" sz="1400" baseline="0" dirty="0" err="1" smtClean="0"/>
                        <a:t>Д.Писарева,Л.Толстого</a:t>
                      </a:r>
                      <a:endParaRPr lang="ru-RU" sz="1400" dirty="0"/>
                    </a:p>
                  </a:txBody>
                  <a:tcPr/>
                </a:tc>
              </a:tr>
              <a:tr h="1146630">
                <a:tc>
                  <a:txBody>
                    <a:bodyPr/>
                    <a:lstStyle/>
                    <a:p>
                      <a:r>
                        <a:rPr lang="ru-RU" dirty="0" smtClean="0"/>
                        <a:t>1889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Умирает отец. Семья бедствует. Душевный кризис,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связанный с неразделенной любовью. Чтобы испытать судьбу,</a:t>
                      </a:r>
                      <a:r>
                        <a:rPr lang="ru-RU" sz="1600" baseline="0" dirty="0" smtClean="0"/>
                        <a:t> лег под поезд.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488">
                <a:tc>
                  <a:txBody>
                    <a:bodyPr/>
                    <a:lstStyle/>
                    <a:p>
                      <a:r>
                        <a:rPr lang="ru-RU" dirty="0" smtClean="0"/>
                        <a:t>1891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Юридический</a:t>
                      </a:r>
                      <a:r>
                        <a:rPr lang="ru-RU" sz="1600" baseline="0" dirty="0" smtClean="0"/>
                        <a:t> факультет Петербургского университета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Увлекался</a:t>
                      </a:r>
                      <a:r>
                        <a:rPr lang="ru-RU" sz="1400" baseline="0" dirty="0" smtClean="0"/>
                        <a:t> творчеством Шопенгауэра и Гартмана</a:t>
                      </a:r>
                      <a:endParaRPr lang="ru-RU" sz="1400" dirty="0"/>
                    </a:p>
                  </a:txBody>
                  <a:tcPr/>
                </a:tc>
              </a:tr>
              <a:tr h="1236788">
                <a:tc>
                  <a:txBody>
                    <a:bodyPr/>
                    <a:lstStyle/>
                    <a:p>
                      <a:r>
                        <a:rPr lang="ru-RU" dirty="0" smtClean="0"/>
                        <a:t>1892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Денежные трудности. Несколько попыток самоубийства.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Напечатал в журнале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Звезда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 первое произведение-рассказ о голодном студенте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холоде и золоте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.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1170687">
                <a:tc>
                  <a:txBody>
                    <a:bodyPr/>
                    <a:lstStyle/>
                    <a:p>
                      <a:r>
                        <a:rPr lang="ru-RU" dirty="0" smtClean="0"/>
                        <a:t>1893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Исключен</a:t>
                      </a:r>
                      <a:r>
                        <a:rPr lang="ru-RU" sz="1600" baseline="0" dirty="0" smtClean="0"/>
                        <a:t> из университета за неоплату. Перевелся в Московский университет.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 в характере и поступках Иуды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571625"/>
            <a:ext cx="3657600" cy="4668838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Положительное: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Любит Христа;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Предает не из-за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денег;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Бросается защищать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Иисуса от толпы;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Хочет любить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любовью деятельной 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отличие от других;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Хочет спасти Христа;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Материнская нежность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 Христу;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Отрицательное: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Презирает людей, мать,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отца, жену.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Ворует деньги из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казны;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Ждет благодарности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 него;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Становится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провокатором 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предателем;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Проверяет силу Христа;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Ревность, приводящая к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преступлению;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786063" y="2000250"/>
            <a:ext cx="1500187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000375" y="2643188"/>
            <a:ext cx="1214438" cy="214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357563" y="3286125"/>
            <a:ext cx="857250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714625" y="4000500"/>
            <a:ext cx="1500188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429000" y="5000625"/>
            <a:ext cx="785813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14750" y="5286375"/>
            <a:ext cx="428625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пытается спровоцировать Иуда?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13" y="1600200"/>
            <a:ext cx="4281487" cy="45259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Мысли Иуды:</a:t>
            </a:r>
            <a:r>
              <a:rPr lang="ru-RU" dirty="0" smtClean="0"/>
              <a:t>…когда иудеи увидят страдания Христа в железных руках римских солдат, они поднимут восстание и свергнут власть римлян и фарисеев.  Пойдут ли люди защищать Иисуса? Т.е. проверить любовь людей к нему.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u="sng" dirty="0"/>
          </a:p>
        </p:txBody>
      </p:sp>
      <p:pic>
        <p:nvPicPr>
          <p:cNvPr id="27652" name="Содержимое 8" descr="9ej82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24733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7858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варианта исхода этого эксперимента, по мнению Иуды: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8" cy="2257425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/>
              <a:t>Первый вариант:</a:t>
            </a:r>
            <a:r>
              <a:rPr lang="ru-RU" sz="2000" dirty="0" smtClean="0"/>
              <a:t> если толпа спасет Иисуса и пойдет за ним, то предательство Иуды будет оправдано и послужит благой цели.</a:t>
            </a:r>
            <a:endParaRPr lang="ru-RU" sz="2000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u="sng" dirty="0" smtClean="0"/>
              <a:t>Второй вариант: </a:t>
            </a:r>
            <a:r>
              <a:rPr lang="ru-RU" sz="1800" dirty="0" smtClean="0"/>
              <a:t>если толпа не спасет Иисуса, тогда для кого учение Христа? Для трусливых людей, оставивших в беде своего Учителя? Тогда и сам Иуда не предатель. А цель оправдывает средства!</a:t>
            </a:r>
            <a:endParaRPr lang="ru-RU" sz="1800" u="sng" dirty="0"/>
          </a:p>
        </p:txBody>
      </p:sp>
      <p:pic>
        <p:nvPicPr>
          <p:cNvPr id="29701" name="Рисунок 5" descr="49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000500"/>
            <a:ext cx="4071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00125"/>
            <a:ext cx="7489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Иуды над учениками Христа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3757613" cy="4786313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Оправдания учеников: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Что могли мы сделать?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Я обнажил меч, он сказал-</a:t>
            </a:r>
            <a:r>
              <a:rPr lang="en-US" dirty="0" smtClean="0"/>
              <a:t> </a:t>
            </a:r>
            <a:r>
              <a:rPr lang="ru-RU" dirty="0" smtClean="0"/>
              <a:t>не надо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Кто не повинуется ему, тот  идет в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геенну огненную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Он сам хотел этой жертвы. Его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жертва прекрасна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Он грех всех людей взял на себя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Как могли мы убить всех врагов? 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не велел убивать.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Если бы все умерли, кто бы 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рассказал об Иисусе? Кто бы понес людям его учение?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Обвинения Иуды:</a:t>
            </a:r>
            <a:endParaRPr lang="en-US" u="sng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Как вы позволили? Где же была ваша любовь? Кто любит, тот не спрашивает, что делать?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И ты послушался? Разве понимает он что-нибудь в людях? 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Отчего ты не пошел?  Зачем тебе душа, если ты не смеешь бросить ее в огонь?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Разве есть прекрасная жертва? Где жертва, там и палач, и позор для всех!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Вы на себя взяли весь грех! Разве не от тебя начнется род предателей?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Разве он запретил вам умирать? Почему же вы живы, когда он мертв?</a:t>
            </a:r>
            <a:r>
              <a:rPr lang="en-US" dirty="0" smtClean="0"/>
              <a:t>”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</a:t>
            </a:r>
            <a:r>
              <a:rPr lang="ru-RU" dirty="0" smtClean="0"/>
              <a:t>Что такое правда в устах предателя? Разве не ложью становится она? 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928938" y="1857375"/>
            <a:ext cx="12858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714750" y="2500313"/>
            <a:ext cx="642938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43313" y="2928938"/>
            <a:ext cx="64293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57563" y="3571875"/>
            <a:ext cx="92868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571875" y="4143375"/>
            <a:ext cx="7143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571875" y="4786313"/>
            <a:ext cx="7143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286125" y="5500688"/>
            <a:ext cx="1071563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Иуды. Верите ли вы в любовь Иуды?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Не правда: 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 любви примешана злоба.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5114925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/>
              <a:t>Правда: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Бросает деньги в лица первосвященника и судей;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Обвиняет в предательстве других, которые не взяли оружие, чтобы спасти Христа;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Он верен до конца, что Христос совершит чудо и избавит себя от страданий;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Мечтает стать любимым учеником;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Сам лишает себя жизни </a:t>
            </a:r>
            <a:r>
              <a:rPr lang="en-US" dirty="0" smtClean="0"/>
              <a:t>“</a:t>
            </a:r>
            <a:r>
              <a:rPr lang="ru-RU" dirty="0" smtClean="0"/>
              <a:t>…Я иду к нему!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2773" name="Рисунок 5" descr="0709011932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0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рассказа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Автор намеревался не оправдать предательство, но выставить напоказ иные, не столь явные, но типичные его формы. Героями его рассказа стали именно "другие" - ученики Христа, его апостолы, которые, как "кучка напуганных ягнят" теснились и разбежались перед воинами, пришедшими взять учителя. В "день мести", свой последний земной день, Иуда пришел к ним, чтобы обличить и приравнять к холодным убийцам-первосвященникам. Так проясняется главная идея рассказа: кто не встал за правду и не сумел за нее погибнуть, - тоже предатель.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Апостол Фома неловко оправдывает себя и других: "Подумай, если бы все умерли, то кто бы рассказал об Иисусе? Кто бы понес людям его учение, если бы умерли все - и Петр, и Иоанн, и я?" - "А что такое сама правда в устах предателей?" - резонно и гневно парирует Иуда9. И грозно пророчествует дальнейшую историю христианского учения, все глубже погрязающего во лжи: "Любимый ученик? Разве не от тебя начнется род предателей, порода малодушных и лжецов? Слепцы, что сделали вы с землею? Вы погубить ее захотели, вы скоро будете целовать крест, на котором вы распяли Иисуса!"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связь существует между логикой Иуды и поколением русских революционеров?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7467600" cy="45005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1917 году произошел переворот в России. Согласно этой логике, Ленин, например, призывал к поражению Россию в первой мировой войне. Он рассуждал так: если в результате поражения в стране наступит хаос, в ней начнется революция. В результате революции победит социализм и все будут счастливы! Если этого не произойдет, значит, и России никакой не надо, пусть все прахом летит!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Цель оправдывает средства!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Но Андреев-то, напротив, своим рассказом доказывает, что никакая цель не оправдывает нечистые, неблагородные средства. И он заставляет своего Иуду не торжествовать победу, а повеситься…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104728_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33845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2" descr="works_2_40_pi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928688"/>
            <a:ext cx="42148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42875"/>
          <a:ext cx="7500990" cy="655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901"/>
                <a:gridCol w="4126759"/>
                <a:gridCol w="2500330"/>
              </a:tblGrid>
              <a:tr h="34476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Жизненный путь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9520">
                <a:tc>
                  <a:txBody>
                    <a:bodyPr/>
                    <a:lstStyle/>
                    <a:p>
                      <a:r>
                        <a:rPr lang="ru-RU" dirty="0" smtClean="0"/>
                        <a:t>1896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Знакомство с будущей женой </a:t>
                      </a:r>
                      <a:r>
                        <a:rPr lang="ru-RU" sz="1600" dirty="0" err="1" smtClean="0"/>
                        <a:t>А.М.Велигорской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Печатает рассказы в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Орловском вестнике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. Рисует портреты на заказ.</a:t>
                      </a:r>
                      <a:endParaRPr lang="ru-RU" sz="1400" dirty="0"/>
                    </a:p>
                  </a:txBody>
                  <a:tcPr/>
                </a:tc>
              </a:tr>
              <a:tr h="775710">
                <a:tc>
                  <a:txBody>
                    <a:bodyPr/>
                    <a:lstStyle/>
                    <a:p>
                      <a:r>
                        <a:rPr lang="ru-RU" dirty="0" smtClean="0"/>
                        <a:t>1897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Заканчивает университет. Приступает к работе помощника присяжного поверенного</a:t>
                      </a:r>
                      <a:r>
                        <a:rPr lang="ru-RU" sz="1400" baseline="0" dirty="0" smtClean="0"/>
                        <a:t> Московского судебного округа.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Сотрудничает</a:t>
                      </a:r>
                      <a:r>
                        <a:rPr lang="ru-RU" sz="1600" baseline="0" dirty="0" smtClean="0"/>
                        <a:t> анонимно с московской газетой </a:t>
                      </a:r>
                      <a:r>
                        <a:rPr lang="en-US" sz="1600" baseline="0" dirty="0" smtClean="0"/>
                        <a:t>“</a:t>
                      </a:r>
                      <a:r>
                        <a:rPr lang="ru-RU" sz="1600" baseline="0" dirty="0" smtClean="0"/>
                        <a:t>Курьер</a:t>
                      </a:r>
                      <a:r>
                        <a:rPr lang="en-US" sz="1600" baseline="0" dirty="0" smtClean="0"/>
                        <a:t>”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1091741">
                <a:tc>
                  <a:txBody>
                    <a:bodyPr/>
                    <a:lstStyle/>
                    <a:p>
                      <a:r>
                        <a:rPr lang="ru-RU" dirty="0" smtClean="0"/>
                        <a:t>1898-1900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</a:t>
                      </a:r>
                      <a:r>
                        <a:rPr lang="ru-RU" sz="1400" dirty="0" err="1" smtClean="0"/>
                        <a:t>Баргамот</a:t>
                      </a:r>
                      <a:r>
                        <a:rPr lang="ru-RU" sz="1400" baseline="0" dirty="0" smtClean="0"/>
                        <a:t> и </a:t>
                      </a:r>
                      <a:r>
                        <a:rPr lang="ru-RU" sz="1400" baseline="0" dirty="0" err="1" smtClean="0"/>
                        <a:t>Гараська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Петька на даче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Ангелочек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фельетоны</a:t>
                      </a:r>
                      <a:r>
                        <a:rPr lang="ru-RU" sz="1400" baseline="0" dirty="0" smtClean="0"/>
                        <a:t> под псевдонимом Джемс Линч.</a:t>
                      </a:r>
                      <a:endParaRPr lang="ru-RU" sz="1400" dirty="0"/>
                    </a:p>
                  </a:txBody>
                  <a:tcPr/>
                </a:tc>
              </a:tr>
              <a:tr h="698942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1900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Знакомство с Горьким. Горький приводит Андреева на заседание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Среды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Молчание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Жили-были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Стена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Набат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775710">
                <a:tc>
                  <a:txBody>
                    <a:bodyPr/>
                    <a:lstStyle/>
                    <a:p>
                      <a:r>
                        <a:rPr lang="ru-RU" dirty="0" smtClean="0"/>
                        <a:t>24.11</a:t>
                      </a:r>
                    </a:p>
                    <a:p>
                      <a:r>
                        <a:rPr lang="ru-RU" dirty="0" smtClean="0"/>
                        <a:t>1901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Огромный успех у</a:t>
                      </a:r>
                      <a:r>
                        <a:rPr lang="ru-RU" sz="1600" baseline="0" dirty="0" smtClean="0"/>
                        <a:t> критики. Одобрение Толстого, Чехова, Михайловского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Первая книга Андреева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Рассказы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на средства </a:t>
                      </a:r>
                      <a:r>
                        <a:rPr lang="ru-RU" sz="1600" baseline="0" dirty="0" smtClean="0"/>
                        <a:t> М.Горького. </a:t>
                      </a:r>
                      <a:endParaRPr lang="ru-RU" sz="1600" dirty="0"/>
                    </a:p>
                  </a:txBody>
                  <a:tcPr/>
                </a:tc>
              </a:tr>
              <a:tr h="689520">
                <a:tc>
                  <a:txBody>
                    <a:bodyPr/>
                    <a:lstStyle/>
                    <a:p>
                      <a:r>
                        <a:rPr lang="ru-RU" dirty="0" smtClean="0"/>
                        <a:t>1902-1904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Выступает на литературных вечерах. Собирает деньги для нелегальных студенческих</a:t>
                      </a:r>
                      <a:r>
                        <a:rPr lang="ru-RU" sz="1400" baseline="0" dirty="0" smtClean="0"/>
                        <a:t> касс. Подвергся обыску.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3330">
                <a:tc>
                  <a:txBody>
                    <a:bodyPr/>
                    <a:lstStyle/>
                    <a:p>
                      <a:r>
                        <a:rPr lang="ru-RU" dirty="0" smtClean="0"/>
                        <a:t>10.01</a:t>
                      </a:r>
                    </a:p>
                    <a:p>
                      <a:r>
                        <a:rPr lang="ru-RU" dirty="0" smtClean="0"/>
                        <a:t>1902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Бездна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.Полемика вокруг публикации.</a:t>
                      </a:r>
                      <a:endParaRPr lang="ru-RU" sz="1600" dirty="0"/>
                    </a:p>
                  </a:txBody>
                  <a:tcPr/>
                </a:tc>
              </a:tr>
              <a:tr h="545870">
                <a:tc>
                  <a:txBody>
                    <a:bodyPr/>
                    <a:lstStyle/>
                    <a:p>
                      <a:r>
                        <a:rPr lang="ru-RU" dirty="0" smtClean="0"/>
                        <a:t>1902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Женитьба</a:t>
                      </a:r>
                      <a:r>
                        <a:rPr lang="ru-RU" sz="1600" baseline="0" dirty="0" smtClean="0"/>
                        <a:t> на </a:t>
                      </a:r>
                      <a:r>
                        <a:rPr lang="ru-RU" sz="1600" baseline="0" dirty="0" err="1" smtClean="0"/>
                        <a:t>Велигорской</a:t>
                      </a:r>
                      <a:r>
                        <a:rPr lang="ru-RU" sz="1600" baseline="0" dirty="0" smtClean="0"/>
                        <a:t>. Начало счастливого периода в жизни.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Иностранец</a:t>
                      </a:r>
                      <a:r>
                        <a:rPr lang="en-US" sz="1600" dirty="0" smtClean="0"/>
                        <a:t>”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В тумане</a:t>
                      </a:r>
                      <a:r>
                        <a:rPr lang="en-US" sz="1600" dirty="0" smtClean="0"/>
                        <a:t>”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775" cy="12144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истории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429264"/>
            <a:ext cx="2786082" cy="116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r_dix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1" y="1071546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ar_1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786190"/>
            <a:ext cx="321471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ar_2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071810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Рисунок 10" descr="f_1676499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643063"/>
            <a:ext cx="1844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178659611_victory_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1" y="1071546"/>
            <a:ext cx="2786082" cy="180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irst_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4714884"/>
            <a:ext cx="2286016" cy="185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P12_2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7643813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00063"/>
            <a:ext cx="5286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7467600" cy="1857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7467600" cy="31257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Написать сочинение на тему: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“</a:t>
            </a:r>
            <a:r>
              <a:rPr lang="ru-RU" smtClean="0"/>
              <a:t>Мой Иуда Искариот</a:t>
            </a:r>
            <a:r>
              <a:rPr lang="en-US" smtClean="0"/>
              <a:t>”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213600" cy="5940425"/>
          </a:xfrm>
        </p:spPr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Автор:  Семушина Елена Ипполитовна,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 учитель русского языка и литературы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МОУ "Средняя общеобразовательная школа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№ 110" Советского района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г. Казани 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Республики Татарстан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Содружество писателей литературного кружка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Содержимое 3" descr="m_266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785812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Счастливое время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3405187" cy="4525962"/>
          </a:xfrm>
        </p:spPr>
      </p:pic>
      <p:pic>
        <p:nvPicPr>
          <p:cNvPr id="11268" name="Рисунок 5" descr="Andreyev_by_Rep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00188"/>
            <a:ext cx="39433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500063"/>
          <a:ext cx="7467600" cy="602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4192582"/>
                <a:gridCol w="2489200"/>
              </a:tblGrid>
              <a:tr h="568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Жизненный путь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Избран членом Общества любителей </a:t>
                      </a:r>
                      <a:r>
                        <a:rPr lang="ru-RU" sz="1600" baseline="0" dirty="0" smtClean="0"/>
                        <a:t> российской словесности при  Московском университете.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1904-1905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Нет прощения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 стал причиной закрытия газеты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Курьер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.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Жизнь Василия Фивейского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 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Красный смех</a:t>
                      </a:r>
                      <a:r>
                        <a:rPr lang="en-US" sz="1400" dirty="0" smtClean="0"/>
                        <a:t>”</a:t>
                      </a:r>
                      <a:endParaRPr lang="ru-RU" sz="1400" dirty="0"/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1905-1907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Активное участие в Первой</a:t>
                      </a:r>
                      <a:r>
                        <a:rPr lang="ru-RU" sz="1600" baseline="0" dirty="0" smtClean="0"/>
                        <a:t> русской революции.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Переезд в Финляндию. Поездка </a:t>
                      </a:r>
                      <a:r>
                        <a:rPr lang="ru-RU" sz="1600" smtClean="0"/>
                        <a:t>в Берлин, </a:t>
                      </a:r>
                      <a:r>
                        <a:rPr lang="ru-RU" sz="1600" dirty="0" smtClean="0"/>
                        <a:t>где умирает после вторых родов  жена. Поездка к Горькому на Капри.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Драма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Жизнь человека</a:t>
                      </a:r>
                      <a:r>
                        <a:rPr lang="en-US" dirty="0" smtClean="0"/>
                        <a:t>”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Постановка в театрах драмы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“</a:t>
                      </a:r>
                      <a:r>
                        <a:rPr lang="ru-RU" sz="1600" baseline="0" dirty="0" smtClean="0"/>
                        <a:t>Жизнь человека</a:t>
                      </a:r>
                      <a:r>
                        <a:rPr lang="en-US" sz="1600" baseline="0" dirty="0" smtClean="0"/>
                        <a:t>”</a:t>
                      </a:r>
                      <a:r>
                        <a:rPr lang="ru-RU" sz="1600" baseline="0" dirty="0" smtClean="0"/>
                        <a:t>. Огромный успех.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Рассказ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Тьма</a:t>
                      </a:r>
                      <a:r>
                        <a:rPr lang="en-US" dirty="0" smtClean="0"/>
                        <a:t>”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Иуда Искариот</a:t>
                      </a:r>
                      <a:r>
                        <a:rPr lang="en-US" dirty="0" smtClean="0"/>
                        <a:t>”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568827">
                <a:tc>
                  <a:txBody>
                    <a:bodyPr/>
                    <a:lstStyle/>
                    <a:p>
                      <a:r>
                        <a:rPr lang="ru-RU" dirty="0" smtClean="0"/>
                        <a:t>1908-1911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Разрыв со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Знанием</a:t>
                      </a:r>
                      <a:r>
                        <a:rPr lang="en-US" dirty="0" smtClean="0"/>
                        <a:t>”</a:t>
                      </a:r>
                      <a:r>
                        <a:rPr lang="ru-RU" dirty="0" smtClean="0"/>
                        <a:t> и Горьким.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Царь-голод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Рассказ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о семи повешенных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пьесы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Черные маски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Дни моей жизни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err="1" smtClean="0"/>
                        <a:t>Анатэма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Анфиса</a:t>
                      </a:r>
                      <a:r>
                        <a:rPr lang="en-US" sz="1400" dirty="0" smtClean="0"/>
                        <a:t>”</a:t>
                      </a:r>
                      <a:r>
                        <a:rPr lang="ru-RU" sz="1400" dirty="0" smtClean="0"/>
                        <a:t>, роман </a:t>
                      </a:r>
                      <a:r>
                        <a:rPr lang="en-US" sz="1400" dirty="0" smtClean="0"/>
                        <a:t>“</a:t>
                      </a:r>
                      <a:r>
                        <a:rPr lang="ru-RU" sz="1400" dirty="0" smtClean="0"/>
                        <a:t>Сашка </a:t>
                      </a:r>
                      <a:r>
                        <a:rPr lang="ru-RU" sz="1400" dirty="0" err="1" smtClean="0"/>
                        <a:t>Жигулев</a:t>
                      </a:r>
                      <a:r>
                        <a:rPr lang="en-US" sz="1400" dirty="0" smtClean="0"/>
                        <a:t>”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Обложки к произведениям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Рисунок 2" descr="yrekoby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357688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mard275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286250"/>
            <a:ext cx="2286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116680_2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500188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30334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357313"/>
            <a:ext cx="1785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 descr="bi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500188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mbiblio146bi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4286250"/>
            <a:ext cx="20955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285750"/>
          <a:ext cx="7467600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4121144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Жизненный путь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август</a:t>
                      </a:r>
                    </a:p>
                    <a:p>
                      <a:r>
                        <a:rPr lang="ru-RU" dirty="0" smtClean="0"/>
                        <a:t>1914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Начало</a:t>
                      </a:r>
                      <a:r>
                        <a:rPr lang="ru-RU" sz="1600" baseline="0" dirty="0" smtClean="0"/>
                        <a:t> первой мировой войны. Занимает патриотическую позицию. Поездка к Горькому на Капри. Попытка восстановить дружеские отношения.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Военная публицистика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Август </a:t>
                      </a:r>
                      <a:r>
                        <a:rPr lang="ru-RU" dirty="0" smtClean="0"/>
                        <a:t>1916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Заведует отделом беллетристики, критики и театра в газете </a:t>
                      </a:r>
                      <a:r>
                        <a:rPr lang="en-US" sz="1600" dirty="0" smtClean="0"/>
                        <a:t>“</a:t>
                      </a:r>
                      <a:r>
                        <a:rPr lang="ru-RU" sz="1600" dirty="0" smtClean="0"/>
                        <a:t>Русская воля</a:t>
                      </a:r>
                      <a:r>
                        <a:rPr lang="en-US" sz="1600" dirty="0" smtClean="0"/>
                        <a:t>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</a:t>
                      </a:r>
                    </a:p>
                    <a:p>
                      <a:r>
                        <a:rPr lang="ru-RU" dirty="0" smtClean="0"/>
                        <a:t>1917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Восторженно принял Февральскую революцию.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Памяти погибших</a:t>
                      </a:r>
                      <a:r>
                        <a:rPr lang="ru-RU" baseline="0" dirty="0" smtClean="0"/>
                        <a:t> за свободу</a:t>
                      </a:r>
                      <a:r>
                        <a:rPr lang="en-US" dirty="0" smtClean="0"/>
                        <a:t>”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</a:p>
                    <a:p>
                      <a:r>
                        <a:rPr lang="ru-RU" dirty="0" smtClean="0"/>
                        <a:t>1917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Отрицательное</a:t>
                      </a:r>
                      <a:r>
                        <a:rPr lang="ru-RU" baseline="0" dirty="0" smtClean="0"/>
                        <a:t> отношение к Октябрьской революции и к победе большевиков. «</a:t>
                      </a:r>
                      <a:r>
                        <a:rPr lang="ru-RU" baseline="0" dirty="0" err="1" smtClean="0"/>
                        <a:t>ЗавоевательЛенин</a:t>
                      </a:r>
                      <a:r>
                        <a:rPr lang="ru-RU" baseline="0" dirty="0" smtClean="0"/>
                        <a:t>» ступает по «лужам крови». Отъезд в Финляндию.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Памфлет</a:t>
                      </a:r>
                      <a:r>
                        <a:rPr lang="ru-RU" baseline="0" dirty="0" smtClean="0"/>
                        <a:t> против большевиков </a:t>
                      </a:r>
                      <a:r>
                        <a:rPr lang="en-US" baseline="0" dirty="0" smtClean="0"/>
                        <a:t>“S.O.S.!”</a:t>
                      </a:r>
                      <a:r>
                        <a:rPr lang="ru-RU" baseline="0" smtClean="0"/>
                        <a:t>,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“</a:t>
                      </a:r>
                      <a:r>
                        <a:rPr lang="ru-RU" baseline="0" dirty="0" smtClean="0"/>
                        <a:t>Дневник Сатаны</a:t>
                      </a:r>
                      <a:r>
                        <a:rPr lang="en-US" baseline="0" dirty="0" smtClean="0"/>
                        <a:t>”</a:t>
                      </a:r>
                      <a:r>
                        <a:rPr lang="ru-RU" baseline="0" dirty="0" smtClean="0"/>
                        <a:t> (незаконченный роман)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декабря </a:t>
                      </a:r>
                    </a:p>
                    <a:p>
                      <a:r>
                        <a:rPr lang="ru-RU" baseline="0" dirty="0" smtClean="0"/>
                        <a:t>1919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Скончался от болезни сердца. Временно был захоронен в Финляндии. В</a:t>
                      </a:r>
                      <a:r>
                        <a:rPr lang="ru-RU" baseline="0" dirty="0" smtClean="0"/>
                        <a:t> 1956 году прах был перевезен в Ленинград и захоронен на Волковом кладбище.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05_011_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50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anн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71500"/>
            <a:ext cx="40719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ОТКРЫТЫЕ УРОКИ\К презентации\fin_6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0"/>
            <a:ext cx="4071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расная">
      <a:dk1>
        <a:srgbClr val="0C0C0C"/>
      </a:dk1>
      <a:lt1>
        <a:srgbClr val="C00000"/>
      </a:lt1>
      <a:dk2>
        <a:srgbClr val="C00000"/>
      </a:dk2>
      <a:lt2>
        <a:srgbClr val="C00000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864</TotalTime>
  <Words>1881</Words>
  <Application>Microsoft Office PowerPoint</Application>
  <PresentationFormat>Экран (4:3)</PresentationFormat>
  <Paragraphs>229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Franklin Gothic Book</vt:lpstr>
      <vt:lpstr>Wingdings 2</vt:lpstr>
      <vt:lpstr>Calibri</vt:lpstr>
      <vt:lpstr>Arial Black</vt:lpstr>
      <vt:lpstr>Arno Pro Caption</vt:lpstr>
      <vt:lpstr>Техническая</vt:lpstr>
      <vt:lpstr>Страницы биографии,      повесть "Иуда Искариот" и Евангелие   </vt:lpstr>
      <vt:lpstr>Слайд 2</vt:lpstr>
      <vt:lpstr>Слайд 3</vt:lpstr>
      <vt:lpstr>Содружество писателей литературного кружка “Среда”</vt:lpstr>
      <vt:lpstr>Счастливое время</vt:lpstr>
      <vt:lpstr>Слайд 6</vt:lpstr>
      <vt:lpstr>Обложки к произведениям</vt:lpstr>
      <vt:lpstr>Слайд 8</vt:lpstr>
      <vt:lpstr>Слайд 9</vt:lpstr>
      <vt:lpstr>Сравнительный  анализ евангельского  и андреевского  Иуды</vt:lpstr>
      <vt:lpstr>Образ Иуды в Новом Завете</vt:lpstr>
      <vt:lpstr>Слайд 12</vt:lpstr>
      <vt:lpstr>История создания рассказа “Иуда Искариот”</vt:lpstr>
      <vt:lpstr>Из очерка Горького о Л.Андрееве</vt:lpstr>
      <vt:lpstr>“Иуда Искариот”- одно из величайших произведений русской и мировой литературы</vt:lpstr>
      <vt:lpstr>Проблемный вопрос:</vt:lpstr>
      <vt:lpstr>Слайд 17</vt:lpstr>
      <vt:lpstr>Слайд 18</vt:lpstr>
      <vt:lpstr>Андреевский Иуда- живой   человек. Портрет героя.</vt:lpstr>
      <vt:lpstr>Противоречия в характере и поступках Иуды</vt:lpstr>
      <vt:lpstr>Кого пытается спровоцировать Иуда?</vt:lpstr>
      <vt:lpstr>Слайд 22</vt:lpstr>
      <vt:lpstr>Два варианта исхода этого эксперимента, по мнению Иуды:</vt:lpstr>
      <vt:lpstr>Слайд 24</vt:lpstr>
      <vt:lpstr>Суд Иуды над учениками Христа</vt:lpstr>
      <vt:lpstr>“Люблю” Иуды. Верите ли вы в любовь Иуды?</vt:lpstr>
      <vt:lpstr>Идея рассказа</vt:lpstr>
      <vt:lpstr>Какая связь существует между логикой Иуды и поколением русских революционеров?</vt:lpstr>
      <vt:lpstr>Слайд 29</vt:lpstr>
      <vt:lpstr>Суд истории</vt:lpstr>
      <vt:lpstr>Слайд 31</vt:lpstr>
      <vt:lpstr>Слайд 32</vt:lpstr>
      <vt:lpstr>Домашнее задание:</vt:lpstr>
      <vt:lpstr>Автор:  Семушина Елена Ипполитовна,  учитель русского языка и литературы  МОУ "Средняя общеобразовательная школа  № 110" Советского района  г. Казани   Республики Татарстан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биографии,      рассказ "Иуда Искариот" и Евангелие </dc:title>
  <dc:creator>Admin</dc:creator>
  <cp:lastModifiedBy>Admin</cp:lastModifiedBy>
  <cp:revision>131</cp:revision>
  <dcterms:created xsi:type="dcterms:W3CDTF">2009-07-01T06:34:08Z</dcterms:created>
  <dcterms:modified xsi:type="dcterms:W3CDTF">2009-09-28T10:39:07Z</dcterms:modified>
</cp:coreProperties>
</file>