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CCFF"/>
    <a:srgbClr val="6633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709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Прямоугольник 6"/>
          <p:cNvSpPr/>
          <p:nvPr/>
        </p:nvSpPr>
        <p:spPr>
          <a:xfrm>
            <a:off x="0" y="0"/>
            <a:ext cx="9144000" cy="592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642918"/>
            <a:ext cx="614366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интерактивная игра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«Знатоки дорожного движения»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г. Барнаул, 2009 – 2010 учебный год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5" y="1071546"/>
            <a:ext cx="3463481" cy="4673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29058" y="3143248"/>
            <a:ext cx="5000660" cy="2714644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Авторы:</a:t>
            </a:r>
          </a:p>
          <a:p>
            <a:pPr lvl="0" algn="r">
              <a:lnSpc>
                <a:spcPct val="120000"/>
              </a:lnSpc>
              <a:buClr>
                <a:schemeClr val="accent2"/>
              </a:buClr>
              <a:buSzPct val="60000"/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Крылова Ольга Николаевна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</a:p>
          <a:p>
            <a:pPr lvl="0" algn="r">
              <a:lnSpc>
                <a:spcPct val="120000"/>
              </a:lnSpc>
              <a:buClr>
                <a:schemeClr val="accent2"/>
              </a:buClr>
              <a:buSzPct val="60000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r">
              <a:lnSpc>
                <a:spcPct val="120000"/>
              </a:lnSpc>
              <a:buClr>
                <a:schemeClr val="accent2"/>
              </a:buClr>
              <a:buSzPct val="60000"/>
            </a:pPr>
            <a:r>
              <a:rPr lang="ru-RU" sz="2000" dirty="0" smtClean="0">
                <a:solidFill>
                  <a:srgbClr val="002060"/>
                </a:solidFill>
              </a:rPr>
              <a:t>МОУ «СОШ №114 с углубленным изучением отдельных предметов (математики)»</a:t>
            </a:r>
            <a:endParaRPr lang="ru-RU" sz="800" dirty="0" smtClean="0">
              <a:solidFill>
                <a:srgbClr val="002060"/>
              </a:solidFill>
            </a:endParaRPr>
          </a:p>
          <a:p>
            <a:pPr algn="r">
              <a:lnSpc>
                <a:spcPct val="120000"/>
              </a:lnSpc>
              <a:buClr>
                <a:schemeClr val="accent2"/>
              </a:buClr>
              <a:buSzPct val="60000"/>
            </a:pPr>
            <a:endParaRPr lang="en-US" sz="400" dirty="0" smtClean="0">
              <a:solidFill>
                <a:srgbClr val="002060"/>
              </a:solidFill>
            </a:endParaRPr>
          </a:p>
          <a:p>
            <a:pPr algn="r">
              <a:lnSpc>
                <a:spcPct val="120000"/>
              </a:lnSpc>
              <a:buClr>
                <a:schemeClr val="accent2"/>
              </a:buClr>
              <a:buSzPct val="60000"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Жукова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Светлана Анатольевна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начальных классов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МОУ «Лицей № 121»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Где можно детям младшего возраста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ездить на велосипедах?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1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 стадионах,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во дворах,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 закрытых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площадках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42" name="Picture 2" descr="C:\Documents and Settings\Admin\Рабочий стол\рисунки нов\ПДД\large16167634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000505"/>
            <a:ext cx="2572773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Опасно ли ездить на велосипеде, который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не подобран по росту? Если да, то почему?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1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Да, опасно.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Потому, </a:t>
            </a:r>
            <a:r>
              <a:rPr lang="ru-RU" sz="2800" b="1" dirty="0" smtClean="0">
                <a:solidFill>
                  <a:srgbClr val="C00000"/>
                </a:solidFill>
              </a:rPr>
              <a:t>что т</a:t>
            </a:r>
            <a:r>
              <a:rPr kumimoji="0" lang="ru-RU" sz="2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яжело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маневрировать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останавливаться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900" b="1" dirty="0" smtClean="0">
                <a:solidFill>
                  <a:srgbClr val="C00000"/>
                </a:solidFill>
              </a:rPr>
              <a:t>  </a:t>
            </a:r>
            <a:endParaRPr kumimoji="0" lang="ru-RU" sz="9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1266" name="Picture 2" descr="C:\Documents and Settings\Admin\Рабочий стол\рисунки нов\ПДД\bicycle_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4000504"/>
            <a:ext cx="2214578" cy="16847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Велосипедисту нужно продолжить свой путь по противоположной стороне улицы.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Как он должен правильно поступить?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Сойти с велосипеда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и, ведя его руками,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перейти на другую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сторону улицы,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соблюдая все правила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пешеходного движения</a:t>
            </a:r>
            <a:endParaRPr kumimoji="0" lang="ru-RU" sz="3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2290" name="Picture 2" descr="C:\Documents and Settings\Admin\Рабочий стол\рисунки нов\ПДД\young_woman_crossing_road_with_bicycle_12300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27864" y="4000504"/>
            <a:ext cx="2401788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buNone/>
              <a:tabLst>
                <a:tab pos="174625" algn="l"/>
              </a:tabLst>
            </a:pPr>
            <a:r>
              <a:rPr lang="ru-RU" dirty="0" smtClean="0">
                <a:solidFill>
                  <a:srgbClr val="000099"/>
                </a:solidFill>
              </a:rPr>
              <a:t>Почему велосипедисту надо быть предельно осторожным при осеннем листопаде?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Листья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достаточно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скользкие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3314" name="Picture 2" descr="C:\Documents and Settings\Admin\Рабочий стол\рисунки нов\ПДД\0_1c159_4f54f772_XL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4000505"/>
            <a:ext cx="2286015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0099"/>
                </a:solidFill>
              </a:rPr>
              <a:t>Почему на велосипеде запрещается перевозить груз, который сильно выступает за габариты велосипеда?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85000" lnSpcReduction="20000"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Габаритный груз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создаёт опасность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управлению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велосипедом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338" name="Picture 2" descr="C:\Documents and Settings\Admin\Рабочий стол\рисунки нов\ПДД\cb67f7a7fb7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4000504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Дорога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366" name="Picture 6" descr="C:\Documents and Settings\Admin\Рабочий стол\рисунки нов\ПДД\6e2481adc3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4000504"/>
            <a:ext cx="3214690" cy="1732357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бук\открытый урок 2009 - 2010\2009-2010 уч. год ПДД игра Знатоки дорожного движения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000240"/>
            <a:ext cx="3467100" cy="1466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714612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Стоянка</a:t>
            </a:r>
            <a:endParaRPr lang="ru-RU" sz="3200" dirty="0"/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6387" name="Picture 3" descr="C:\Documents and Settings\Admin\Рабочий стол\рисунки нов\ПДД\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00504"/>
            <a:ext cx="3714776" cy="1724922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бук\открытый урок 2009 - 2010\2009-2010 уч. год ПДД игра Знатоки дорожного движения\Рисун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000240"/>
            <a:ext cx="4552950" cy="1485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Трамвай 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7410" name="Picture 2" descr="C:\Documents and Settings\Admin\Рабочий стол\рисунки нов\ПДД\060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4000504"/>
            <a:ext cx="2862251" cy="1743175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бук\открытый урок 2009 - 2010\2009-2010 уч. год ПДД игра Знатоки дорожного движения\Рисунок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000240"/>
            <a:ext cx="4362450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Трасса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8435" name="Picture 3" descr="C:\Documents and Settings\Admin\Рабочий стол\рисунки нов\ПДД\1248096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8678" y="4002144"/>
            <a:ext cx="3785703" cy="1712872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бук\открытый урок 2009 - 2010\2009-2010 уч. год ПДД игра Знатоки дорожного движения\Рисунок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000240"/>
            <a:ext cx="4114800" cy="1485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Переход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9461" name="Picture 5" descr="C:\Documents and Settings\Admin\Рабочий стол\рисунки нов\ПДД\image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4000504"/>
            <a:ext cx="2595559" cy="1690103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бук\открытый урок 2009 - 2010\2009-2010 уч. год ПДД игра Знатоки дорожного движения\Рисунок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071678"/>
            <a:ext cx="4810125" cy="13763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585791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Интерактивная игра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«Знатоки дорожного движения»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92880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ТРАНСПОРТ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ВЕЛОСИПЕД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35756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РЕБУСЫ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ЗНАКИ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78632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КУЛЬТУРА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929330"/>
            <a:ext cx="571472" cy="285752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929330"/>
            <a:ext cx="8572528" cy="285752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8596" y="257174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596" y="1785926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596" y="328612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596" y="400050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596" y="471488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8596" y="542926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72" name="Прямоугольник с двумя скругленными противолежащими углами 71"/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3" name="Прямоугольник с двумя скругленными противолежащими углами 72"/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6" name="Прямоугольник с двумя скругленными противолежащими углами 75"/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7" name="Прямоугольник с двумя скругленными противолежащими углами 76"/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9" name="Прямоугольник с двумя скругленными противолежащими углами 78"/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1" name="Прямоугольник с двумя скругленными противолежащими углами 80"/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2" name="Прямоугольник с двумя скругленными противолежащими углами 81"/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3" name="Прямоугольник с двумя скругленными противолежащими углами 82"/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4" name="Прямоугольник с двумя скругленными противолежащими углами 83"/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5" name="Прямоугольник с двумя скругленными противолежащими углами 84"/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6" name="Прямоугольник с двумя скругленными противолежащими углами 85"/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8" name="Прямоугольник с двумя скругленными противолежащими углами 87"/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9" name="Прямоугольник с двумя скругленными противолежащими углами 88"/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0" name="Прямоугольник с двумя скругленными противолежащими углами 89"/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1" name="Прямоугольник с двумя скругленными противолежащими углами 90"/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2" name="Прямоугольник с двумя скругленными противолежащими углами 91"/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3" name="Прямоугольник с двумя скругленными противолежащими углами 92"/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4" name="Прямоугольник с двумя скругленными противолежащими углами 93"/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5" name="Прямоугольник с двумя скругленными противолежащими углами 94"/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7" name="Прямоугольник с двумя скругленными противолежащими углами 96">
            <a:hlinkClick r:id="rId3" action="ppaction://hlinksldjump"/>
          </p:cNvPr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98" name="Прямоугольник с двумя скругленными противолежащими углами 97">
            <a:hlinkClick r:id="rId4" action="ppaction://hlinksldjump"/>
          </p:cNvPr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9" name="Прямоугольник с двумя скругленными противолежащими углами 98">
            <a:hlinkClick r:id="rId5" action="ppaction://hlinksldjump"/>
          </p:cNvPr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0" name="Прямоугольник с двумя скругленными противолежащими углами 99">
            <a:hlinkClick r:id="rId6" action="ppaction://hlinksldjump"/>
          </p:cNvPr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01" name="Прямоугольник с двумя скругленными противолежащими углами 100">
            <a:hlinkClick r:id="rId7" action="ppaction://hlinksldjump"/>
          </p:cNvPr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02" name="Прямоугольник с двумя скругленными противолежащими углами 101">
            <a:hlinkClick r:id="rId8" action="ppaction://hlinksldjump"/>
          </p:cNvPr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03" name="Прямоугольник с двумя скругленными противолежащими углами 102">
            <a:hlinkClick r:id="rId9" action="ppaction://hlinksldjump"/>
          </p:cNvPr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04" name="Прямоугольник с двумя скругленными противолежащими углами 103">
            <a:hlinkClick r:id="rId10" action="ppaction://hlinksldjump"/>
          </p:cNvPr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05" name="Прямоугольник с двумя скругленными противолежащими углами 104">
            <a:hlinkClick r:id="rId11" action="ppaction://hlinksldjump"/>
          </p:cNvPr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6" name="Прямоугольник с двумя скругленными противолежащими углами 105">
            <a:hlinkClick r:id="rId12" action="ppaction://hlinksldjump"/>
          </p:cNvPr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07" name="Прямоугольник с двумя скругленными противолежащими углами 106">
            <a:hlinkClick r:id="rId13" action="ppaction://hlinksldjump"/>
          </p:cNvPr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08" name="Прямоугольник с двумя скругленными противолежащими углами 107">
            <a:hlinkClick r:id="rId14" action="ppaction://hlinksldjump"/>
          </p:cNvPr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09" name="Прямоугольник с двумя скругленными противолежащими углами 108">
            <a:hlinkClick r:id="rId15" action="ppaction://hlinksldjump"/>
          </p:cNvPr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10" name="Прямоугольник с двумя скругленными противолежащими углами 109">
            <a:hlinkClick r:id="rId16" action="ppaction://hlinksldjump"/>
          </p:cNvPr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1" name="Прямоугольник с двумя скругленными противолежащими углами 110">
            <a:hlinkClick r:id="rId17" action="ppaction://hlinksldjump"/>
          </p:cNvPr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2" name="Прямоугольник с двумя скругленными противолежащими углами 111">
            <a:hlinkClick r:id="rId18" action="ppaction://hlinksldjump"/>
          </p:cNvPr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3" name="Прямоугольник с двумя скругленными противолежащими углами 112">
            <a:hlinkClick r:id="rId19" action="ppaction://hlinksldjump"/>
          </p:cNvPr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14" name="Прямоугольник с двумя скругленными противолежащими углами 113">
            <a:hlinkClick r:id="rId20" action="ppaction://hlinksldjump"/>
          </p:cNvPr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15" name="Прямоугольник с двумя скругленными противолежащими углами 114">
            <a:hlinkClick r:id="rId21" action="ppaction://hlinksldjump"/>
          </p:cNvPr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16" name="Прямоугольник с двумя скругленными противолежащими углами 115">
            <a:hlinkClick r:id="rId22" action="ppaction://hlinksldjump"/>
          </p:cNvPr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7" name="Прямоугольник с двумя скругленными противолежащими углами 116">
            <a:hlinkClick r:id="rId23" action="ppaction://hlinksldjump"/>
          </p:cNvPr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8" name="Прямоугольник с двумя скругленными противолежащими углами 117">
            <a:hlinkClick r:id="rId24" action="ppaction://hlinksldjump"/>
          </p:cNvPr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9" name="Прямоугольник с двумя скругленными противолежащими углами 118">
            <a:hlinkClick r:id="rId25" action="ppaction://hlinksldjump"/>
          </p:cNvPr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0" name="Прямоугольник с двумя скругленными противолежащими углами 119">
            <a:hlinkClick r:id="rId26" action="ppaction://hlinksldjump"/>
          </p:cNvPr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1" name="Прямоугольник с двумя скругленными противолежащими углами 120">
            <a:hlinkClick r:id="rId27" action="ppaction://hlinksldjump"/>
          </p:cNvPr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2" name="Прямоугольник с двумя скругленными противолежащими углами 121">
            <a:hlinkClick r:id="rId28" action="ppaction://hlinksldjump"/>
          </p:cNvPr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3" name="Прямоугольник с двумя скругленными противолежащими углами 122">
            <a:hlinkClick r:id="rId29" action="ppaction://hlinksldjump"/>
          </p:cNvPr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4" name="Прямоугольник с двумя скругленными противолежащими углами 123">
            <a:hlinkClick r:id="rId30" action="ppaction://hlinksldjump"/>
          </p:cNvPr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5" name="Прямоугольник с двумя скругленными противолежащими углами 124">
            <a:hlinkClick r:id="rId31" action="ppaction://hlinksldjump"/>
          </p:cNvPr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6" name="Прямоугольник с двумя скругленными противолежащими углами 125">
            <a:hlinkClick r:id="rId32" action="ppaction://hlinksldjump"/>
          </p:cNvPr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7" name="Прямоугольник с двумя скругленными противолежащими углами 126">
            <a:hlinkClick r:id="" action="ppaction://hlinkshowjump?jump=lastslide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Знак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482" name="Picture 2" descr="C:\Documents and Settings\Admin\Рабочий стол\рисунки нов\ПДД\zna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00504"/>
            <a:ext cx="3425823" cy="171291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бук\открытый урок 2009 - 2010\2009-2010 уч. год ПДД игра Знатоки дорожного движения\Рисунок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000240"/>
            <a:ext cx="2714625" cy="14906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Шли из школы мы домой,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Видим  - знак на мостовой: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Синий круг, велосипед,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Ничего другого нет.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8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ru-RU" sz="2900" b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Предписывающий знак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«Велосипедная дорожка»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Показывает, что по этой дорожке можно ездить только на велосипеде или ходить пешком 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Admin\Рабочий стол\рисунки нов\ПДД\велосипедная дорожка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2071678"/>
            <a:ext cx="1357322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Я хочу спросить про знак.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Нарисован знак вот так: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 треугольнике трамвай,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И у знака красный край.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«Пересечение с трамвайной линией»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на пересечении дороги с трамвайными путями.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Admin\Рабочий стол\рисунки нов\ПДД\26_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000240"/>
            <a:ext cx="1714512" cy="145447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Треугольник. А внутри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Мчатся дети, посмотри!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Красный цвет огнём горит,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О чём нам это говорит?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«Дети»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около школ, детских учреждений.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Admin\Рабочий стол\рисунки нов\ПДД\дет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2000239"/>
            <a:ext cx="1785950" cy="150121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Видим знак над головой.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Знак дорожный, </a:t>
            </a:r>
            <a:r>
              <a:rPr lang="ru-RU" sz="3200" dirty="0" err="1" smtClean="0">
                <a:solidFill>
                  <a:srgbClr val="000099"/>
                </a:solidFill>
              </a:rPr>
              <a:t>голубой</a:t>
            </a:r>
            <a:r>
              <a:rPr lang="ru-RU" sz="3200" dirty="0" smtClean="0">
                <a:solidFill>
                  <a:srgbClr val="000099"/>
                </a:solidFill>
              </a:rPr>
              <a:t>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Здесь и вилка, здесь и нож.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Мимо, явно, не пройдёшь.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 Знак сервиса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«Пункт питания»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и пешеходов о том, что рядом место, где можно перекусить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Admin\Рабочий стол\рисунки нов\ПДД\пунк питан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2000240"/>
            <a:ext cx="1125149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Шли из цирка мы с тобой.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Снова знак над головой: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В треугольнике – велосипед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По краям же – красный цвет.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786190"/>
            <a:ext cx="5959616" cy="207170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«Пересечение с велосипедной дорожкой»</a:t>
            </a:r>
          </a:p>
          <a:p>
            <a:pPr marL="174625" lvl="0" indent="-174625"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там, где есть велосипедная дорожка, возможны встречи с велосипедистами.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Admin\Рабочий стол\рисунки нов\ПДД\preduprejdaychie_032_bi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000239"/>
            <a:ext cx="1714502" cy="15201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 </a:t>
            </a:r>
            <a:r>
              <a:rPr lang="ru-RU" sz="3200" dirty="0" err="1" smtClean="0">
                <a:solidFill>
                  <a:srgbClr val="000099"/>
                </a:solidFill>
              </a:rPr>
              <a:t>голубом</a:t>
            </a:r>
            <a:r>
              <a:rPr lang="ru-RU" sz="3200" dirty="0" smtClean="0">
                <a:solidFill>
                  <a:srgbClr val="000099"/>
                </a:solidFill>
              </a:rPr>
              <a:t> иду я круге.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Не понятно всей округе: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Для чего, куда иду?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Да и сам я не пойму.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1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 Предписывающий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«Пешеходная дорожка»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Показывает, что этой дорожке можно передвигаться только пешеходам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Admin\Рабочий стол\рисунки нов\ПДД\пешеходная дорожк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2000240"/>
            <a:ext cx="1494033" cy="146548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6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Как называется техническое устройство, регулирующее движение транспорта и пешехода?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Светофор</a:t>
            </a:r>
            <a:r>
              <a:rPr kumimoji="0" lang="ru-RU" sz="29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 descr="C:\Documents and Settings\Admin\Рабочий стол\рисунки нов\ПДД\светофор\skds_4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000504"/>
            <a:ext cx="1357322" cy="17565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Элемент дороги, предназначенный для движения пешеходов. Что это?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Тротуар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3074" name="Picture 2" descr="C:\Documents and Settings\Admin\Рабочий стол\рисунки нов\ПДД\тротуар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33856"/>
            <a:ext cx="3142355" cy="16811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0099"/>
                </a:solidFill>
              </a:rPr>
              <a:t>Кому должны подчиняться водители и пешеходы, если сигналы регулировщика противоречат сигналам светофора?</a:t>
            </a:r>
            <a:endParaRPr lang="ru-RU" sz="30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Регулировщику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0" name="Picture 2" descr="C:\Documents and Settings\Admin\Рабочий стол\рисунки нов\ПДД\регулировщик.jpg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84773" y="4000504"/>
            <a:ext cx="2116317" cy="17142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Самое распространённое средство механического транспорта. Во всём мире насчитывается более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300 миллионов. Слово переводится с латинского – «самодвижущийся»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Автомобиль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 descr="C:\Documents and Settings\Admin\Рабочий стол\рисунки нов\ПДД\gallery_8824_1792_11425965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3" y="4000504"/>
            <a:ext cx="2071703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Где и в каком направлении должны двигаться пешеходы при отсутствии тротуара или пешеходной дорожки?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По обочине, навстречу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движению транспортных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средств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00504"/>
            <a:ext cx="2357454" cy="17047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Здесь надо сначала посмотреть налево – в сторону приближающегося транспорта. Дойдя до середины, остановиться и посмотреть направо. Если путь свободен - продолжить переход. О какой дороге идёт речь?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 дороге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 двухсторонним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движением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00504"/>
            <a:ext cx="2286028" cy="1732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Они нужны и пешеходам, и водителям, поэтому их должны соблюдать все. Нарушать их – значит подвергать опасности свою жизнь и жизнь других людей.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 чём идёт речь?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261938"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 Правилах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дорожного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движения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0" name="Picture 2" descr="C:\Documents and Settings\Admin\Рабочий стол\рисунки нов\ПДД\2624dfab16a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05503">
            <a:off x="5588956" y="4067807"/>
            <a:ext cx="1268314" cy="161452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рисунки нов\ПДД\61202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72330" y="4071942"/>
            <a:ext cx="1237338" cy="1599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Этот вид городского транспорта ведёт своё начало от КОНКИ – городской железной дороги, по линиям которой небольшие вагоны двигались при помощи лошадиной упряжки. В переводе с английского  - «тележка, путь»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 Трамвай </a:t>
            </a:r>
            <a:r>
              <a:rPr lang="ru-RU" sz="2400" dirty="0" smtClean="0"/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1" name="Picture 3" descr="C:\Documents and Settings\Admin\Рабочий стол\рисунки нов\ПДД\112333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000504"/>
            <a:ext cx="2286016" cy="17340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Этот вид транспорта с педалями и рулём был сделан в России крепостным кузнецом Ефимом Артамоновым из села Верховья на Урале. 15 сентября 1801 году тысячи людей на </a:t>
            </a:r>
            <a:r>
              <a:rPr lang="ru-RU" dirty="0" err="1" smtClean="0">
                <a:solidFill>
                  <a:srgbClr val="000099"/>
                </a:solidFill>
              </a:rPr>
              <a:t>Хатынском</a:t>
            </a:r>
            <a:r>
              <a:rPr lang="ru-RU" dirty="0" smtClean="0">
                <a:solidFill>
                  <a:srgbClr val="000099"/>
                </a:solidFill>
              </a:rPr>
              <a:t> поле в Москве с изумлением наблюдали за удивительной двухколёсной тележкой. А сейчас он достаточно распространён. О чём идёт речь?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О велосипеде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3074" name="Picture 2" descr="C:\Documents and Settings\Admin\Рабочий стол\рисунки нов\ПДД\14_Com_Prarie_FS_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984907"/>
            <a:ext cx="2840124" cy="173010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Название этого транспортного средства произошло от латинского – «производящий в движение» и греческого – «круг, колесо». Обычно у него два колеса, расположенных друг за другом. Довольно часто прикрепляют пассажирскую коляску и тогда он становится трёхколёсным. Что это за транспорт?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Мотоцикл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4098" name="Picture 2" descr="C:\Documents and Settings\Admin\Рабочий стол\рисунки нов\ПДД\cc4062eaa9c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000504"/>
            <a:ext cx="2857520" cy="17323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1451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Количество различных типов таких машин намного больше, чем легковых автомобилей. Предназначены они для перевозки сыпучих грузов (цемента, муки, песка и т.д.).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Что это за класс автомобилей, которые сбрасывают груз по прибытию к месту назначения?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Грузовые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автомобили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5122" name="Picture 2" descr="C:\Documents and Settings\Admin\Рабочий стол\рисунки нов\ПДД\2a4f17c819ff4160dafbbe399b9570fc_3137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86393" y="4000504"/>
            <a:ext cx="2828945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Большинство этих автомобилей принадлежат к классу грузовиков.  Эти машины оснащены сигналами, сиренами, чтобы им уступали проезжую часть.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Что это за машины?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5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5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Машины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специального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назначения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4000504"/>
            <a:ext cx="3143272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Documents and Settings\Admin\Рабочий стол\рисунки нов\ПДД\78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000504"/>
            <a:ext cx="1515825" cy="100013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рисунки нов\ПДД\pt43336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758648"/>
            <a:ext cx="1500198" cy="91904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рисунки нов\ПДД\2602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01978" y="4818399"/>
            <a:ext cx="1593604" cy="8966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С какого возраста разрешается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водить велосипед по улицам и дорогам?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 С 14 лет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9218" name="Picture 2" descr="C:\Documents and Settings\Admin\Рабочий стол\рисунки нов\ПДД\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4000504"/>
            <a:ext cx="2286016" cy="17373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491</TotalTime>
  <Words>1158</Words>
  <PresentationFormat>Экран (4:3)</PresentationFormat>
  <Paragraphs>372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Обычная</vt:lpstr>
      <vt:lpstr>   интерактивная игра «Знатоки дорожного движения»</vt:lpstr>
      <vt:lpstr>Интерактивная игра  «Знатоки дорожного движения»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интерактивная игра «Знатоки дорожного движения»</dc:title>
  <cp:lastModifiedBy>Admin</cp:lastModifiedBy>
  <cp:revision>72</cp:revision>
  <dcterms:modified xsi:type="dcterms:W3CDTF">2009-10-04T06:08:07Z</dcterms:modified>
</cp:coreProperties>
</file>