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3"/>
  </p:notesMasterIdLst>
  <p:sldIdLst>
    <p:sldId id="256" r:id="rId2"/>
    <p:sldId id="276" r:id="rId3"/>
    <p:sldId id="264" r:id="rId4"/>
    <p:sldId id="257" r:id="rId5"/>
    <p:sldId id="258" r:id="rId6"/>
    <p:sldId id="273" r:id="rId7"/>
    <p:sldId id="265" r:id="rId8"/>
    <p:sldId id="266" r:id="rId9"/>
    <p:sldId id="268" r:id="rId10"/>
    <p:sldId id="274" r:id="rId11"/>
    <p:sldId id="270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54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05FF95F-C170-4805-8B3E-9F6DA4AAF066}" type="datetimeFigureOut">
              <a:rPr lang="ru-RU" smtClean="0"/>
              <a:pPr/>
              <a:t>13.01.2009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BC0483D-A2F3-49D5-95A7-D41112014267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C0483D-A2F3-49D5-95A7-D41112014267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429064" y="3337560"/>
            <a:ext cx="6480048" cy="2301240"/>
          </a:xfrm>
        </p:spPr>
        <p:txBody>
          <a:bodyPr rIns="45720" anchor="t"/>
          <a:lstStyle>
            <a:lvl1pPr algn="r">
              <a:defRPr lang="en-US" b="1" cap="all" baseline="0" dirty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433050" y="1544812"/>
            <a:ext cx="6480048" cy="1752600"/>
          </a:xfrm>
        </p:spPr>
        <p:txBody>
          <a:bodyPr tIns="0" rIns="45720" bIns="0" anchor="b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13.01.2009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13.01.2009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13.01.2009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13.01.2009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83837"/>
            <a:ext cx="6629400" cy="1826363"/>
          </a:xfrm>
        </p:spPr>
        <p:txBody>
          <a:bodyPr tIns="0" bIns="0" anchor="t"/>
          <a:lstStyle>
            <a:lvl1pPr algn="l">
              <a:buNone/>
              <a:defRPr sz="4200" b="1" cap="none" baseline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2485800"/>
            <a:ext cx="6629400" cy="1066688"/>
          </a:xfrm>
        </p:spPr>
        <p:txBody>
          <a:bodyPr lIns="45720" tIns="0" rIns="45720" bIns="0" anchor="b"/>
          <a:lstStyle>
            <a:lvl1pPr marL="0" indent="0" algn="l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13.01.2009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26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13.01.2009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86400"/>
            <a:ext cx="4040188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5486400"/>
            <a:ext cx="4041775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516912"/>
            <a:ext cx="404018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516912"/>
            <a:ext cx="4041775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13.01.2009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7470648" cy="1143000"/>
          </a:xfrm>
        </p:spPr>
        <p:txBody>
          <a:bodyPr anchor="ctr"/>
          <a:lstStyle>
            <a:lvl1pPr algn="l">
              <a:defRPr sz="460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13.01.2009</a:t>
            </a:fld>
            <a:endParaRPr lang="ru-RU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13.01.2009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85528"/>
            <a:ext cx="3200400" cy="730250"/>
          </a:xfrm>
        </p:spPr>
        <p:txBody>
          <a:bodyPr tIns="0" bIns="0" anchor="t"/>
          <a:lstStyle>
            <a:lvl1pPr algn="l"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214424"/>
            <a:ext cx="2743200" cy="914400"/>
          </a:xfrm>
        </p:spPr>
        <p:txBody>
          <a:bodyPr lIns="45720" tIns="0" rIns="45720" bIns="0" anchor="b"/>
          <a:lstStyle>
            <a:lvl1pPr marL="0" indent="0" algn="l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7086600" cy="381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13.01.2009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156448" y="6422064"/>
            <a:ext cx="7620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56732" y="1705709"/>
            <a:ext cx="3053868" cy="1253808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065628" y="1019907"/>
            <a:ext cx="4114800" cy="4114800"/>
          </a:xfrm>
          <a:prstGeom prst="ellipse">
            <a:avLst/>
          </a:prstGeom>
          <a:solidFill>
            <a:schemeClr val="bg2">
              <a:shade val="50000"/>
            </a:schemeClr>
          </a:solidFill>
          <a:ln w="50800" cap="flat">
            <a:solidFill>
              <a:schemeClr val="bg2"/>
            </a:solidFill>
            <a:miter lim="800000"/>
          </a:ln>
          <a:effectLst>
            <a:outerShdw blurRad="152000" dist="345000" dir="5400000" sx="-80000" sy="-18000" rotWithShape="0">
              <a:srgbClr val="000000">
                <a:alpha val="25000"/>
              </a:srgbClr>
            </a:outerShdw>
          </a:effectLst>
          <a:scene3d>
            <a:camera prst="orthographicFront"/>
            <a:lightRig rig="contrasting" dir="t">
              <a:rot lat="0" lon="0" rev="2400000"/>
            </a:lightRig>
          </a:scene3d>
          <a:sp3d contourW="7620">
            <a:bevelT w="63500" h="63500"/>
            <a:contourClr>
              <a:schemeClr val="bg2">
                <a:shade val="50000"/>
              </a:schemeClr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556734" y="2998765"/>
            <a:ext cx="3053866" cy="2663482"/>
          </a:xfrm>
        </p:spPr>
        <p:txBody>
          <a:bodyPr lIns="45720" rIns="45720"/>
          <a:lstStyle>
            <a:lvl1pPr marL="0" indent="0">
              <a:buFontTx/>
              <a:buNone/>
              <a:defRPr sz="12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422064"/>
            <a:ext cx="2133600" cy="365125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13.01.2009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олилиния 11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олилиния 15"/>
          <p:cNvSpPr>
            <a:spLocks/>
          </p:cNvSpPr>
          <p:nvPr/>
        </p:nvSpPr>
        <p:spPr bwMode="auto">
          <a:xfrm>
            <a:off x="7315200" y="0"/>
            <a:ext cx="1828800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2082" y="1734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422064"/>
            <a:ext cx="2133600" cy="365125"/>
          </a:xfrm>
          <a:prstGeom prst="rect">
            <a:avLst/>
          </a:prstGeom>
        </p:spPr>
        <p:txBody>
          <a:bodyPr vert="horz" bIns="0" anchor="b"/>
          <a:lstStyle>
            <a:lvl1pPr algn="l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13.01.2009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3124200" y="6422064"/>
            <a:ext cx="2895600" cy="365125"/>
          </a:xfrm>
          <a:prstGeom prst="rect">
            <a:avLst/>
          </a:prstGeom>
        </p:spPr>
        <p:txBody>
          <a:bodyPr vert="horz" lIns="0" rIns="0" bIns="0" anchor="b"/>
          <a:lstStyle>
            <a:lvl1pPr algn="ct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153400" y="6422064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4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20624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22376" indent="-274320" algn="l" rtl="0" eaLnBrk="1" latinLnBrk="0" hangingPunct="1">
        <a:spcBef>
          <a:spcPct val="20000"/>
        </a:spcBef>
        <a:buClr>
          <a:schemeClr val="accent1"/>
        </a:buClr>
        <a:buSzPct val="90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56032" algn="l" rtl="0" eaLnBrk="1" latinLnBrk="0" hangingPunct="1">
        <a:spcBef>
          <a:spcPct val="20000"/>
        </a:spcBef>
        <a:buClr>
          <a:schemeClr val="accent2"/>
        </a:buClr>
        <a:buSzPct val="85000"/>
        <a:buFont typeface="Arial"/>
        <a:buChar char="○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37744" algn="l" rtl="0" eaLnBrk="1" latinLnBrk="0" hangingPunct="1">
        <a:spcBef>
          <a:spcPct val="20000"/>
        </a:spcBef>
        <a:buClr>
          <a:schemeClr val="accent3"/>
        </a:buClr>
        <a:buSzPct val="9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90472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Arial"/>
        <a:buChar char="-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0784" indent="-182880" algn="l" rtl="0" eaLnBrk="1" latinLnBrk="0" hangingPunct="1">
        <a:spcBef>
          <a:spcPct val="20000"/>
        </a:spcBef>
        <a:buClr>
          <a:schemeClr val="accent5"/>
        </a:buClr>
        <a:buFont typeface="Arial"/>
        <a:buChar char="-"/>
        <a:defRPr kumimoji="0" sz="20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Arial"/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39696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▪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31720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85786" y="1071546"/>
            <a:ext cx="6480048" cy="2301240"/>
          </a:xfrm>
        </p:spPr>
        <p:txBody>
          <a:bodyPr/>
          <a:lstStyle/>
          <a:p>
            <a:pPr algn="ctr"/>
            <a:r>
              <a:rPr lang="ru-RU" dirty="0" smtClean="0"/>
              <a:t>Равновесие</a:t>
            </a:r>
            <a:r>
              <a:rPr smtClean="0"/>
              <a:t> </a:t>
            </a:r>
            <a:r>
              <a:rPr lang="ru-RU" dirty="0" smtClean="0"/>
              <a:t> конных</a:t>
            </a:r>
            <a:br>
              <a:rPr lang="ru-RU" dirty="0" smtClean="0"/>
            </a:br>
            <a:r>
              <a:rPr lang="ru-RU" dirty="0" smtClean="0"/>
              <a:t> скульптур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143240" y="4857760"/>
            <a:ext cx="5622792" cy="1323972"/>
          </a:xfrm>
        </p:spPr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Выполнила : учащаяся 10а класса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Житникова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Ксения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i="1" dirty="0" smtClean="0"/>
              <a:t>Конная статуя Марка </a:t>
            </a:r>
            <a:r>
              <a:rPr lang="ru-RU" i="1" dirty="0" err="1" smtClean="0"/>
              <a:t>Аврелия</a:t>
            </a:r>
            <a:r>
              <a:rPr lang="ru-RU" i="1" dirty="0" smtClean="0"/>
              <a:t>.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6357950" y="2857496"/>
            <a:ext cx="1928826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i="1" dirty="0" smtClean="0"/>
              <a:t>Конная статуя Марка </a:t>
            </a:r>
            <a:r>
              <a:rPr lang="ru-RU" i="1" dirty="0" err="1" smtClean="0"/>
              <a:t>Аврелия</a:t>
            </a:r>
            <a:r>
              <a:rPr lang="ru-RU" i="1" dirty="0" smtClean="0"/>
              <a:t>. 170 г. Бронза. Площадь Капитолия, Рим. Была перенесена </a:t>
            </a:r>
            <a:r>
              <a:rPr lang="ru-RU" i="1" dirty="0" err="1" smtClean="0"/>
              <a:t>Микеланжело</a:t>
            </a:r>
            <a:r>
              <a:rPr lang="ru-RU" i="1" dirty="0" smtClean="0"/>
              <a:t> с площади </a:t>
            </a:r>
            <a:r>
              <a:rPr lang="ru-RU" i="1" dirty="0" err="1" smtClean="0"/>
              <a:t>Латерана</a:t>
            </a:r>
            <a:r>
              <a:rPr lang="ru-RU" i="1" dirty="0" smtClean="0"/>
              <a:t> в 1538 г. </a:t>
            </a:r>
            <a:endParaRPr lang="ru-RU" dirty="0"/>
          </a:p>
        </p:txBody>
      </p:sp>
      <p:pic>
        <p:nvPicPr>
          <p:cNvPr id="2050" name="Picture 2" descr="H:\физика\Металл. Статьи. Как коню устоять (Из истории создания конных монументов)_files\pferd150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428728" y="1214422"/>
            <a:ext cx="3857652" cy="57552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428604"/>
            <a:ext cx="74676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i="1" dirty="0" err="1" smtClean="0"/>
              <a:t>Паоло</a:t>
            </a:r>
            <a:r>
              <a:rPr lang="ru-RU" i="1" dirty="0" smtClean="0"/>
              <a:t> Трубецкой. Конный памятник императору Александру III.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85720" y="2000240"/>
            <a:ext cx="3586162" cy="4454525"/>
          </a:xfrm>
        </p:spPr>
        <p:txBody>
          <a:bodyPr>
            <a:normAutofit fontScale="92500"/>
          </a:bodyPr>
          <a:lstStyle/>
          <a:p>
            <a:r>
              <a:rPr lang="ru-RU" dirty="0" smtClean="0"/>
              <a:t>Что касается этого памятника Александру III, его трудно заподозрить в неустойчивости. </a:t>
            </a:r>
            <a:r>
              <a:rPr lang="ru-RU" b="1" dirty="0" smtClean="0"/>
              <a:t>Паоло Трубецкой</a:t>
            </a:r>
            <a:r>
              <a:rPr lang="ru-RU" dirty="0" smtClean="0"/>
              <a:t> явно был этим вопросом озабочен и поставил мощного тяжеловеса на четыре копыта. </a:t>
            </a:r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643438" y="5715016"/>
            <a:ext cx="35719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i="1" dirty="0" smtClean="0"/>
              <a:t>1909 г. Бронза. Двор Мраморного дворца, Санкт-Петербург </a:t>
            </a:r>
            <a:endParaRPr lang="ru-RU" dirty="0"/>
          </a:p>
        </p:txBody>
      </p:sp>
      <p:pic>
        <p:nvPicPr>
          <p:cNvPr id="8194" name="Picture 2" descr="H:\физика\Металл. Статьи. Как коню устоять (Из истории создания конных монументов)_files\pferd260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929058" y="2000240"/>
            <a:ext cx="5050028" cy="335758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:\физика\Металл. Статьи. Как коню устоять (Из истории создания конных монументов)_files\pferd210.jpg"/>
          <p:cNvPicPr>
            <a:picLocks noGrp="1" noChangeAspect="1" noChangeArrowheads="1"/>
          </p:cNvPicPr>
          <p:nvPr>
            <p:ph idx="4294967295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428596" y="500042"/>
            <a:ext cx="3714776" cy="6064586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5500694" y="1285860"/>
            <a:ext cx="285752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i="1" dirty="0" smtClean="0"/>
              <a:t>Андреас </a:t>
            </a:r>
            <a:r>
              <a:rPr lang="ru-RU" sz="2400" i="1" dirty="0" err="1" smtClean="0"/>
              <a:t>Шлютер</a:t>
            </a:r>
            <a:r>
              <a:rPr lang="ru-RU" sz="2400" i="1" dirty="0" smtClean="0"/>
              <a:t>. Конная статуя прусского короля Фридриха Вильгельма I. 1703 – 1708 гг. Бронза. Замок </a:t>
            </a:r>
            <a:r>
              <a:rPr lang="ru-RU" sz="2400" i="1" dirty="0" err="1" smtClean="0"/>
              <a:t>Шарлоттенбург</a:t>
            </a:r>
            <a:r>
              <a:rPr lang="ru-RU" sz="2400" i="1" dirty="0" smtClean="0"/>
              <a:t>, Берлин 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i="1" dirty="0" smtClean="0"/>
              <a:t>Леонардо да Винчи.</a:t>
            </a:r>
            <a:endParaRPr lang="ru-RU" dirty="0"/>
          </a:p>
        </p:txBody>
      </p:sp>
      <p:pic>
        <p:nvPicPr>
          <p:cNvPr id="1026" name="Picture 2" descr="F:\физика\Металл. Статьи. Как коню устоять (Из истории создания конных монументов)_files\pferd110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785786" y="1500174"/>
            <a:ext cx="3109654" cy="285752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642910" y="4786322"/>
            <a:ext cx="357190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i="1" dirty="0" smtClean="0"/>
              <a:t>Леонардо да Винчи. Эскиз конного памятника миланскому герцогу </a:t>
            </a:r>
            <a:r>
              <a:rPr lang="ru-RU" i="1" dirty="0" err="1" smtClean="0"/>
              <a:t>Сфорца</a:t>
            </a:r>
            <a:r>
              <a:rPr lang="ru-RU" i="1" dirty="0" smtClean="0"/>
              <a:t>,</a:t>
            </a:r>
            <a:r>
              <a:rPr lang="en-US" i="1" dirty="0" smtClean="0"/>
              <a:t> </a:t>
            </a:r>
            <a:r>
              <a:rPr lang="ru-RU" dirty="0" smtClean="0"/>
              <a:t>разработан в </a:t>
            </a:r>
            <a:r>
              <a:rPr lang="en-GB" dirty="0" smtClean="0"/>
              <a:t>XV </a:t>
            </a:r>
            <a:r>
              <a:rPr lang="ru-RU" dirty="0" smtClean="0"/>
              <a:t>в.,  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4143372" y="4929198"/>
            <a:ext cx="471487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i="1" dirty="0" smtClean="0"/>
              <a:t> Мастерская Леонардо да Винчи. Всадник на вздыбленном коне. Около 1506 – 1508 гг. Бронза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2050" name="Picture 2" descr="H:\физика\Металл. Статьи. Как коню устоять (Из истории создания конных монументов)_files\pferd130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5000628" y="1500174"/>
            <a:ext cx="2643206" cy="294324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i="1" dirty="0" smtClean="0"/>
              <a:t>Медный всадник</a:t>
            </a:r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sz="half" idx="1"/>
          </p:nvPr>
        </p:nvSpPr>
        <p:spPr>
          <a:xfrm>
            <a:off x="214282" y="1571612"/>
            <a:ext cx="3857652" cy="4786346"/>
          </a:xfrm>
        </p:spPr>
        <p:txBody>
          <a:bodyPr>
            <a:noAutofit/>
          </a:bodyPr>
          <a:lstStyle/>
          <a:p>
            <a:pPr marL="550926" indent="-514350">
              <a:buNone/>
            </a:pPr>
            <a:r>
              <a:rPr lang="ru-RU" sz="2400" dirty="0" smtClean="0"/>
              <a:t> 7 </a:t>
            </a:r>
            <a:r>
              <a:rPr lang="ru-RU" sz="2400" dirty="0" smtClean="0"/>
              <a:t>августа 1782 </a:t>
            </a:r>
            <a:r>
              <a:rPr lang="ru-RU" sz="2400" dirty="0" smtClean="0"/>
              <a:t>года в Санкт – </a:t>
            </a:r>
            <a:r>
              <a:rPr lang="ru-RU" sz="2400" dirty="0" smtClean="0"/>
              <a:t>Петербурге был открыт памятник </a:t>
            </a:r>
            <a:r>
              <a:rPr lang="ru-RU" sz="2400" dirty="0" smtClean="0"/>
              <a:t>Петру </a:t>
            </a:r>
            <a:r>
              <a:rPr lang="en-US" sz="2400" dirty="0" smtClean="0"/>
              <a:t>l</a:t>
            </a:r>
            <a:r>
              <a:rPr lang="ru-RU" sz="2400" dirty="0" smtClean="0"/>
              <a:t> работы Фальконе.</a:t>
            </a:r>
            <a:endParaRPr lang="ru-RU" sz="2400" dirty="0" smtClean="0"/>
          </a:p>
          <a:p>
            <a:pPr>
              <a:buNone/>
            </a:pPr>
            <a:r>
              <a:rPr lang="ru-RU" sz="2400" dirty="0" smtClean="0"/>
              <a:t> </a:t>
            </a:r>
            <a:r>
              <a:rPr lang="ru-RU" sz="2400" dirty="0" smtClean="0"/>
              <a:t>  </a:t>
            </a:r>
            <a:r>
              <a:rPr lang="ru-RU" sz="2400" dirty="0" smtClean="0"/>
              <a:t>По </a:t>
            </a:r>
            <a:r>
              <a:rPr lang="ru-RU" sz="2400" dirty="0" smtClean="0"/>
              <a:t>замыслу </a:t>
            </a:r>
            <a:r>
              <a:rPr lang="ru-RU" sz="2400" dirty="0" smtClean="0"/>
              <a:t> скульптора </a:t>
            </a:r>
            <a:r>
              <a:rPr lang="ru-RU" sz="2400" dirty="0" smtClean="0"/>
              <a:t>Петр </a:t>
            </a:r>
            <a:r>
              <a:rPr lang="ru-RU" sz="2400" dirty="0" smtClean="0"/>
              <a:t> восседает </a:t>
            </a:r>
            <a:r>
              <a:rPr lang="ru-RU" sz="2400" dirty="0" smtClean="0"/>
              <a:t>на вздыбленном </a:t>
            </a:r>
            <a:r>
              <a:rPr lang="ru-RU" sz="2400" dirty="0" smtClean="0"/>
              <a:t>коне.</a:t>
            </a:r>
            <a:endParaRPr lang="ru-RU" sz="2400" dirty="0" smtClean="0"/>
          </a:p>
          <a:p>
            <a:pPr>
              <a:buNone/>
            </a:pPr>
            <a:r>
              <a:rPr lang="ru-RU" sz="2400" dirty="0" smtClean="0"/>
              <a:t>При </a:t>
            </a:r>
            <a:r>
              <a:rPr lang="ru-RU" sz="2400" dirty="0" smtClean="0"/>
              <a:t>таком положении коня памятник имеет всего две точки опоры.</a:t>
            </a:r>
            <a:endParaRPr lang="ru-RU" sz="2400" dirty="0"/>
          </a:p>
        </p:txBody>
      </p:sp>
      <p:pic>
        <p:nvPicPr>
          <p:cNvPr id="1026" name="Picture 2" descr="C:\Documents and Settings\Олег\Рабочий стол\всякие презентации\task_24_.gif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000628" y="1402712"/>
            <a:ext cx="3779855" cy="515680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 </a:t>
            </a:r>
            <a:r>
              <a:rPr lang="ru-RU" dirty="0" smtClean="0"/>
              <a:t>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0" y="1142984"/>
            <a:ext cx="3786214" cy="5000660"/>
          </a:xfrm>
        </p:spPr>
        <p:txBody>
          <a:bodyPr>
            <a:normAutofit fontScale="92500"/>
          </a:bodyPr>
          <a:lstStyle/>
          <a:p>
            <a:endParaRPr lang="ru-RU" dirty="0" smtClean="0"/>
          </a:p>
          <a:p>
            <a:r>
              <a:rPr lang="ru-RU" dirty="0" smtClean="0"/>
              <a:t>Устойчивость </a:t>
            </a:r>
            <a:r>
              <a:rPr lang="ru-RU" dirty="0" smtClean="0"/>
              <a:t>памятника вызывала сомнения </a:t>
            </a:r>
            <a:r>
              <a:rPr lang="ru-RU" dirty="0" smtClean="0"/>
              <a:t>Фальконе</a:t>
            </a:r>
            <a:r>
              <a:rPr lang="ru-RU" dirty="0" smtClean="0"/>
              <a:t>. </a:t>
            </a:r>
            <a:r>
              <a:rPr lang="ru-RU" dirty="0" smtClean="0"/>
              <a:t> </a:t>
            </a:r>
            <a:r>
              <a:rPr lang="ru-RU" dirty="0" smtClean="0"/>
              <a:t>Возникло противоречие: опора должна быть, чтобы памятник был устойчивым, и ее не должно быть, чтобы не испортить замысел скульптора. </a:t>
            </a:r>
          </a:p>
          <a:p>
            <a:endParaRPr lang="ru-RU" dirty="0"/>
          </a:p>
        </p:txBody>
      </p:sp>
      <p:pic>
        <p:nvPicPr>
          <p:cNvPr id="2050" name="Picture 2" descr="C:\Documents and Settings\Олег\Рабочий стол\всякие презентации\task_240.gif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387194" y="948646"/>
            <a:ext cx="4503700" cy="490924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Третья точка опоры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57158" y="1643050"/>
            <a:ext cx="3857652" cy="4572032"/>
          </a:xfrm>
        </p:spPr>
        <p:txBody>
          <a:bodyPr>
            <a:normAutofit fontScale="25000" lnSpcReduction="20000"/>
          </a:bodyPr>
          <a:lstStyle/>
          <a:p>
            <a:r>
              <a:rPr lang="ru-RU" sz="8000" dirty="0" smtClean="0"/>
              <a:t>Это противоречие было разрешено </a:t>
            </a:r>
            <a:r>
              <a:rPr lang="ru-RU" sz="8000" dirty="0" smtClean="0"/>
              <a:t>: </a:t>
            </a:r>
            <a:r>
              <a:rPr lang="ru-RU" sz="8000" dirty="0" smtClean="0"/>
              <a:t>в композицию был введен третий персонаж — змея, обогатившая образ многослойным аллегорическим смыслом. Хвост коня чуть касается туловища змеи. Но через </a:t>
            </a:r>
            <a:r>
              <a:rPr lang="ru-RU" sz="8000" dirty="0" smtClean="0"/>
              <a:t>это  случайное</a:t>
            </a:r>
            <a:r>
              <a:rPr lang="ru-RU" sz="8000" dirty="0" smtClean="0"/>
              <a:t>, легкое касание передается нагрузка на третью точку опоры, в то место, где змея опирается на камень. Но зритель не замечает этого.</a:t>
            </a:r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5" name="Picture 3" descr="C:\Documents and Settings\Олег\Рабочий стол\всякие презентации\task_241.gif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658104" y="2000240"/>
            <a:ext cx="4292431" cy="307183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43050"/>
            <a:ext cx="4186238" cy="4643470"/>
          </a:xfrm>
        </p:spPr>
        <p:txBody>
          <a:bodyPr>
            <a:normAutofit fontScale="62500" lnSpcReduction="20000"/>
          </a:bodyPr>
          <a:lstStyle/>
          <a:p>
            <a:r>
              <a:rPr lang="ru-RU" dirty="0" smtClean="0"/>
              <a:t> </a:t>
            </a:r>
            <a:r>
              <a:rPr lang="ru-RU" sz="3200" dirty="0" smtClean="0"/>
              <a:t>Равновесие </a:t>
            </a:r>
            <a:r>
              <a:rPr lang="ru-RU" sz="3200" dirty="0" smtClean="0"/>
              <a:t>обеспечивалось точным расчетом толщины стенок отливки, Толщина передних стенок меньше толщины задних. При этом задняя часть становилась тяжелее, что придавало устойчивость </a:t>
            </a:r>
            <a:r>
              <a:rPr lang="ru-RU" sz="3200" dirty="0" smtClean="0"/>
              <a:t>статуе</a:t>
            </a:r>
            <a:r>
              <a:rPr lang="ru-RU" sz="3200" dirty="0" smtClean="0"/>
              <a:t>.</a:t>
            </a:r>
          </a:p>
          <a:p>
            <a:pPr>
              <a:buNone/>
            </a:pPr>
            <a:endParaRPr lang="ru-RU" sz="3200" dirty="0" smtClean="0"/>
          </a:p>
          <a:p>
            <a:r>
              <a:rPr lang="ru-RU" sz="3200" dirty="0" smtClean="0"/>
              <a:t> </a:t>
            </a:r>
            <a:endParaRPr lang="en-US" sz="3200" dirty="0" smtClean="0"/>
          </a:p>
          <a:p>
            <a:pPr>
              <a:buNone/>
            </a:pPr>
            <a:r>
              <a:rPr lang="en-US" sz="3200" dirty="0" smtClean="0"/>
              <a:t>      </a:t>
            </a:r>
            <a:r>
              <a:rPr lang="ru-RU" sz="3200" dirty="0" smtClean="0"/>
              <a:t>Ещё в задние ноги коня – был встроен железный каркас, который служит несущей конструкцией. Хвост не имеет железной </a:t>
            </a:r>
            <a:r>
              <a:rPr lang="ru-RU" sz="3200" dirty="0" smtClean="0"/>
              <a:t>основы И не </a:t>
            </a:r>
            <a:r>
              <a:rPr lang="ru-RU" sz="3200" dirty="0" smtClean="0"/>
              <a:t>является полноценной точкой опоры</a:t>
            </a:r>
            <a:endParaRPr lang="ru-RU" sz="3200" dirty="0"/>
          </a:p>
        </p:txBody>
      </p:sp>
      <p:pic>
        <p:nvPicPr>
          <p:cNvPr id="3074" name="Picture 2" descr="H:\физика\Металл. Статьи. Как коню устоять (Из истории создания конных монументов)_files\pferd220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786314" y="2285992"/>
            <a:ext cx="4142298" cy="292895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4000" i="1" dirty="0" smtClean="0"/>
              <a:t>Петр Карлович </a:t>
            </a:r>
            <a:r>
              <a:rPr lang="ru-RU" sz="4000" i="1" dirty="0" err="1" smtClean="0"/>
              <a:t>Клодт</a:t>
            </a:r>
            <a:r>
              <a:rPr lang="ru-RU" sz="4000" i="1" dirty="0" smtClean="0"/>
              <a:t>. Памятник Николаю I</a:t>
            </a:r>
            <a:endParaRPr lang="ru-RU" sz="4000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57158" y="1600200"/>
            <a:ext cx="4214842" cy="4900634"/>
          </a:xfrm>
        </p:spPr>
        <p:txBody>
          <a:bodyPr>
            <a:normAutofit fontScale="77500" lnSpcReduction="20000"/>
          </a:bodyPr>
          <a:lstStyle/>
          <a:p>
            <a:r>
              <a:rPr lang="ru-RU" dirty="0" smtClean="0"/>
              <a:t>Этот памятник поражает своим балансированием на двух точках опоры, рассчитан </a:t>
            </a:r>
            <a:r>
              <a:rPr lang="ru-RU" dirty="0" smtClean="0"/>
              <a:t>посредством </a:t>
            </a:r>
            <a:r>
              <a:rPr lang="ru-RU" dirty="0" smtClean="0"/>
              <a:t>выверенного соотношения масс металла в зависимости от толщины стенок отливки. Сварной каркас, поддерживающий нижнюю часть скульптуры, обеспечивает не столько устойчивость, сколько жесткость конструкции. Облегчение верхней части памятника спасает фигуру от деформации и перемещает центр тяжести вниз, к постаменту.</a:t>
            </a:r>
          </a:p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572000" y="5143512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i="1" dirty="0" smtClean="0"/>
              <a:t>Петр Карлович </a:t>
            </a:r>
            <a:r>
              <a:rPr lang="ru-RU" i="1" dirty="0" err="1" smtClean="0"/>
              <a:t>Клодт</a:t>
            </a:r>
            <a:r>
              <a:rPr lang="ru-RU" i="1" dirty="0" smtClean="0"/>
              <a:t>. Конный памятник императору Николаю I. 1859 г. Бронза. </a:t>
            </a:r>
            <a:r>
              <a:rPr lang="ru-RU" i="1" dirty="0" smtClean="0"/>
              <a:t> </a:t>
            </a:r>
            <a:r>
              <a:rPr lang="ru-RU" i="1" dirty="0" err="1" smtClean="0"/>
              <a:t>Иссакиевская</a:t>
            </a:r>
            <a:r>
              <a:rPr lang="ru-RU" i="1" dirty="0" smtClean="0"/>
              <a:t> </a:t>
            </a:r>
            <a:r>
              <a:rPr lang="ru-RU" i="1" dirty="0" smtClean="0"/>
              <a:t>площадь, Санкт-Петербург</a:t>
            </a:r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4098" name="Picture 2" descr="H:\физика\Металл. Статьи. Как коню устоять (Из истории создания конных монументов)_files\pferd120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500694" y="1071546"/>
            <a:ext cx="2500330" cy="387889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i="1" dirty="0" smtClean="0"/>
              <a:t>Донателло. Конная статуя кондотьера </a:t>
            </a:r>
            <a:r>
              <a:rPr lang="ru-RU" i="1" dirty="0" err="1" smtClean="0"/>
              <a:t>Гаттамелаты</a:t>
            </a:r>
            <a:r>
              <a:rPr lang="ru-RU" i="1" dirty="0" smtClean="0"/>
              <a:t>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857364"/>
            <a:ext cx="3257544" cy="4268799"/>
          </a:xfrm>
        </p:spPr>
        <p:txBody>
          <a:bodyPr>
            <a:normAutofit/>
          </a:bodyPr>
          <a:lstStyle/>
          <a:p>
            <a:r>
              <a:rPr lang="ru-RU" sz="2400" dirty="0" smtClean="0"/>
              <a:t>Донателло в своем варианте конного военачальника подстраховался, подложив под левое переднее копыто шагающего коня бронзовый шар. </a:t>
            </a:r>
            <a:endParaRPr lang="ru-RU" sz="24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857752" y="5857893"/>
            <a:ext cx="407196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i="1" dirty="0" smtClean="0"/>
              <a:t>1445 – 1450 гг. Бронза. </a:t>
            </a:r>
            <a:r>
              <a:rPr lang="ru-RU" i="1" dirty="0" err="1" smtClean="0"/>
              <a:t>Пьяцца</a:t>
            </a:r>
            <a:r>
              <a:rPr lang="ru-RU" i="1" dirty="0" smtClean="0"/>
              <a:t> </a:t>
            </a:r>
            <a:r>
              <a:rPr lang="ru-RU" i="1" dirty="0" err="1" smtClean="0"/>
              <a:t>дель</a:t>
            </a:r>
            <a:r>
              <a:rPr lang="ru-RU" i="1" dirty="0" smtClean="0"/>
              <a:t> </a:t>
            </a:r>
            <a:r>
              <a:rPr lang="ru-RU" i="1" dirty="0" err="1" smtClean="0"/>
              <a:t>Санто</a:t>
            </a:r>
            <a:r>
              <a:rPr lang="ru-RU" i="1" dirty="0" smtClean="0"/>
              <a:t>, Падуя</a:t>
            </a:r>
            <a:r>
              <a:rPr lang="ru-RU" dirty="0" smtClean="0"/>
              <a:t> 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5122" name="Picture 2" descr="H:\физика\Металл. Статьи. Как коню устоять (Из истории создания конных монументов)_files\pferd140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214942" y="1500173"/>
            <a:ext cx="3214710" cy="429207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хническая">
  <a:themeElements>
    <a:clrScheme name="Техническая">
      <a:dk1>
        <a:sysClr val="windowText" lastClr="000000"/>
      </a:dk1>
      <a:lt1>
        <a:sysClr val="window" lastClr="FFFFFF"/>
      </a:lt1>
      <a:dk2>
        <a:srgbClr val="3B3B3B"/>
      </a:dk2>
      <a:lt2>
        <a:srgbClr val="D4D2D0"/>
      </a:lt2>
      <a:accent1>
        <a:srgbClr val="6EA0B0"/>
      </a:accent1>
      <a:accent2>
        <a:srgbClr val="CCAF0A"/>
      </a:accent2>
      <a:accent3>
        <a:srgbClr val="8D89A4"/>
      </a:accent3>
      <a:accent4>
        <a:srgbClr val="748560"/>
      </a:accent4>
      <a:accent5>
        <a:srgbClr val="9E9273"/>
      </a:accent5>
      <a:accent6>
        <a:srgbClr val="7E848D"/>
      </a:accent6>
      <a:hlink>
        <a:srgbClr val="00C8C3"/>
      </a:hlink>
      <a:folHlink>
        <a:srgbClr val="A116E0"/>
      </a:folHlink>
    </a:clrScheme>
    <a:fontScheme name="Техническая">
      <a:majorFont>
        <a:latin typeface="Franklin Gothic Book"/>
        <a:ea typeface=""/>
        <a:cs typeface=""/>
        <a:font script="Jpan" typeface="ＭＳ Ｐゴシック"/>
        <a:font script="Hang" typeface="HY견고딕"/>
        <a:font script="Hans" typeface="宋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HGｺﾞｼｯｸM"/>
        <a:font script="Hang" typeface="HY중고딕"/>
        <a:font script="Hans" typeface="黑体"/>
        <a:font script="Hant" typeface="微軟正黑體"/>
        <a:font script="Arab" typeface="Tahoma"/>
        <a:font script="Hebr" typeface="Levenim MT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Техническая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3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shade val="57000"/>
                <a:satMod val="120000"/>
              </a:schemeClr>
            </a:gs>
            <a:gs pos="80000">
              <a:schemeClr val="phClr">
                <a:shade val="56000"/>
                <a:satMod val="145000"/>
              </a:schemeClr>
            </a:gs>
            <a:gs pos="88000">
              <a:schemeClr val="phClr">
                <a:shade val="63000"/>
                <a:satMod val="160000"/>
              </a:schemeClr>
            </a:gs>
            <a:gs pos="100000">
              <a:schemeClr val="phClr">
                <a:tint val="99555"/>
                <a:satMod val="155000"/>
              </a:schemeClr>
            </a:gs>
          </a:gsLst>
          <a:lin ang="5400000" scaled="1"/>
        </a:gradFill>
      </a:fillStyleLst>
      <a:lnStyleLst>
        <a:ln w="9525" cap="flat" cmpd="sng" algn="ctr">
          <a:solidFill>
            <a:schemeClr val="phClr">
              <a:shade val="60000"/>
              <a:satMod val="30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00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62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  <a:scene3d>
            <a:camera prst="orthographicFront" fov="0">
              <a:rot lat="0" lon="0" rev="0"/>
            </a:camera>
            <a:lightRig rig="harsh" dir="t">
              <a:rot lat="6000000" lon="6000000" rev="0"/>
            </a:lightRig>
          </a:scene3d>
          <a:sp3d contourW="10000" prstMaterial="metal">
            <a:bevelT w="20000" h="9000" prst="softRound"/>
            <a:contourClr>
              <a:schemeClr val="phClr">
                <a:shade val="30000"/>
                <a:satMod val="2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50000"/>
              </a:schemeClr>
            </a:gs>
            <a:gs pos="30000">
              <a:schemeClr val="phClr">
                <a:shade val="60000"/>
                <a:satMod val="150000"/>
              </a:schemeClr>
            </a:gs>
            <a:gs pos="100000">
              <a:schemeClr val="phClr">
                <a:tint val="83000"/>
                <a:satMod val="200000"/>
              </a:schemeClr>
            </a:gs>
          </a:gsLst>
          <a:lin ang="13000000" scaled="0"/>
        </a:gra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60000" t="50000" r="4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Technic</Template>
  <TotalTime>214</TotalTime>
  <Words>410</Words>
  <PresentationFormat>Экран (4:3)</PresentationFormat>
  <Paragraphs>32</Paragraphs>
  <Slides>11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Техническая</vt:lpstr>
      <vt:lpstr>Равновесие  конных  скульптур</vt:lpstr>
      <vt:lpstr>Слайд 2</vt:lpstr>
      <vt:lpstr>Леонардо да Винчи.</vt:lpstr>
      <vt:lpstr>Медный всадник</vt:lpstr>
      <vt:lpstr>   </vt:lpstr>
      <vt:lpstr>Третья точка опоры</vt:lpstr>
      <vt:lpstr>Слайд 7</vt:lpstr>
      <vt:lpstr>Петр Карлович Клодт. Памятник Николаю I</vt:lpstr>
      <vt:lpstr>Донателло. Конная статуя кондотьера Гаттамелаты.</vt:lpstr>
      <vt:lpstr>Конная статуя Марка Аврелия.</vt:lpstr>
      <vt:lpstr>Паоло Трубецкой. Конный памятник императору Александру III.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равновесие</dc:title>
  <cp:lastModifiedBy>Физика</cp:lastModifiedBy>
  <cp:revision>30</cp:revision>
  <dcterms:modified xsi:type="dcterms:W3CDTF">2009-01-13T09:41:20Z</dcterms:modified>
</cp:coreProperties>
</file>