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0E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d"/>
    <p:sndAc>
      <p:stSnd>
        <p:snd r:embed="rId1" name="drumroll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push dir="d"/>
    <p:sndAc>
      <p:stSnd>
        <p:snd r:embed="rId1" name="drumroll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0AD2726-CA52-4EEE-87C3-FB8BB9F7BAE4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C963D31-2041-4F73-A821-FC989647DF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push dir="d"/>
    <p:sndAc>
      <p:stSnd>
        <p:snd r:embed="rId13" name="drumroll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600976" cy="785817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Схема строения клетки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285860"/>
            <a:ext cx="7786742" cy="428628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dirty="0" smtClean="0"/>
              <a:t>Цитоплазма:     -</a:t>
            </a:r>
            <a:r>
              <a:rPr lang="ru-RU" dirty="0" err="1" smtClean="0"/>
              <a:t>гиалоплазма</a:t>
            </a:r>
            <a:endParaRPr lang="ru-RU" dirty="0" smtClean="0"/>
          </a:p>
          <a:p>
            <a:pPr algn="l"/>
            <a:r>
              <a:rPr lang="ru-RU" dirty="0"/>
              <a:t> </a:t>
            </a:r>
            <a:r>
              <a:rPr lang="ru-RU" dirty="0" smtClean="0"/>
              <a:t>                           -постоянные компоненты</a:t>
            </a:r>
          </a:p>
          <a:p>
            <a:pPr algn="l"/>
            <a:r>
              <a:rPr lang="ru-RU" dirty="0"/>
              <a:t> </a:t>
            </a:r>
            <a:r>
              <a:rPr lang="ru-RU" dirty="0" smtClean="0"/>
              <a:t>                        </a:t>
            </a:r>
            <a:r>
              <a:rPr lang="ru-RU" dirty="0" smtClean="0"/>
              <a:t>   </a:t>
            </a:r>
            <a:r>
              <a:rPr lang="ru-RU" dirty="0" smtClean="0"/>
              <a:t>(органоиды)</a:t>
            </a:r>
          </a:p>
          <a:p>
            <a:pPr algn="l"/>
            <a:r>
              <a:rPr lang="ru-RU" dirty="0"/>
              <a:t> </a:t>
            </a:r>
            <a:r>
              <a:rPr lang="ru-RU" dirty="0" smtClean="0"/>
              <a:t>                           - временные компоненты</a:t>
            </a:r>
          </a:p>
          <a:p>
            <a:pPr algn="l"/>
            <a:r>
              <a:rPr lang="ru-RU" dirty="0"/>
              <a:t> </a:t>
            </a:r>
            <a:r>
              <a:rPr lang="ru-RU" dirty="0" smtClean="0"/>
              <a:t>                            (включения)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/>
              <a:t>Клеточная оболочка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/>
              <a:t>Ядро</a:t>
            </a:r>
          </a:p>
          <a:p>
            <a:pPr algn="l"/>
            <a:r>
              <a:rPr lang="ru-RU" dirty="0" smtClean="0"/>
              <a:t>                           </a:t>
            </a:r>
          </a:p>
          <a:p>
            <a:pPr algn="l">
              <a:buFont typeface="Arial" pitchFamily="34" charset="0"/>
              <a:buChar char="•"/>
            </a:pPr>
            <a:endParaRPr lang="ru-RU" dirty="0"/>
          </a:p>
          <a:p>
            <a:pPr algn="l"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ransition spd="slow">
    <p:push dir="d"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214445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Клеточная оболочка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14348" y="2071678"/>
            <a:ext cx="7715304" cy="2643206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2400" dirty="0" smtClean="0"/>
              <a:t>Наружный слой: Ж - </a:t>
            </a:r>
            <a:r>
              <a:rPr lang="ru-RU" sz="2400" dirty="0" err="1" smtClean="0"/>
              <a:t>гликокаликс</a:t>
            </a:r>
            <a:r>
              <a:rPr lang="ru-RU" sz="2400" dirty="0" smtClean="0"/>
              <a:t>             ( </a:t>
            </a:r>
            <a:r>
              <a:rPr lang="ru-RU" sz="2400" dirty="0" smtClean="0">
                <a:solidFill>
                  <a:srgbClr val="FF0000"/>
                </a:solidFill>
              </a:rPr>
              <a:t>10-20нм</a:t>
            </a:r>
            <a:r>
              <a:rPr lang="ru-RU" sz="240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ru-RU" sz="2400" dirty="0" smtClean="0"/>
              <a:t>                              Р - клеточная стенка (</a:t>
            </a:r>
            <a:r>
              <a:rPr lang="ru-RU" sz="2400" dirty="0" smtClean="0">
                <a:solidFill>
                  <a:srgbClr val="FF0000"/>
                </a:solidFill>
              </a:rPr>
              <a:t>десятки  нм</a:t>
            </a:r>
            <a:r>
              <a:rPr lang="ru-RU" sz="2400" dirty="0" smtClean="0"/>
              <a:t>)</a:t>
            </a:r>
          </a:p>
          <a:p>
            <a:pPr algn="l"/>
            <a:r>
              <a:rPr lang="ru-RU" sz="2400" dirty="0" smtClean="0"/>
              <a:t>                              Г – клеточная стенка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/>
              <a:t>Внутренний слой(плазматическая мембрана, клеточная мембрана, цитоплазматическая мембрана, плазмалемма) (</a:t>
            </a:r>
            <a:r>
              <a:rPr lang="ru-RU" sz="2400" dirty="0" smtClean="0">
                <a:solidFill>
                  <a:srgbClr val="FF0000"/>
                </a:solidFill>
              </a:rPr>
              <a:t>7,5 нм</a:t>
            </a:r>
            <a:r>
              <a:rPr lang="ru-RU" sz="2400" dirty="0" smtClean="0"/>
              <a:t>)</a:t>
            </a:r>
            <a:endParaRPr lang="ru-RU" sz="2400" dirty="0"/>
          </a:p>
        </p:txBody>
      </p:sp>
    </p:spTree>
  </p:cSld>
  <p:clrMapOvr>
    <a:masterClrMapping/>
  </p:clrMapOvr>
  <p:transition spd="slow">
    <p:push dir="d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14300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История изучения мембраны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42910" y="1500174"/>
            <a:ext cx="7786742" cy="3786214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400" b="1" dirty="0" smtClean="0"/>
              <a:t>19 в.</a:t>
            </a:r>
            <a:r>
              <a:rPr lang="ru-RU" sz="2400" dirty="0" smtClean="0"/>
              <a:t>   - избирательная проницаемость </a:t>
            </a:r>
            <a:r>
              <a:rPr lang="ru-RU" sz="2400" dirty="0"/>
              <a:t> </a:t>
            </a:r>
            <a:r>
              <a:rPr lang="ru-RU" sz="2400" dirty="0" smtClean="0"/>
              <a:t>     мембрана(доказано </a:t>
            </a:r>
            <a:r>
              <a:rPr lang="ru-RU" sz="2400" dirty="0" err="1" smtClean="0"/>
              <a:t>эксперементально</a:t>
            </a:r>
            <a:r>
              <a:rPr lang="ru-RU" sz="2400" dirty="0" smtClean="0"/>
              <a:t>)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b="1" dirty="0" smtClean="0"/>
              <a:t>1935г.</a:t>
            </a:r>
            <a:r>
              <a:rPr lang="ru-RU" sz="2400" dirty="0" smtClean="0"/>
              <a:t>  - </a:t>
            </a:r>
            <a:r>
              <a:rPr lang="ru-RU" sz="2400" dirty="0" err="1" smtClean="0"/>
              <a:t>Давсон</a:t>
            </a:r>
            <a:r>
              <a:rPr lang="ru-RU" sz="2400" dirty="0" smtClean="0"/>
              <a:t> и </a:t>
            </a:r>
            <a:r>
              <a:rPr lang="ru-RU" sz="2400" dirty="0" err="1" smtClean="0"/>
              <a:t>Даниелли</a:t>
            </a:r>
            <a:r>
              <a:rPr lang="ru-RU" sz="2400" dirty="0" smtClean="0"/>
              <a:t> – липидный </a:t>
            </a:r>
            <a:r>
              <a:rPr lang="ru-RU" sz="2400" dirty="0" err="1" smtClean="0"/>
              <a:t>бислой</a:t>
            </a:r>
            <a:r>
              <a:rPr lang="ru-RU" sz="2400" dirty="0" smtClean="0"/>
              <a:t> между двумя слоями белков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b="1" dirty="0" smtClean="0"/>
              <a:t>1959г.</a:t>
            </a:r>
            <a:r>
              <a:rPr lang="ru-RU" sz="2400" dirty="0" smtClean="0"/>
              <a:t>  - </a:t>
            </a:r>
            <a:r>
              <a:rPr lang="ru-RU" sz="2400" dirty="0" err="1" smtClean="0"/>
              <a:t>Робертсон</a:t>
            </a:r>
            <a:r>
              <a:rPr lang="ru-RU" sz="2400" dirty="0" smtClean="0"/>
              <a:t> – гипотеза об «элементарной мембране» ( толщина – 7,5 нм, три слоя)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/>
              <a:t> </a:t>
            </a:r>
            <a:r>
              <a:rPr lang="ru-RU" sz="2400" b="1" dirty="0" smtClean="0"/>
              <a:t>1972 г</a:t>
            </a:r>
            <a:r>
              <a:rPr lang="ru-RU" sz="2400" dirty="0" smtClean="0"/>
              <a:t>. – </a:t>
            </a:r>
            <a:r>
              <a:rPr lang="ru-RU" sz="2400" dirty="0" err="1" smtClean="0"/>
              <a:t>Сингер</a:t>
            </a:r>
            <a:r>
              <a:rPr lang="ru-RU" sz="2400" dirty="0" smtClean="0"/>
              <a:t> и Николсон – жидкостно-мозаичная модель</a:t>
            </a:r>
            <a:endParaRPr lang="ru-RU" sz="2400" dirty="0"/>
          </a:p>
        </p:txBody>
      </p:sp>
    </p:spTree>
  </p:cSld>
  <p:clrMapOvr>
    <a:masterClrMapping/>
  </p:clrMapOvr>
  <p:transition spd="slow">
    <p:push dir="d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3573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Химический состав мембраны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15304" cy="35719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2400" dirty="0" smtClean="0"/>
              <a:t>Липиды   - 30% (</a:t>
            </a:r>
            <a:r>
              <a:rPr lang="ru-RU" sz="2400" dirty="0" err="1" smtClean="0"/>
              <a:t>фосфолипиды</a:t>
            </a:r>
            <a:r>
              <a:rPr lang="ru-RU" sz="2400" dirty="0" smtClean="0"/>
              <a:t>)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/>
              <a:t>Углеводы - 10%(олиго- и полисахариды, связанные с белками, с липидами)-рецепторные функции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/>
              <a:t>Белки: - периферические</a:t>
            </a:r>
          </a:p>
          <a:p>
            <a:pPr algn="l"/>
            <a:r>
              <a:rPr lang="ru-RU" sz="2400" dirty="0" smtClean="0"/>
              <a:t>    60%  - </a:t>
            </a:r>
            <a:r>
              <a:rPr lang="ru-RU" sz="2400" dirty="0" err="1" smtClean="0"/>
              <a:t>полуинтегральные</a:t>
            </a:r>
            <a:endParaRPr lang="ru-RU" sz="2400" dirty="0" smtClean="0"/>
          </a:p>
          <a:p>
            <a:pPr algn="l"/>
            <a:r>
              <a:rPr lang="ru-RU" sz="2400" dirty="0"/>
              <a:t> </a:t>
            </a:r>
            <a:r>
              <a:rPr lang="ru-RU" sz="2400" dirty="0" smtClean="0"/>
              <a:t>              - интегральные(каналообразующие)</a:t>
            </a:r>
            <a:endParaRPr lang="ru-RU" sz="2400" dirty="0"/>
          </a:p>
        </p:txBody>
      </p:sp>
    </p:spTree>
  </p:cSld>
  <p:clrMapOvr>
    <a:masterClrMapping/>
  </p:clrMapOvr>
  <p:transition spd="slow">
    <p:push dir="d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143007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Функции мембраны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42910" y="1928802"/>
            <a:ext cx="7858180" cy="3286148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400" dirty="0" smtClean="0"/>
              <a:t>отделение клеточного содержимого от внешней среды</a:t>
            </a:r>
          </a:p>
          <a:p>
            <a:pPr algn="l"/>
            <a:endParaRPr lang="ru-RU" sz="2400" dirty="0" smtClean="0"/>
          </a:p>
          <a:p>
            <a:pPr algn="l">
              <a:buFont typeface="Arial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smtClean="0"/>
              <a:t>обеспечивает связь между клетками в тканях</a:t>
            </a:r>
          </a:p>
          <a:p>
            <a:pPr algn="l"/>
            <a:endParaRPr lang="ru-RU" sz="2400" dirty="0" smtClean="0"/>
          </a:p>
          <a:p>
            <a:pPr algn="l">
              <a:buFont typeface="Arial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smtClean="0"/>
              <a:t>регуляция обмена веществ между клеткой и средой ( в основе лежит свойство – избирательная проницаемость)</a:t>
            </a:r>
            <a:endParaRPr lang="ru-RU" sz="2400" dirty="0"/>
          </a:p>
        </p:txBody>
      </p:sp>
    </p:spTree>
  </p:cSld>
  <p:clrMapOvr>
    <a:masterClrMapping/>
  </p:clrMapOvr>
  <p:transition spd="slow">
    <p:push dir="d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Транспорт веществ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Пассивный: - простая диффузия </a:t>
            </a:r>
          </a:p>
          <a:p>
            <a:pPr>
              <a:buNone/>
            </a:pPr>
            <a:r>
              <a:rPr lang="ru-RU" sz="2400" dirty="0" smtClean="0"/>
              <a:t>                          - диффузия через мембранные каналы</a:t>
            </a:r>
          </a:p>
          <a:p>
            <a:pPr>
              <a:buNone/>
            </a:pPr>
            <a:r>
              <a:rPr lang="ru-RU" sz="2400" dirty="0" smtClean="0"/>
              <a:t>                          - облегченная диффузия</a:t>
            </a:r>
          </a:p>
          <a:p>
            <a:pPr>
              <a:buNone/>
            </a:pPr>
            <a:r>
              <a:rPr lang="ru-RU" sz="2400" dirty="0" smtClean="0"/>
              <a:t>                          - осмос</a:t>
            </a:r>
          </a:p>
          <a:p>
            <a:r>
              <a:rPr lang="ru-RU" sz="2400" dirty="0" smtClean="0"/>
              <a:t>Активный:    - </a:t>
            </a:r>
            <a:r>
              <a:rPr lang="ru-RU" sz="2400" dirty="0" err="1" smtClean="0"/>
              <a:t>натрий-калиевый</a:t>
            </a:r>
            <a:r>
              <a:rPr lang="ru-RU" sz="2400" dirty="0" smtClean="0"/>
              <a:t> насос</a:t>
            </a:r>
          </a:p>
          <a:p>
            <a:pPr>
              <a:buNone/>
            </a:pPr>
            <a:r>
              <a:rPr lang="ru-RU" sz="2400" dirty="0" smtClean="0"/>
              <a:t>                          - </a:t>
            </a:r>
            <a:r>
              <a:rPr lang="ru-RU" sz="2400" dirty="0" err="1" smtClean="0"/>
              <a:t>эндоцитоз</a:t>
            </a:r>
            <a:r>
              <a:rPr lang="ru-RU" sz="2400" dirty="0" smtClean="0"/>
              <a:t> (фагоцитоз, </a:t>
            </a:r>
            <a:r>
              <a:rPr lang="ru-RU" sz="2400" dirty="0" err="1" smtClean="0"/>
              <a:t>пиноцитоз</a:t>
            </a:r>
            <a:r>
              <a:rPr lang="ru-RU" sz="2400" dirty="0" smtClean="0"/>
              <a:t>)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                         - </a:t>
            </a:r>
            <a:r>
              <a:rPr lang="ru-RU" sz="2400" smtClean="0"/>
              <a:t>экзоцитоз</a:t>
            </a:r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                    </a:t>
            </a:r>
          </a:p>
          <a:p>
            <a:endParaRPr lang="ru-RU" sz="2400" dirty="0"/>
          </a:p>
        </p:txBody>
      </p:sp>
    </p:spTree>
  </p:cSld>
  <p:clrMapOvr>
    <a:masterClrMapping/>
  </p:clrMapOvr>
  <p:transition spd="slow">
    <p:push dir="d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Соотнести</a:t>
            </a:r>
            <a:r>
              <a:rPr lang="ru-RU" dirty="0" smtClean="0"/>
              <a:t>: вещества </a:t>
            </a:r>
            <a:r>
              <a:rPr lang="ru-RU" dirty="0" smtClean="0"/>
              <a:t>и виды транспорта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1.Вода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А. Простая диффузия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CF0E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2.Углекислый 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Б. Диффузия через мембранные каналы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3.Глюкоза</a:t>
                      </a:r>
                      <a:endParaRPr lang="ru-RU" dirty="0"/>
                    </a:p>
                  </a:txBody>
                  <a:tcP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 Облегченная диффузия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4.Диффузия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Г. Осмос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5.Ионы калия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6.Кислород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7.Аминокислоты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8.Ионы натрия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9.Нуклеотиды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sh dir="d"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98</TotalTime>
  <Words>270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Схема строения клетки</vt:lpstr>
      <vt:lpstr>Клеточная оболочка</vt:lpstr>
      <vt:lpstr>История изучения мембраны</vt:lpstr>
      <vt:lpstr>Химический состав мембраны</vt:lpstr>
      <vt:lpstr>Функции мембраны</vt:lpstr>
      <vt:lpstr>Транспорт веществ</vt:lpstr>
      <vt:lpstr>Соотнести: вещества и виды транспорта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строения клетки</dc:title>
  <dc:creator>Еремеев</dc:creator>
  <cp:lastModifiedBy>Erelmix</cp:lastModifiedBy>
  <cp:revision>15</cp:revision>
  <dcterms:created xsi:type="dcterms:W3CDTF">2008-11-25T19:11:58Z</dcterms:created>
  <dcterms:modified xsi:type="dcterms:W3CDTF">2009-01-30T21:10:10Z</dcterms:modified>
</cp:coreProperties>
</file>