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handoutMasterIdLst>
    <p:handoutMasterId r:id="rId14"/>
  </p:handoutMasterIdLst>
  <p:sldIdLst>
    <p:sldId id="268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9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669900"/>
    <a:srgbClr val="008000"/>
    <a:srgbClr val="00CC00"/>
    <a:srgbClr val="00CC66"/>
    <a:srgbClr val="F5BF6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461" y="3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5" d="100"/>
          <a:sy n="65" d="100"/>
        </p:scale>
        <p:origin x="-2630" y="-8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ECADB7-86EC-452F-9833-49472D4CEB84}" type="datetimeFigureOut">
              <a:rPr lang="ru-RU" smtClean="0"/>
              <a:pPr/>
              <a:t>27.01.2009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F7AC7-61B3-4D12-9386-2499F60562A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446759-00CE-4CBF-B42C-3193C5308EB9}" type="datetimeFigureOut">
              <a:rPr lang="ru-RU" smtClean="0"/>
              <a:pPr/>
              <a:t>27.01.2009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AA876B-C35A-41A4-87F9-51F4FA372C7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AA876B-C35A-41A4-87F9-51F4FA372C71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1/27/2009</a:t>
            </a:fld>
            <a:endParaRPr lang="en-US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1/27/2009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1/27/2009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1/27/2009</a:t>
            </a:fld>
            <a:endParaRPr lang="en-US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1/27/2009</a:t>
            </a:fld>
            <a:endParaRPr lang="en-US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1/27/2009</a:t>
            </a:fld>
            <a:endParaRPr lang="en-US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1/27/2009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1/27/2009</a:t>
            </a:fld>
            <a:endParaRPr lang="en-US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1/27/2009</a:t>
            </a:fld>
            <a:endParaRPr lang="en-US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1/27/2009</a:t>
            </a:fld>
            <a:endParaRPr lang="en-US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1/27/2009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1/27/2009</a:t>
            </a:fld>
            <a:endParaRPr lang="en-US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4800" b="1" i="1" cap="none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Тест  </a:t>
            </a:r>
            <a:r>
              <a:rPr lang="ru-RU" sz="4800" b="1" i="1" cap="none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„</a:t>
            </a:r>
            <a:r>
              <a:rPr lang="ru-RU" sz="6000" b="1" i="1" cap="none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Знаешь ли ты…</a:t>
            </a:r>
            <a:r>
              <a:rPr lang="ru-RU" sz="6000" b="1" i="1" cap="none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“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b="1" i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</a:rPr>
              <a:t>1) </a:t>
            </a:r>
            <a:r>
              <a:rPr lang="ru-RU" sz="2400" b="1" i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</a:rPr>
              <a:t>Свойство </a:t>
            </a:r>
            <a:r>
              <a:rPr lang="en-US" sz="2400" b="1" i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</a:rPr>
              <a:t> </a:t>
            </a:r>
            <a:r>
              <a:rPr lang="ru-RU" sz="2400" b="1" i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</a:rPr>
              <a:t>медианы </a:t>
            </a:r>
            <a:r>
              <a:rPr lang="en-US" sz="2400" b="1" i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</a:rPr>
              <a:t> </a:t>
            </a:r>
            <a:r>
              <a:rPr lang="ru-RU" sz="2400" b="1" i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</a:rPr>
              <a:t>равнобедренного </a:t>
            </a:r>
            <a:r>
              <a:rPr lang="en-US" sz="2400" b="1" i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</a:rPr>
              <a:t> </a:t>
            </a:r>
            <a:r>
              <a:rPr lang="ru-RU" sz="2400" b="1" i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</a:rPr>
              <a:t>треугольника ?</a:t>
            </a:r>
            <a:endParaRPr lang="en-US" sz="2400" b="1" i="1" dirty="0" smtClean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  <a:p>
            <a:pPr>
              <a:buNone/>
            </a:pPr>
            <a:endParaRPr lang="en-US" sz="2400" dirty="0" smtClean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  <a:p>
            <a:pPr>
              <a:buNone/>
            </a:pPr>
            <a:endParaRPr lang="en-US" sz="2400" dirty="0" smtClean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  <a:p>
            <a:pPr>
              <a:buNone/>
            </a:pPr>
            <a:endParaRPr lang="en-US" sz="2400" dirty="0" smtClean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  <a:p>
            <a:pPr>
              <a:buNone/>
            </a:pPr>
            <a:r>
              <a:rPr lang="en-US" sz="2400" b="1" i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</a:rPr>
              <a:t>2) </a:t>
            </a:r>
            <a:r>
              <a:rPr lang="ru-RU" sz="2400" b="1" i="1" dirty="0" smtClean="0">
                <a:ln>
                  <a:solidFill>
                    <a:schemeClr val="tx1">
                      <a:lumMod val="95000"/>
                      <a:lumOff val="5000"/>
                    </a:schemeClr>
                  </a:solidFill>
                </a:ln>
                <a:solidFill>
                  <a:schemeClr val="tx1">
                    <a:lumMod val="95000"/>
                    <a:lumOff val="5000"/>
                  </a:schemeClr>
                </a:solidFill>
                <a:effectLst>
                  <a:reflection blurRad="12700" stA="48000" endA="300" endPos="55000" dir="5400000" sy="-90000" algn="bl" rotWithShape="0"/>
                </a:effectLst>
              </a:rPr>
              <a:t>Теорему  косинусов ?</a:t>
            </a:r>
            <a:endParaRPr lang="ru-RU" sz="2400" b="1" i="1" dirty="0"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olidFill>
                <a:schemeClr val="tx1">
                  <a:lumMod val="95000"/>
                  <a:lumOff val="5000"/>
                </a:schemeClr>
              </a:solidFill>
              <a:effectLst>
                <a:reflection blurRad="12700" stA="48000" endA="300" endPos="55000" dir="5400000" sy="-90000" algn="bl" rotWithShape="0"/>
              </a:effectLst>
            </a:endParaRPr>
          </a:p>
        </p:txBody>
      </p:sp>
      <p:grpSp>
        <p:nvGrpSpPr>
          <p:cNvPr id="28" name="Группа 27"/>
          <p:cNvGrpSpPr/>
          <p:nvPr/>
        </p:nvGrpSpPr>
        <p:grpSpPr>
          <a:xfrm>
            <a:off x="3352800" y="2057399"/>
            <a:ext cx="2209800" cy="1368000"/>
            <a:chOff x="228600" y="2057399"/>
            <a:chExt cx="2209800" cy="1368000"/>
          </a:xfrm>
        </p:grpSpPr>
        <p:cxnSp>
          <p:nvCxnSpPr>
            <p:cNvPr id="10" name="Прямая соединительная линия 9"/>
            <p:cNvCxnSpPr/>
            <p:nvPr/>
          </p:nvCxnSpPr>
          <p:spPr>
            <a:xfrm rot="10800000">
              <a:off x="685800" y="2971800"/>
              <a:ext cx="1219200" cy="158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rot="5400000" flipH="1" flipV="1">
              <a:off x="914400" y="2590800"/>
              <a:ext cx="762000" cy="1588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5400000">
              <a:off x="609600" y="2286000"/>
              <a:ext cx="762000" cy="60960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16200000" flipH="1">
              <a:off x="1219200" y="2286000"/>
              <a:ext cx="762000" cy="60960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228600" y="2057399"/>
              <a:ext cx="2209800" cy="1368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            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B</a:t>
              </a:r>
            </a:p>
            <a:p>
              <a:endParaRPr lang="en-US" dirty="0" smtClean="0"/>
            </a:p>
            <a:p>
              <a:endParaRPr lang="en-US" dirty="0" smtClean="0"/>
            </a:p>
            <a:p>
              <a:r>
                <a:rPr lang="en-US" dirty="0" smtClean="0"/>
                <a:t>     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         C          D</a:t>
              </a:r>
            </a:p>
          </p:txBody>
        </p:sp>
      </p:grpSp>
      <p:grpSp>
        <p:nvGrpSpPr>
          <p:cNvPr id="67" name="Группа 66"/>
          <p:cNvGrpSpPr/>
          <p:nvPr/>
        </p:nvGrpSpPr>
        <p:grpSpPr>
          <a:xfrm>
            <a:off x="4495800" y="3962400"/>
            <a:ext cx="2989921" cy="830997"/>
            <a:chOff x="4495800" y="3962400"/>
            <a:chExt cx="2989921" cy="830997"/>
          </a:xfrm>
        </p:grpSpPr>
        <p:grpSp>
          <p:nvGrpSpPr>
            <p:cNvPr id="58" name="Группа 57"/>
            <p:cNvGrpSpPr/>
            <p:nvPr/>
          </p:nvGrpSpPr>
          <p:grpSpPr>
            <a:xfrm>
              <a:off x="4648200" y="3962400"/>
              <a:ext cx="2743200" cy="685800"/>
              <a:chOff x="4648200" y="3962400"/>
              <a:chExt cx="2743200" cy="685800"/>
            </a:xfrm>
          </p:grpSpPr>
          <p:cxnSp>
            <p:nvCxnSpPr>
              <p:cNvPr id="46" name="Прямая соединительная линия 45"/>
              <p:cNvCxnSpPr/>
              <p:nvPr/>
            </p:nvCxnSpPr>
            <p:spPr>
              <a:xfrm flipV="1">
                <a:off x="4648200" y="3962400"/>
                <a:ext cx="990600" cy="685800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Прямая соединительная линия 47"/>
              <p:cNvCxnSpPr/>
              <p:nvPr/>
            </p:nvCxnSpPr>
            <p:spPr>
              <a:xfrm>
                <a:off x="5638800" y="3962400"/>
                <a:ext cx="1752600" cy="457200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Прямая соединительная линия 49"/>
              <p:cNvCxnSpPr/>
              <p:nvPr/>
            </p:nvCxnSpPr>
            <p:spPr>
              <a:xfrm flipV="1">
                <a:off x="4648200" y="4419600"/>
                <a:ext cx="2743200" cy="228600"/>
              </a:xfrm>
              <a:prstGeom prst="line">
                <a:avLst/>
              </a:pr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Полилиния 56"/>
              <p:cNvSpPr/>
              <p:nvPr/>
            </p:nvSpPr>
            <p:spPr>
              <a:xfrm>
                <a:off x="5463540" y="4042410"/>
                <a:ext cx="558800" cy="88900"/>
              </a:xfrm>
              <a:custGeom>
                <a:avLst/>
                <a:gdLst>
                  <a:gd name="connsiteX0" fmla="*/ 0 w 558800"/>
                  <a:gd name="connsiteY0" fmla="*/ 64770 h 88900"/>
                  <a:gd name="connsiteX1" fmla="*/ 259080 w 558800"/>
                  <a:gd name="connsiteY1" fmla="*/ 80010 h 88900"/>
                  <a:gd name="connsiteX2" fmla="*/ 518160 w 558800"/>
                  <a:gd name="connsiteY2" fmla="*/ 11430 h 88900"/>
                  <a:gd name="connsiteX3" fmla="*/ 502920 w 558800"/>
                  <a:gd name="connsiteY3" fmla="*/ 11430 h 889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558800" h="88900">
                    <a:moveTo>
                      <a:pt x="0" y="64770"/>
                    </a:moveTo>
                    <a:cubicBezTo>
                      <a:pt x="86360" y="76835"/>
                      <a:pt x="172720" y="88900"/>
                      <a:pt x="259080" y="80010"/>
                    </a:cubicBezTo>
                    <a:cubicBezTo>
                      <a:pt x="345440" y="71120"/>
                      <a:pt x="477520" y="22860"/>
                      <a:pt x="518160" y="11430"/>
                    </a:cubicBezTo>
                    <a:cubicBezTo>
                      <a:pt x="558800" y="0"/>
                      <a:pt x="530860" y="5715"/>
                      <a:pt x="502920" y="11430"/>
                    </a:cubicBezTo>
                  </a:path>
                </a:pathLst>
              </a:custGeom>
              <a:ln w="28575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  <p:sp>
          <p:nvSpPr>
            <p:cNvPr id="65" name="TextBox 64"/>
            <p:cNvSpPr txBox="1"/>
            <p:nvPr/>
          </p:nvSpPr>
          <p:spPr>
            <a:xfrm>
              <a:off x="4495800" y="3962400"/>
              <a:ext cx="2989921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/>
                <a:t>   m        </a:t>
              </a:r>
              <a:r>
                <a:rPr lang="el-GR" b="1" i="1" dirty="0" smtClean="0">
                  <a:latin typeface="Times New Roman"/>
                  <a:cs typeface="Times New Roman"/>
                </a:rPr>
                <a:t>γ</a:t>
              </a:r>
              <a:r>
                <a:rPr lang="en-US" b="1" i="1" dirty="0" smtClean="0"/>
                <a:t> </a:t>
              </a:r>
              <a:r>
                <a:rPr lang="en-US" sz="2400" b="1" i="1" dirty="0" smtClean="0"/>
                <a:t>                 n </a:t>
              </a:r>
              <a:endParaRPr lang="en-US" sz="2000" b="1" i="1" dirty="0" smtClean="0"/>
            </a:p>
            <a:p>
              <a:r>
                <a:rPr lang="en-US" sz="2000" b="1" i="1" dirty="0" smtClean="0">
                  <a:latin typeface="Times New Roman"/>
                  <a:cs typeface="Times New Roman"/>
                </a:rPr>
                <a:t>                             p</a:t>
              </a:r>
              <a:r>
                <a:rPr lang="en-US" sz="2400" b="1" i="1" dirty="0" smtClean="0"/>
                <a:t>        </a:t>
              </a:r>
              <a:endParaRPr lang="ru-RU" sz="2400" b="1" i="1" dirty="0"/>
            </a:p>
          </p:txBody>
        </p:sp>
      </p:grpSp>
      <p:grpSp>
        <p:nvGrpSpPr>
          <p:cNvPr id="66" name="Группа 65"/>
          <p:cNvGrpSpPr/>
          <p:nvPr/>
        </p:nvGrpSpPr>
        <p:grpSpPr>
          <a:xfrm>
            <a:off x="1905000" y="3886200"/>
            <a:ext cx="1447800" cy="914400"/>
            <a:chOff x="1752600" y="3886200"/>
            <a:chExt cx="1447800" cy="914400"/>
          </a:xfrm>
        </p:grpSpPr>
        <p:cxnSp>
          <p:nvCxnSpPr>
            <p:cNvPr id="30" name="Прямая соединительная линия 29"/>
            <p:cNvCxnSpPr/>
            <p:nvPr/>
          </p:nvCxnSpPr>
          <p:spPr>
            <a:xfrm rot="10800000" flipV="1">
              <a:off x="1752600" y="3886200"/>
              <a:ext cx="1066800" cy="91440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/>
            <p:cNvCxnSpPr/>
            <p:nvPr/>
          </p:nvCxnSpPr>
          <p:spPr>
            <a:xfrm flipV="1">
              <a:off x="1752600" y="4724400"/>
              <a:ext cx="1447800" cy="7620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/>
            <p:cNvCxnSpPr/>
            <p:nvPr/>
          </p:nvCxnSpPr>
          <p:spPr>
            <a:xfrm rot="16200000" flipH="1">
              <a:off x="2590800" y="4114800"/>
              <a:ext cx="838200" cy="38100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4" name="Полилиния 53"/>
            <p:cNvSpPr/>
            <p:nvPr/>
          </p:nvSpPr>
          <p:spPr>
            <a:xfrm>
              <a:off x="2026920" y="4579620"/>
              <a:ext cx="182880" cy="212090"/>
            </a:xfrm>
            <a:custGeom>
              <a:avLst/>
              <a:gdLst>
                <a:gd name="connsiteX0" fmla="*/ 0 w 182880"/>
                <a:gd name="connsiteY0" fmla="*/ 0 h 212090"/>
                <a:gd name="connsiteX1" fmla="*/ 144780 w 182880"/>
                <a:gd name="connsiteY1" fmla="*/ 60960 h 212090"/>
                <a:gd name="connsiteX2" fmla="*/ 175260 w 182880"/>
                <a:gd name="connsiteY2" fmla="*/ 190500 h 212090"/>
                <a:gd name="connsiteX3" fmla="*/ 182880 w 182880"/>
                <a:gd name="connsiteY3" fmla="*/ 190500 h 2120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82880" h="212090">
                  <a:moveTo>
                    <a:pt x="0" y="0"/>
                  </a:moveTo>
                  <a:cubicBezTo>
                    <a:pt x="57785" y="14605"/>
                    <a:pt x="115570" y="29210"/>
                    <a:pt x="144780" y="60960"/>
                  </a:cubicBezTo>
                  <a:cubicBezTo>
                    <a:pt x="173990" y="92710"/>
                    <a:pt x="168910" y="168910"/>
                    <a:pt x="175260" y="190500"/>
                  </a:cubicBezTo>
                  <a:cubicBezTo>
                    <a:pt x="181610" y="212090"/>
                    <a:pt x="182245" y="201295"/>
                    <a:pt x="182880" y="190500"/>
                  </a:cubicBezTo>
                </a:path>
              </a:pathLst>
            </a:cu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1676400" y="4038600"/>
            <a:ext cx="216918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2400" b="1" i="1" dirty="0" smtClean="0">
                <a:latin typeface="Times New Roman" pitchFamily="18" charset="0"/>
                <a:cs typeface="Times New Roman" pitchFamily="18" charset="0"/>
              </a:rPr>
              <a:t>a          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в     </a:t>
            </a:r>
          </a:p>
          <a:p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l-GR" sz="2000" b="1" i="1" dirty="0" smtClean="0">
                <a:latin typeface="Times New Roman"/>
                <a:cs typeface="Times New Roman"/>
              </a:rPr>
              <a:t>β</a:t>
            </a:r>
            <a:endParaRPr lang="ru-RU" sz="2000" b="1" i="1" dirty="0" smtClean="0">
              <a:latin typeface="Times New Roman"/>
              <a:cs typeface="Times New Roman"/>
            </a:endParaRPr>
          </a:p>
          <a:p>
            <a:r>
              <a:rPr lang="ru-RU" sz="2000" b="1" i="1" dirty="0" smtClean="0">
                <a:latin typeface="Times New Roman"/>
                <a:cs typeface="Times New Roman"/>
              </a:rPr>
              <a:t>              </a:t>
            </a:r>
            <a:r>
              <a:rPr lang="ru-RU" sz="2400" b="1" i="1" dirty="0" smtClean="0">
                <a:latin typeface="Times New Roman"/>
                <a:cs typeface="Times New Roman"/>
              </a:rPr>
              <a:t>с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09600" y="5486400"/>
            <a:ext cx="352532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i="1" dirty="0" smtClean="0">
                <a:latin typeface="Times New Roman"/>
                <a:cs typeface="Times New Roman"/>
              </a:rPr>
              <a:t>в² = а² + с² - 2·а·в·</a:t>
            </a:r>
            <a:r>
              <a:rPr lang="en-US" sz="2800" b="1" i="1" dirty="0" err="1" smtClean="0">
                <a:latin typeface="Times New Roman"/>
                <a:cs typeface="Times New Roman"/>
              </a:rPr>
              <a:t>cos</a:t>
            </a:r>
            <a:r>
              <a:rPr lang="el-GR" sz="2800" b="1" i="1" dirty="0" smtClean="0">
                <a:latin typeface="Times New Roman"/>
                <a:cs typeface="Times New Roman"/>
              </a:rPr>
              <a:t>β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4876800" y="5486400"/>
            <a:ext cx="356540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800" b="1" i="1" dirty="0" smtClean="0">
                <a:latin typeface="Times New Roman"/>
                <a:cs typeface="Times New Roman"/>
              </a:rPr>
              <a:t>² ═ m²+n²+2·m·n·cos</a:t>
            </a:r>
            <a:r>
              <a:rPr lang="el-GR" sz="2800" b="1" i="1" dirty="0" smtClean="0">
                <a:latin typeface="Times New Roman"/>
                <a:cs typeface="Times New Roman"/>
              </a:rPr>
              <a:t>γ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0" name="Группа 79"/>
          <p:cNvGrpSpPr/>
          <p:nvPr/>
        </p:nvGrpSpPr>
        <p:grpSpPr>
          <a:xfrm>
            <a:off x="4038600" y="2590800"/>
            <a:ext cx="762000" cy="76200"/>
            <a:chOff x="4038600" y="2590800"/>
            <a:chExt cx="762000" cy="76200"/>
          </a:xfrm>
        </p:grpSpPr>
        <p:cxnSp>
          <p:nvCxnSpPr>
            <p:cNvPr id="75" name="Прямая соединительная линия 74"/>
            <p:cNvCxnSpPr/>
            <p:nvPr/>
          </p:nvCxnSpPr>
          <p:spPr>
            <a:xfrm rot="16200000" flipH="1">
              <a:off x="4038600" y="2590800"/>
              <a:ext cx="75406" cy="75406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77"/>
            <p:cNvCxnSpPr/>
            <p:nvPr/>
          </p:nvCxnSpPr>
          <p:spPr>
            <a:xfrm rot="5400000">
              <a:off x="4724400" y="2590800"/>
              <a:ext cx="76200" cy="76200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7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1143000"/>
          </a:xfrm>
        </p:spPr>
        <p:txBody>
          <a:bodyPr>
            <a:noAutofit/>
          </a:bodyPr>
          <a:lstStyle/>
          <a:p>
            <a:pPr algn="ctr"/>
            <a:r>
              <a:rPr lang="ru-RU" sz="2400" b="1" i="1" cap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>Тест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> 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>„ Да </a:t>
            </a:r>
            <a:r>
              <a:rPr lang="ru-RU" sz="2800" b="1" i="1" cap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>и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> Нет </a:t>
            </a:r>
            <a:r>
              <a:rPr lang="ru-RU" sz="2400" b="1" i="1" cap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>не говорите,  лучше сразу напишите</a:t>
            </a:r>
            <a:r>
              <a:rPr lang="ru-RU" sz="2800" b="1" i="1" cap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>.“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  <a:t/>
            </a:r>
            <a:b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+mn-lt"/>
              </a:rPr>
            </a:br>
            <a:endParaRPr lang="ru-RU" sz="28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12700" stA="48000" endA="300" endPos="55000" dir="5400000" sy="-90000" algn="bl" rotWithShape="0"/>
              </a:effectLst>
              <a:latin typeface="+mn-lt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None/>
            </a:pPr>
            <a:r>
              <a:rPr lang="ru-RU" sz="16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Вариант 1.</a:t>
            </a:r>
            <a:endParaRPr lang="ru-RU" sz="16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ru-RU" sz="1400" b="1" i="1" dirty="0" smtClean="0"/>
              <a:t>Точка А лежит на ребре двугранного угла. Верно ли, что:</a:t>
            </a:r>
          </a:p>
          <a:p>
            <a:pPr marL="541338" indent="-541338" algn="ctr">
              <a:buNone/>
            </a:pPr>
            <a:r>
              <a:rPr lang="ru-RU" sz="1400" b="1" i="1" dirty="0" smtClean="0"/>
              <a:t>  1)  &lt; ВАС – линейный угол двугранного угла, если лучи   АВ   и  АС  перпендикулярны его ребру?</a:t>
            </a:r>
          </a:p>
          <a:p>
            <a:pPr marL="625475" indent="-266700">
              <a:buNone/>
            </a:pPr>
            <a:r>
              <a:rPr lang="ru-RU" sz="1400" b="1" i="1" dirty="0" smtClean="0"/>
              <a:t>      2)  &lt; ВАС – линейный угол двугранного угла, если лучи АВ  и  АС лежат в гранях двугранного угла?</a:t>
            </a:r>
          </a:p>
          <a:p>
            <a:pPr marL="625475" indent="0">
              <a:buNone/>
            </a:pPr>
            <a:r>
              <a:rPr lang="ru-RU" sz="1400" b="1" i="1" dirty="0" smtClean="0"/>
              <a:t>3)  &lt; ВАС – линейный угол двугранного угла, если лучи АВ   и  АС перпендикулярны его ребру, </a:t>
            </a:r>
          </a:p>
          <a:p>
            <a:pPr indent="465138">
              <a:buNone/>
            </a:pPr>
            <a:r>
              <a:rPr lang="ru-RU" sz="1400" b="1" i="1" dirty="0" smtClean="0"/>
              <a:t>  а точки В и С лежат на гранях угла?</a:t>
            </a:r>
          </a:p>
          <a:p>
            <a:pPr marL="898525" indent="-273050">
              <a:buNone/>
            </a:pPr>
            <a:r>
              <a:rPr lang="ru-RU" sz="1400" b="1" i="1" dirty="0" smtClean="0"/>
              <a:t>4)  Линейный угол двугранного угла равен 80</a:t>
            </a:r>
            <a:r>
              <a:rPr lang="ru-RU" sz="1400" b="1" i="1" baseline="30000" dirty="0" smtClean="0"/>
              <a:t>0.</a:t>
            </a:r>
            <a:r>
              <a:rPr lang="ru-RU" sz="1400" b="1" i="1" dirty="0" smtClean="0"/>
              <a:t> Найдётся ли  в одной из граней угла прямая, перпендикулярная другой грани?</a:t>
            </a:r>
          </a:p>
          <a:p>
            <a:pPr marL="898525" indent="-273050">
              <a:buNone/>
            </a:pPr>
            <a:r>
              <a:rPr lang="ru-RU" sz="1400" b="1" i="1" dirty="0" smtClean="0"/>
              <a:t>5)  &lt;АВС – линейный угол двугранного угла с ребром  </a:t>
            </a:r>
            <a:r>
              <a:rPr lang="en-US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sz="1400" b="1" i="1" dirty="0" smtClean="0"/>
              <a:t>Перпендикулярна  ли прямая  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1400" b="1" i="1" dirty="0" smtClean="0"/>
              <a:t> плоскости АВС? </a:t>
            </a:r>
          </a:p>
          <a:p>
            <a:pPr marL="968375">
              <a:buNone/>
            </a:pPr>
            <a:r>
              <a:rPr lang="ru-RU" sz="1400" b="1" i="1" dirty="0" smtClean="0"/>
              <a:t>6) Верно ли, что все прямые, перпендикулярные данной плоскости и пересекающие данную</a:t>
            </a:r>
          </a:p>
          <a:p>
            <a:pPr marL="898525" indent="-273050">
              <a:buNone/>
            </a:pPr>
            <a:r>
              <a:rPr lang="ru-RU" sz="1400" b="1" i="1" dirty="0" smtClean="0"/>
              <a:t>     прямую,  лежат в одной плоскости?</a:t>
            </a:r>
            <a:r>
              <a:rPr lang="en-US" sz="1400" b="1" i="1" dirty="0" smtClean="0"/>
              <a:t>                                                                                                               </a:t>
            </a:r>
          </a:p>
          <a:p>
            <a:pPr marL="898525" indent="-273050">
              <a:buNone/>
            </a:pPr>
            <a:r>
              <a:rPr lang="en-US" sz="1400" b="1" i="1" dirty="0" smtClean="0"/>
              <a:t> </a:t>
            </a:r>
          </a:p>
          <a:p>
            <a:pPr marL="898525" indent="-273050">
              <a:buNone/>
            </a:pPr>
            <a:endParaRPr lang="ru-RU" sz="1400" b="1" i="1" dirty="0" smtClean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066800" y="5181600"/>
          <a:ext cx="5257798" cy="76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</a:tblGrid>
              <a:tr h="38100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Вопрос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2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6</a:t>
                      </a:r>
                      <a:endParaRPr lang="ru-RU" sz="1400" b="1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Ответ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477000" y="5029200"/>
            <a:ext cx="20590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200" dirty="0" smtClean="0"/>
              <a:t>Отметка </a:t>
            </a:r>
          </a:p>
          <a:p>
            <a:r>
              <a:rPr lang="ru-RU" sz="1200" dirty="0" smtClean="0"/>
              <a:t>«5» – шесть верных ответов.</a:t>
            </a:r>
          </a:p>
          <a:p>
            <a:r>
              <a:rPr lang="ru-RU" sz="1200" dirty="0" smtClean="0"/>
              <a:t>«4» – пять верных ответов,</a:t>
            </a:r>
          </a:p>
          <a:p>
            <a:r>
              <a:rPr lang="ru-RU" sz="1200" dirty="0" smtClean="0"/>
              <a:t>«3» – четыре верных ответа.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400" b="1" i="1" cap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Тест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  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„ Да </a:t>
            </a:r>
            <a:r>
              <a:rPr lang="ru-RU" sz="2800" b="1" i="1" cap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и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 Нет </a:t>
            </a:r>
            <a:r>
              <a:rPr lang="ru-RU" sz="2400" b="1" i="1" cap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не говорите,  лучше сразу напишите</a:t>
            </a:r>
            <a:r>
              <a:rPr lang="ru-RU" sz="2800" b="1" i="1" cap="none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>.“</a:t>
            </a:r>
            <a: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  <a:t/>
            </a:r>
            <a:br>
              <a:rPr lang="ru-RU" sz="28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</a:rPr>
            </a:b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46638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15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Вариант 2.</a:t>
            </a:r>
            <a:endParaRPr lang="ru-RU" sz="15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>
              <a:buNone/>
            </a:pPr>
            <a:r>
              <a:rPr lang="ru-RU" sz="1500" b="1" i="1" dirty="0" smtClean="0"/>
              <a:t>Точка А лежит на ребре двугранного угла. Верно ли, что:</a:t>
            </a:r>
          </a:p>
          <a:p>
            <a:pPr marL="715963" indent="-266700">
              <a:buNone/>
            </a:pPr>
            <a:r>
              <a:rPr lang="ru-RU" sz="1500" b="1" i="1" dirty="0" smtClean="0"/>
              <a:t>1)  &lt; ВАС – линейный угол двугранного угла, если лучи АВ  и  АС перпендикулярны его ребру, а  точки В и С лежат на гранях угла? </a:t>
            </a:r>
          </a:p>
          <a:p>
            <a:pPr marL="715963" indent="-266700">
              <a:buNone/>
            </a:pPr>
            <a:r>
              <a:rPr lang="ru-RU" sz="1500" b="1" i="1" dirty="0" smtClean="0"/>
              <a:t>2)  &lt; ВАС – линейный угол двугранного угла, если лучи АВ   и  АС лежат в гранях двугранного угла?</a:t>
            </a:r>
          </a:p>
          <a:p>
            <a:pPr indent="106363">
              <a:buNone/>
            </a:pPr>
            <a:r>
              <a:rPr lang="ru-RU" sz="1500" b="1" i="1" dirty="0" smtClean="0"/>
              <a:t>3)  &lt; ВАС – линейный угол двугранного угла, если лучи АВ  и  АС перпендикулярны его ребру?</a:t>
            </a:r>
          </a:p>
          <a:p>
            <a:pPr marL="715963" indent="-266700">
              <a:buNone/>
            </a:pPr>
            <a:r>
              <a:rPr lang="ru-RU" sz="1500" b="1" i="1" dirty="0" smtClean="0"/>
              <a:t>4)  Все прямые , перпендикулярные данной плоскости и пересекающие данную прямую, лежат в  одной плоскости?</a:t>
            </a:r>
          </a:p>
          <a:p>
            <a:pPr marL="715963" indent="-266700">
              <a:buNone/>
            </a:pPr>
            <a:r>
              <a:rPr lang="ru-RU" sz="1500" b="1" i="1" dirty="0" smtClean="0"/>
              <a:t>5)  &lt;АВС – линейный угол двугранного угла с ребром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500" b="1" i="1" dirty="0" smtClean="0"/>
              <a:t>. Перпендикулярна  ли прямая </a:t>
            </a:r>
            <a:r>
              <a:rPr lang="ru-RU" sz="2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500" b="1" i="1" dirty="0" smtClean="0"/>
              <a:t>плоскости АВС? </a:t>
            </a:r>
          </a:p>
          <a:p>
            <a:pPr marL="715963" indent="-266700">
              <a:buNone/>
            </a:pPr>
            <a:r>
              <a:rPr lang="ru-RU" sz="1500" b="1" i="1" dirty="0" smtClean="0"/>
              <a:t>6)  Линейный угол двугранного угла равен 65</a:t>
            </a:r>
            <a:r>
              <a:rPr lang="ru-RU" sz="1500" b="1" i="1" baseline="30000" dirty="0" smtClean="0"/>
              <a:t>0.</a:t>
            </a:r>
            <a:r>
              <a:rPr lang="ru-RU" sz="1500" b="1" i="1" dirty="0" smtClean="0"/>
              <a:t> Найдётся ли в одной из граней угла прямая,  перпендикулярная другой грани?</a:t>
            </a: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14400" y="5410200"/>
          <a:ext cx="5257798" cy="7620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51114"/>
                <a:gridCol w="751114"/>
                <a:gridCol w="751114"/>
                <a:gridCol w="751114"/>
                <a:gridCol w="751114"/>
                <a:gridCol w="751114"/>
                <a:gridCol w="751114"/>
              </a:tblGrid>
              <a:tr h="38100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Вопрос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1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2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3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4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5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b="1" dirty="0" smtClean="0"/>
                        <a:t>6</a:t>
                      </a:r>
                      <a:endParaRPr lang="ru-RU" sz="1400" b="1" dirty="0"/>
                    </a:p>
                  </a:txBody>
                  <a:tcPr/>
                </a:tc>
              </a:tr>
              <a:tr h="381000">
                <a:tc>
                  <a:txBody>
                    <a:bodyPr/>
                    <a:lstStyle/>
                    <a:p>
                      <a:r>
                        <a:rPr lang="ru-RU" sz="1400" b="1" dirty="0" smtClean="0"/>
                        <a:t>Ответ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6705600" y="5334000"/>
            <a:ext cx="20574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dirty="0" smtClean="0"/>
              <a:t>Отметка </a:t>
            </a:r>
          </a:p>
          <a:p>
            <a:r>
              <a:rPr lang="ru-RU" sz="1200" dirty="0" smtClean="0"/>
              <a:t>«5» – шесть верных ответов.</a:t>
            </a:r>
          </a:p>
          <a:p>
            <a:r>
              <a:rPr lang="ru-RU" sz="1200" dirty="0" smtClean="0"/>
              <a:t>«4» – пять верных ответов,</a:t>
            </a:r>
          </a:p>
          <a:p>
            <a:r>
              <a:rPr lang="ru-RU" sz="1200" dirty="0" smtClean="0"/>
              <a:t>«3» – четыре верных ответа.</a:t>
            </a:r>
            <a:endParaRPr lang="ru-RU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990600"/>
          </a:xfrm>
        </p:spPr>
        <p:txBody>
          <a:bodyPr>
            <a:noAutofit/>
          </a:bodyPr>
          <a:lstStyle/>
          <a:p>
            <a:pPr algn="ctr"/>
            <a:r>
              <a:rPr lang="ru-RU" sz="4800" b="1" i="1" cap="none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Тест  </a:t>
            </a:r>
            <a:r>
              <a:rPr lang="ru-RU" sz="6000" b="1" i="1" cap="none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„</a:t>
            </a:r>
            <a:r>
              <a:rPr lang="ru-RU" sz="6000" b="1" i="1" cap="none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Знаешь ли ты…</a:t>
            </a:r>
            <a:r>
              <a:rPr lang="ru-RU" sz="6000" b="1" i="1" cap="none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/>
                <a:cs typeface="Times New Roman"/>
              </a:rPr>
              <a:t>“</a:t>
            </a:r>
            <a:endParaRPr lang="ru-RU" sz="6000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9903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Что называется углом на плоскости? </a:t>
            </a:r>
          </a:p>
          <a:p>
            <a:pPr>
              <a:buNone/>
            </a:pPr>
            <a:r>
              <a:rPr lang="ru-RU" sz="1600" dirty="0" smtClean="0"/>
              <a:t>       </a:t>
            </a:r>
            <a:r>
              <a:rPr lang="ru-RU" sz="1600" b="1" i="1" dirty="0" smtClean="0"/>
              <a:t>(геометрическая фигура, образованная двумя  лучами, исходящими из одной точки)                                                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Какой угол называется углом между прямыми в пространстве?</a:t>
            </a:r>
          </a:p>
          <a:p>
            <a:pPr>
              <a:buNone/>
            </a:pPr>
            <a:r>
              <a:rPr lang="ru-RU" sz="1600" b="1" dirty="0" smtClean="0"/>
              <a:t>        </a:t>
            </a:r>
            <a:r>
              <a:rPr lang="ru-RU" sz="1600" b="1" i="1" dirty="0" smtClean="0"/>
              <a:t>(меньший из четырёх углов, которые  получаются при пересечении двух прямых)</a:t>
            </a:r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endParaRPr lang="ru-RU" sz="1600" dirty="0" smtClean="0"/>
          </a:p>
          <a:p>
            <a:pPr>
              <a:buNone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Какой угол называется углом между прямой и плоскостью? </a:t>
            </a:r>
            <a:endParaRPr lang="ru-RU" sz="1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ru-RU" sz="1600" b="1" i="1" dirty="0" smtClean="0"/>
              <a:t>        (угол   между прямой и её проекцией на плоскость)     </a:t>
            </a:r>
          </a:p>
          <a:p>
            <a:pPr>
              <a:buNone/>
            </a:pPr>
            <a:r>
              <a:rPr lang="ru-RU" sz="1600" b="1" dirty="0" smtClean="0"/>
              <a:t>                                               </a:t>
            </a:r>
            <a:endParaRPr lang="ru-RU" sz="1600" b="1" dirty="0"/>
          </a:p>
        </p:txBody>
      </p:sp>
      <p:grpSp>
        <p:nvGrpSpPr>
          <p:cNvPr id="20483" name="Group 3"/>
          <p:cNvGrpSpPr>
            <a:grpSpLocks/>
          </p:cNvGrpSpPr>
          <p:nvPr/>
        </p:nvGrpSpPr>
        <p:grpSpPr bwMode="auto">
          <a:xfrm>
            <a:off x="990600" y="2209800"/>
            <a:ext cx="1143000" cy="838200"/>
            <a:chOff x="5212" y="2282"/>
            <a:chExt cx="900" cy="792"/>
          </a:xfrm>
        </p:grpSpPr>
        <p:cxnSp>
          <p:nvCxnSpPr>
            <p:cNvPr id="20484" name="AutoShape 4"/>
            <p:cNvCxnSpPr>
              <a:cxnSpLocks noChangeShapeType="1"/>
            </p:cNvCxnSpPr>
            <p:nvPr/>
          </p:nvCxnSpPr>
          <p:spPr bwMode="auto">
            <a:xfrm flipH="1">
              <a:off x="5212" y="2282"/>
              <a:ext cx="540" cy="600"/>
            </a:xfrm>
            <a:prstGeom prst="straightConnector1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0485" name="AutoShape 5"/>
            <p:cNvCxnSpPr>
              <a:cxnSpLocks noChangeShapeType="1"/>
            </p:cNvCxnSpPr>
            <p:nvPr/>
          </p:nvCxnSpPr>
          <p:spPr bwMode="auto">
            <a:xfrm>
              <a:off x="5212" y="2882"/>
              <a:ext cx="900" cy="192"/>
            </a:xfrm>
            <a:prstGeom prst="straightConnector1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/>
            </a:ln>
          </p:spPr>
        </p:cxnSp>
        <p:sp>
          <p:nvSpPr>
            <p:cNvPr id="20486" name="Arc 6"/>
            <p:cNvSpPr>
              <a:spLocks/>
            </p:cNvSpPr>
            <p:nvPr/>
          </p:nvSpPr>
          <p:spPr bwMode="auto">
            <a:xfrm>
              <a:off x="5355" y="2762"/>
              <a:ext cx="143" cy="180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0490" name="Group 10"/>
          <p:cNvGrpSpPr>
            <a:grpSpLocks/>
          </p:cNvGrpSpPr>
          <p:nvPr/>
        </p:nvGrpSpPr>
        <p:grpSpPr bwMode="auto">
          <a:xfrm>
            <a:off x="6553200" y="2438400"/>
            <a:ext cx="1722438" cy="457200"/>
            <a:chOff x="9058" y="2248"/>
            <a:chExt cx="2112" cy="504"/>
          </a:xfrm>
        </p:grpSpPr>
        <p:cxnSp>
          <p:nvCxnSpPr>
            <p:cNvPr id="20491" name="AutoShape 11"/>
            <p:cNvCxnSpPr>
              <a:cxnSpLocks noChangeShapeType="1"/>
            </p:cNvCxnSpPr>
            <p:nvPr/>
          </p:nvCxnSpPr>
          <p:spPr bwMode="auto">
            <a:xfrm flipV="1">
              <a:off x="9058" y="2248"/>
              <a:ext cx="2112" cy="504"/>
            </a:xfrm>
            <a:prstGeom prst="straightConnector1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/>
            </a:ln>
          </p:spPr>
        </p:cxnSp>
        <p:sp>
          <p:nvSpPr>
            <p:cNvPr id="20492" name="Freeform 12"/>
            <p:cNvSpPr>
              <a:spLocks/>
            </p:cNvSpPr>
            <p:nvPr/>
          </p:nvSpPr>
          <p:spPr bwMode="auto">
            <a:xfrm>
              <a:off x="9828" y="2357"/>
              <a:ext cx="360" cy="199"/>
            </a:xfrm>
            <a:custGeom>
              <a:avLst/>
              <a:gdLst/>
              <a:ahLst/>
              <a:cxnLst>
                <a:cxn ang="0">
                  <a:pos x="0" y="199"/>
                </a:cxn>
                <a:cxn ang="0">
                  <a:pos x="168" y="19"/>
                </a:cxn>
                <a:cxn ang="0">
                  <a:pos x="360" y="83"/>
                </a:cxn>
              </a:cxnLst>
              <a:rect l="0" t="0" r="r" b="b"/>
              <a:pathLst>
                <a:path w="360" h="199">
                  <a:moveTo>
                    <a:pt x="0" y="199"/>
                  </a:moveTo>
                  <a:cubicBezTo>
                    <a:pt x="28" y="171"/>
                    <a:pt x="108" y="38"/>
                    <a:pt x="168" y="19"/>
                  </a:cubicBezTo>
                  <a:cubicBezTo>
                    <a:pt x="228" y="0"/>
                    <a:pt x="320" y="70"/>
                    <a:pt x="360" y="83"/>
                  </a:cubicBezTo>
                </a:path>
              </a:pathLst>
            </a:custGeom>
            <a:noFill/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0493" name="Group 13"/>
          <p:cNvGrpSpPr>
            <a:grpSpLocks/>
          </p:cNvGrpSpPr>
          <p:nvPr/>
        </p:nvGrpSpPr>
        <p:grpSpPr bwMode="auto">
          <a:xfrm>
            <a:off x="5105400" y="2209800"/>
            <a:ext cx="1143000" cy="685800"/>
            <a:chOff x="8176" y="2282"/>
            <a:chExt cx="1284" cy="900"/>
          </a:xfrm>
        </p:grpSpPr>
        <p:cxnSp>
          <p:nvCxnSpPr>
            <p:cNvPr id="20494" name="AutoShape 14"/>
            <p:cNvCxnSpPr>
              <a:cxnSpLocks noChangeShapeType="1"/>
            </p:cNvCxnSpPr>
            <p:nvPr/>
          </p:nvCxnSpPr>
          <p:spPr bwMode="auto">
            <a:xfrm>
              <a:off x="8176" y="2282"/>
              <a:ext cx="444" cy="720"/>
            </a:xfrm>
            <a:prstGeom prst="straightConnector1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0495" name="AutoShape 15"/>
            <p:cNvCxnSpPr>
              <a:cxnSpLocks noChangeShapeType="1"/>
            </p:cNvCxnSpPr>
            <p:nvPr/>
          </p:nvCxnSpPr>
          <p:spPr bwMode="auto">
            <a:xfrm>
              <a:off x="8620" y="3002"/>
              <a:ext cx="840" cy="180"/>
            </a:xfrm>
            <a:prstGeom prst="straightConnector1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/>
            </a:ln>
          </p:spPr>
        </p:cxnSp>
        <p:sp>
          <p:nvSpPr>
            <p:cNvPr id="20496" name="Arc 16"/>
            <p:cNvSpPr>
              <a:spLocks/>
            </p:cNvSpPr>
            <p:nvPr/>
          </p:nvSpPr>
          <p:spPr bwMode="auto">
            <a:xfrm>
              <a:off x="8548" y="2882"/>
              <a:ext cx="252" cy="19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19050">
              <a:solidFill>
                <a:srgbClr val="00B05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grpSp>
        <p:nvGrpSpPr>
          <p:cNvPr id="20497" name="Group 17"/>
          <p:cNvGrpSpPr>
            <a:grpSpLocks/>
          </p:cNvGrpSpPr>
          <p:nvPr/>
        </p:nvGrpSpPr>
        <p:grpSpPr bwMode="auto">
          <a:xfrm>
            <a:off x="3352800" y="2209800"/>
            <a:ext cx="838200" cy="685800"/>
            <a:chOff x="6940" y="2282"/>
            <a:chExt cx="768" cy="792"/>
          </a:xfrm>
        </p:grpSpPr>
        <p:cxnSp>
          <p:nvCxnSpPr>
            <p:cNvPr id="20498" name="AutoShape 18"/>
            <p:cNvCxnSpPr>
              <a:cxnSpLocks noChangeShapeType="1"/>
            </p:cNvCxnSpPr>
            <p:nvPr/>
          </p:nvCxnSpPr>
          <p:spPr bwMode="auto">
            <a:xfrm>
              <a:off x="6940" y="2282"/>
              <a:ext cx="0" cy="792"/>
            </a:xfrm>
            <a:prstGeom prst="straightConnector1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0499" name="AutoShape 19"/>
            <p:cNvCxnSpPr>
              <a:cxnSpLocks noChangeShapeType="1"/>
            </p:cNvCxnSpPr>
            <p:nvPr/>
          </p:nvCxnSpPr>
          <p:spPr bwMode="auto">
            <a:xfrm>
              <a:off x="6940" y="3074"/>
              <a:ext cx="768" cy="0"/>
            </a:xfrm>
            <a:prstGeom prst="straightConnector1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0500" name="AutoShape 20"/>
            <p:cNvCxnSpPr>
              <a:cxnSpLocks noChangeShapeType="1"/>
            </p:cNvCxnSpPr>
            <p:nvPr/>
          </p:nvCxnSpPr>
          <p:spPr bwMode="auto">
            <a:xfrm>
              <a:off x="6940" y="3002"/>
              <a:ext cx="120" cy="0"/>
            </a:xfrm>
            <a:prstGeom prst="straightConnector1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/>
            </a:ln>
          </p:spPr>
        </p:cxnSp>
        <p:cxnSp>
          <p:nvCxnSpPr>
            <p:cNvPr id="20501" name="AutoShape 21"/>
            <p:cNvCxnSpPr>
              <a:cxnSpLocks noChangeShapeType="1"/>
            </p:cNvCxnSpPr>
            <p:nvPr/>
          </p:nvCxnSpPr>
          <p:spPr bwMode="auto">
            <a:xfrm>
              <a:off x="7060" y="3002"/>
              <a:ext cx="0" cy="72"/>
            </a:xfrm>
            <a:prstGeom prst="straightConnector1">
              <a:avLst/>
            </a:prstGeom>
            <a:noFill/>
            <a:ln w="19050">
              <a:solidFill>
                <a:srgbClr val="00B050"/>
              </a:solidFill>
              <a:round/>
              <a:headEnd/>
              <a:tailEnd/>
            </a:ln>
          </p:spPr>
        </p:cxnSp>
      </p:grpSp>
      <p:grpSp>
        <p:nvGrpSpPr>
          <p:cNvPr id="43" name="Группа 42"/>
          <p:cNvGrpSpPr/>
          <p:nvPr/>
        </p:nvGrpSpPr>
        <p:grpSpPr>
          <a:xfrm>
            <a:off x="2133600" y="3810000"/>
            <a:ext cx="2667000" cy="1219200"/>
            <a:chOff x="1828800" y="3581400"/>
            <a:chExt cx="2667000" cy="685800"/>
          </a:xfrm>
        </p:grpSpPr>
        <p:sp>
          <p:nvSpPr>
            <p:cNvPr id="42" name="Овал 41"/>
            <p:cNvSpPr/>
            <p:nvPr/>
          </p:nvSpPr>
          <p:spPr>
            <a:xfrm>
              <a:off x="1828800" y="3581400"/>
              <a:ext cx="2667000" cy="685800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34" name="Прямая соединительная линия 33"/>
            <p:cNvCxnSpPr/>
            <p:nvPr/>
          </p:nvCxnSpPr>
          <p:spPr>
            <a:xfrm flipV="1">
              <a:off x="2133600" y="3733800"/>
              <a:ext cx="1828800" cy="38100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единительная линия 39"/>
            <p:cNvCxnSpPr/>
            <p:nvPr/>
          </p:nvCxnSpPr>
          <p:spPr>
            <a:xfrm>
              <a:off x="2209800" y="3733800"/>
              <a:ext cx="1752600" cy="38100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1" name="Полилиния 40"/>
            <p:cNvSpPr/>
            <p:nvPr/>
          </p:nvSpPr>
          <p:spPr>
            <a:xfrm>
              <a:off x="3299460" y="3870960"/>
              <a:ext cx="26670" cy="106680"/>
            </a:xfrm>
            <a:custGeom>
              <a:avLst/>
              <a:gdLst>
                <a:gd name="connsiteX0" fmla="*/ 0 w 26670"/>
                <a:gd name="connsiteY0" fmla="*/ 0 h 106680"/>
                <a:gd name="connsiteX1" fmla="*/ 22860 w 26670"/>
                <a:gd name="connsiteY1" fmla="*/ 53340 h 106680"/>
                <a:gd name="connsiteX2" fmla="*/ 22860 w 26670"/>
                <a:gd name="connsiteY2" fmla="*/ 106680 h 106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670" h="106680">
                  <a:moveTo>
                    <a:pt x="0" y="0"/>
                  </a:moveTo>
                  <a:cubicBezTo>
                    <a:pt x="9525" y="17780"/>
                    <a:pt x="19050" y="35560"/>
                    <a:pt x="22860" y="53340"/>
                  </a:cubicBezTo>
                  <a:cubicBezTo>
                    <a:pt x="26670" y="71120"/>
                    <a:pt x="24765" y="88900"/>
                    <a:pt x="22860" y="106680"/>
                  </a:cubicBezTo>
                </a:path>
              </a:pathLst>
            </a:cu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88" name="Группа 87"/>
          <p:cNvGrpSpPr/>
          <p:nvPr/>
        </p:nvGrpSpPr>
        <p:grpSpPr>
          <a:xfrm>
            <a:off x="6324600" y="4572000"/>
            <a:ext cx="2667000" cy="1905000"/>
            <a:chOff x="6019800" y="4572000"/>
            <a:chExt cx="2667000" cy="1905000"/>
          </a:xfrm>
        </p:grpSpPr>
        <p:sp>
          <p:nvSpPr>
            <p:cNvPr id="54" name="Овал 53"/>
            <p:cNvSpPr/>
            <p:nvPr/>
          </p:nvSpPr>
          <p:spPr>
            <a:xfrm>
              <a:off x="6019800" y="5105400"/>
              <a:ext cx="2667000" cy="1219199"/>
            </a:xfrm>
            <a:prstGeom prst="ellipse">
              <a:avLst/>
            </a:prstGeom>
            <a:solidFill>
              <a:srgbClr val="F5BF6F"/>
            </a:solidFill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59" name="Прямая соединительная линия 58"/>
            <p:cNvCxnSpPr/>
            <p:nvPr/>
          </p:nvCxnSpPr>
          <p:spPr>
            <a:xfrm rot="5400000">
              <a:off x="6629400" y="5943600"/>
              <a:ext cx="381000" cy="228600"/>
            </a:xfrm>
            <a:prstGeom prst="line">
              <a:avLst/>
            </a:prstGeom>
            <a:ln w="12700">
              <a:solidFill>
                <a:srgbClr val="00B050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/>
            <p:nvPr/>
          </p:nvCxnSpPr>
          <p:spPr>
            <a:xfrm rot="5400000">
              <a:off x="7163594" y="5180806"/>
              <a:ext cx="914400" cy="1588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/>
            <p:nvPr/>
          </p:nvCxnSpPr>
          <p:spPr>
            <a:xfrm flipV="1">
              <a:off x="6934200" y="5562600"/>
              <a:ext cx="990600" cy="30480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70"/>
            <p:cNvCxnSpPr/>
            <p:nvPr/>
          </p:nvCxnSpPr>
          <p:spPr>
            <a:xfrm rot="5400000" flipH="1" flipV="1">
              <a:off x="6667500" y="4838700"/>
              <a:ext cx="1295400" cy="76200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Прямая соединительная линия 75"/>
            <p:cNvCxnSpPr/>
            <p:nvPr/>
          </p:nvCxnSpPr>
          <p:spPr>
            <a:xfrm rot="5400000">
              <a:off x="6515100" y="6286500"/>
              <a:ext cx="228600" cy="15240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Прямая соединительная линия 77"/>
            <p:cNvCxnSpPr/>
            <p:nvPr/>
          </p:nvCxnSpPr>
          <p:spPr>
            <a:xfrm rot="5400000" flipH="1" flipV="1">
              <a:off x="7391400" y="5638800"/>
              <a:ext cx="152400" cy="1588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80" name="Прямая соединительная линия 79"/>
            <p:cNvCxnSpPr/>
            <p:nvPr/>
          </p:nvCxnSpPr>
          <p:spPr>
            <a:xfrm flipV="1">
              <a:off x="7467600" y="5486400"/>
              <a:ext cx="152400" cy="76200"/>
            </a:xfrm>
            <a:prstGeom prst="line">
              <a:avLst/>
            </a:prstGeom>
            <a:ln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87" name="Полилиния 86"/>
            <p:cNvSpPr/>
            <p:nvPr/>
          </p:nvSpPr>
          <p:spPr>
            <a:xfrm>
              <a:off x="7040880" y="5699760"/>
              <a:ext cx="152400" cy="91440"/>
            </a:xfrm>
            <a:custGeom>
              <a:avLst/>
              <a:gdLst>
                <a:gd name="connsiteX0" fmla="*/ 0 w 152400"/>
                <a:gd name="connsiteY0" fmla="*/ 0 h 91440"/>
                <a:gd name="connsiteX1" fmla="*/ 91440 w 152400"/>
                <a:gd name="connsiteY1" fmla="*/ 30480 h 91440"/>
                <a:gd name="connsiteX2" fmla="*/ 152400 w 152400"/>
                <a:gd name="connsiteY2" fmla="*/ 91440 h 914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2400" h="91440">
                  <a:moveTo>
                    <a:pt x="0" y="0"/>
                  </a:moveTo>
                  <a:cubicBezTo>
                    <a:pt x="33020" y="7620"/>
                    <a:pt x="66040" y="15240"/>
                    <a:pt x="91440" y="30480"/>
                  </a:cubicBezTo>
                  <a:cubicBezTo>
                    <a:pt x="116840" y="45720"/>
                    <a:pt x="134620" y="68580"/>
                    <a:pt x="152400" y="91440"/>
                  </a:cubicBezTo>
                </a:path>
              </a:pathLst>
            </a:custGeom>
            <a:ln w="190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4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04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4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4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2" dur="1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685800" y="533400"/>
            <a:ext cx="8458200" cy="838200"/>
          </a:xfrm>
          <a:prstGeom prst="rect">
            <a:avLst/>
          </a:prstGeom>
        </p:spPr>
        <p:txBody>
          <a:bodyPr>
            <a:noAutofit/>
          </a:bodyPr>
          <a:lstStyle/>
          <a:p>
            <a:pPr algn="ctr"/>
            <a:r>
              <a:rPr lang="ru-RU" sz="6000" b="1" i="1" cap="none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Двугранный угол.</a:t>
            </a:r>
            <a:endParaRPr lang="ru-RU" sz="6000" b="1" i="1" cap="none" dirty="0">
              <a:ln w="12700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228600" y="1752600"/>
            <a:ext cx="3733800" cy="3581400"/>
          </a:xfrm>
          <a:prstGeom prst="rect">
            <a:avLst/>
          </a:prstGeom>
          <a:ln>
            <a:noFill/>
          </a:ln>
        </p:spPr>
        <p:txBody>
          <a:bodyPr vert="horz" anchor="t">
            <a:normAutofit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ru-RU" sz="3500" b="1" i="1" u="sng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Знать и</a:t>
            </a:r>
            <a:r>
              <a:rPr kumimoji="0" lang="ru-RU" sz="3500" b="1" i="1" u="sng" kern="1200" cap="none" spc="0" normalizeH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 </a:t>
            </a:r>
            <a:r>
              <a:rPr kumimoji="0" lang="ru-RU" sz="3500" b="1" i="1" u="sng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понимать</a:t>
            </a:r>
            <a:r>
              <a:rPr kumimoji="0" lang="ru-RU" sz="3500" b="0" i="0" u="sng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:</a:t>
            </a:r>
          </a:p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ru-RU" sz="29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  </a:t>
            </a:r>
          </a:p>
          <a:p>
            <a:pPr marL="361950" marR="0" lvl="0" indent="-36195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008000"/>
              </a:buClr>
              <a:buSzPct val="70000"/>
              <a:buFont typeface="Wingdings" pitchFamily="2" charset="2"/>
              <a:buChar char="Ø"/>
              <a:tabLst/>
              <a:defRPr/>
            </a:pPr>
            <a:r>
              <a:rPr kumimoji="0" lang="ru-RU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определение</a:t>
            </a:r>
            <a:r>
              <a:rPr kumimoji="0" lang="ru-RU" sz="2600" b="1" i="1" u="none" strike="noStrike" kern="1200" cap="none" spc="0" normalizeH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 </a:t>
            </a:r>
          </a:p>
          <a:p>
            <a:pPr marL="361950" marR="0" lvl="0" indent="-36195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70000"/>
              <a:tabLst/>
              <a:defRPr/>
            </a:pPr>
            <a:r>
              <a:rPr lang="ru-RU" sz="2600" b="1" i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</a:t>
            </a:r>
            <a:r>
              <a:rPr kumimoji="0" lang="ru-RU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двугранного   угла,</a:t>
            </a: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70000"/>
              <a:tabLst/>
              <a:defRPr/>
            </a:pPr>
            <a:endParaRPr kumimoji="0" lang="ru-RU" sz="2600" b="1" i="1" u="none" strike="noStrike" kern="1200" cap="none" spc="0" normalizeH="0" baseline="0" noProof="0" dirty="0" smtClean="0">
              <a:ln>
                <a:noFill/>
              </a:ln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  <a:p>
            <a:pPr marL="452438" marR="0" lvl="0" indent="-452438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rgbClr val="008000"/>
              </a:buClr>
              <a:buSzPct val="70000"/>
              <a:buFont typeface="Wingdings" pitchFamily="2" charset="2"/>
              <a:buChar char="Ø"/>
              <a:tabLst/>
              <a:defRPr/>
            </a:pPr>
            <a:r>
              <a:rPr lang="ru-RU" sz="2600" b="1" i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как  измерить</a:t>
            </a:r>
            <a:endParaRPr kumimoji="0" lang="ru-RU" sz="2600" b="1" i="1" u="none" strike="noStrike" kern="1200" cap="none" spc="0" normalizeH="0" baseline="0" noProof="0" dirty="0" smtClean="0">
              <a:ln>
                <a:noFill/>
              </a:ln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tx1"/>
              </a:buClr>
              <a:buSzPct val="70000"/>
              <a:tabLst/>
              <a:defRPr/>
            </a:pPr>
            <a:r>
              <a:rPr lang="ru-RU" sz="2600" b="1" i="1" dirty="0" smtClean="0"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  </a:t>
            </a:r>
            <a:r>
              <a:rPr kumimoji="0" lang="ru-RU" sz="26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двугранный угол.</a:t>
            </a:r>
            <a:endParaRPr kumimoji="0" lang="ru-RU" sz="1900" b="1" i="1" u="none" strike="noStrike" kern="1200" cap="none" spc="0" normalizeH="0" baseline="0" noProof="0" dirty="0" smtClean="0">
              <a:ln>
                <a:noFill/>
              </a:ln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j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endParaRPr kumimoji="0" lang="ru-RU" sz="1700" b="1" i="1" u="none" strike="noStrike" kern="1200" cap="none" spc="0" normalizeH="0" baseline="0" noProof="0" dirty="0" smtClean="0">
              <a:ln>
                <a:noFill/>
              </a:ln>
              <a:solidFill>
                <a:srgbClr val="008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 2"/>
              <a:buNone/>
              <a:tabLst/>
              <a:defRPr/>
            </a:pPr>
            <a:r>
              <a:rPr kumimoji="0" lang="ru-RU" sz="3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hade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n-ea"/>
                <a:cs typeface="+mn-cs"/>
              </a:rPr>
              <a:t>      </a:t>
            </a:r>
            <a:endParaRPr kumimoji="0" lang="ru-RU" sz="400" b="1" i="1" u="none" strike="noStrike" kern="1200" cap="none" spc="0" normalizeH="0" baseline="0" noProof="0" dirty="0">
              <a:ln>
                <a:noFill/>
              </a:ln>
              <a:solidFill>
                <a:schemeClr val="tx2">
                  <a:shade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114800" y="1752600"/>
            <a:ext cx="4773612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ru-RU" sz="3200" b="1" i="1" u="sng" dirty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Уметь:</a:t>
            </a:r>
          </a:p>
          <a:p>
            <a:pPr algn="ctr"/>
            <a:endParaRPr lang="ru-RU" sz="2000" b="1" i="1" u="sng" dirty="0">
              <a:solidFill>
                <a:srgbClr val="009900"/>
              </a:solidFill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ru-RU" sz="2800" dirty="0">
                <a:solidFill>
                  <a:srgbClr val="009900"/>
                </a:solidFill>
                <a:latin typeface="+mj-lt"/>
              </a:rPr>
              <a:t> </a:t>
            </a:r>
            <a:r>
              <a:rPr lang="ru-RU" sz="2800" b="1" i="1" dirty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называть </a:t>
            </a:r>
            <a:r>
              <a:rPr lang="ru-RU" sz="2800" b="1" i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и обозначать </a:t>
            </a:r>
            <a:endParaRPr lang="ru-RU" sz="2800" b="1" i="1" dirty="0">
              <a:solidFill>
                <a:srgbClr val="00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r>
              <a:rPr lang="ru-RU" sz="2800" b="1" i="1" dirty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</a:t>
            </a:r>
            <a:r>
              <a:rPr lang="ru-RU" sz="2800" b="1" i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двугранный  угол</a:t>
            </a:r>
            <a:r>
              <a:rPr lang="ru-RU" sz="2800" b="1" i="1" dirty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; </a:t>
            </a:r>
            <a:endParaRPr lang="ru-RU" b="1" i="1" dirty="0">
              <a:solidFill>
                <a:srgbClr val="00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>
              <a:buFont typeface="Wingdings" pitchFamily="2" charset="2"/>
              <a:buChar char="Ø"/>
            </a:pPr>
            <a:r>
              <a:rPr lang="ru-RU" sz="2800" b="1" i="1" dirty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строить </a:t>
            </a:r>
            <a:r>
              <a:rPr lang="ru-RU" sz="2800" b="1" i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линейный  </a:t>
            </a:r>
            <a:r>
              <a:rPr lang="ru-RU" sz="2800" b="1" i="1" dirty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угол </a:t>
            </a:r>
          </a:p>
          <a:p>
            <a:r>
              <a:rPr lang="ru-RU" sz="2800" b="1" i="1" dirty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</a:t>
            </a:r>
            <a:r>
              <a:rPr lang="ru-RU" sz="2800" b="1" i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двугранного </a:t>
            </a:r>
            <a:r>
              <a:rPr lang="ru-RU" sz="2800" b="1" i="1" dirty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угла</a:t>
            </a:r>
            <a:r>
              <a:rPr lang="ru-RU" sz="2800" b="1" i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;</a:t>
            </a:r>
            <a:endParaRPr lang="ru-RU" sz="2800" b="1" i="1" dirty="0">
              <a:solidFill>
                <a:srgbClr val="00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  <a:p>
            <a:pPr marL="361950" indent="-361950">
              <a:buFont typeface="Wingdings" pitchFamily="2" charset="2"/>
              <a:buChar char="Ø"/>
            </a:pPr>
            <a:r>
              <a:rPr lang="ru-RU" sz="2800" b="1" i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находить  </a:t>
            </a:r>
            <a:r>
              <a:rPr lang="ru-RU" sz="2800" b="1" i="1" dirty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величину </a:t>
            </a:r>
            <a:r>
              <a:rPr lang="ru-RU" sz="2800" b="1" i="1" dirty="0" smtClean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 двугранного  угла</a:t>
            </a:r>
            <a:r>
              <a:rPr lang="ru-RU" sz="2800" b="1" i="1" dirty="0">
                <a:solidFill>
                  <a:srgbClr val="00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.</a:t>
            </a:r>
          </a:p>
          <a:p>
            <a:pPr>
              <a:buFontTx/>
              <a:buChar char="•"/>
            </a:pPr>
            <a:endParaRPr lang="ru-RU" sz="1800" b="1" i="1" dirty="0">
              <a:solidFill>
                <a:srgbClr val="008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5715000"/>
          </a:xfrm>
        </p:spPr>
        <p:txBody>
          <a:bodyPr/>
          <a:lstStyle/>
          <a:p>
            <a:r>
              <a:rPr lang="ru-RU" sz="1600" i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i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1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               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br>
              <a:rPr lang="ru-RU" sz="16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18" name="Рисунок 17"/>
          <p:cNvPicPr/>
          <p:nvPr/>
        </p:nvPicPr>
        <p:blipFill>
          <a:blip r:embed="rId2"/>
          <a:srcRect l="28686" t="34677" r="28908" b="24597"/>
          <a:stretch>
            <a:fillRect/>
          </a:stretch>
        </p:blipFill>
        <p:spPr bwMode="auto">
          <a:xfrm>
            <a:off x="304800" y="1905000"/>
            <a:ext cx="37338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Содержимое 19"/>
          <p:cNvSpPr>
            <a:spLocks noGrp="1"/>
          </p:cNvSpPr>
          <p:nvPr>
            <p:ph idx="1"/>
          </p:nvPr>
        </p:nvSpPr>
        <p:spPr>
          <a:xfrm>
            <a:off x="228600" y="1219200"/>
            <a:ext cx="8763000" cy="5334000"/>
          </a:xfrm>
        </p:spPr>
        <p:txBody>
          <a:bodyPr anchor="t">
            <a:normAutofit lnSpcReduction="10000"/>
          </a:bodyPr>
          <a:lstStyle/>
          <a:p>
            <a:pPr lvl="0"/>
            <a:endParaRPr lang="ru-RU" sz="1600" dirty="0" smtClean="0"/>
          </a:p>
          <a:p>
            <a:pPr lvl="0">
              <a:buNone/>
            </a:pPr>
            <a:endParaRPr lang="ru-RU" sz="1600" dirty="0" smtClean="0"/>
          </a:p>
          <a:p>
            <a:pPr lvl="0">
              <a:buNone/>
            </a:pPr>
            <a:r>
              <a:rPr lang="ru-RU" sz="1600" dirty="0" smtClean="0"/>
              <a:t>                                                                        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1) Какой угол называется двугранным?</a:t>
            </a:r>
            <a:endParaRPr lang="ru-RU" sz="16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ru-RU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2) Назовите двугранный угол.</a:t>
            </a:r>
            <a:endParaRPr lang="ru-RU" sz="16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ru-RU" sz="1600" i="1" dirty="0" smtClean="0"/>
              <a:t>                                                                        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3) Назовите ребро двугранного угла.</a:t>
            </a:r>
            <a:endParaRPr lang="ru-RU" sz="16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ru-RU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4) Назовите грани двугранного угла.</a:t>
            </a:r>
            <a:endParaRPr lang="ru-RU" sz="1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ru-RU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5) Назовите линейный угол двугранного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lvl="0">
              <a:buNone/>
            </a:pP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угла.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</a:t>
            </a:r>
            <a:endParaRPr lang="ru-RU" sz="16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ru-RU" sz="1600" i="1" dirty="0" smtClean="0"/>
              <a:t>                                                                         </a:t>
            </a: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6)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Каким свойством обладают линейные  </a:t>
            </a:r>
            <a:endParaRPr lang="ru-RU" sz="1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углы  двугранного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угла?</a:t>
            </a:r>
            <a:endParaRPr lang="ru-RU" sz="1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ru-RU" sz="1600" i="1" dirty="0" smtClean="0"/>
              <a:t>                                                                        </a:t>
            </a:r>
            <a:r>
              <a:rPr lang="ru-RU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7)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построить линейный угол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двугранного </a:t>
            </a:r>
            <a:endParaRPr lang="ru-RU" sz="16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ru-RU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              </a:t>
            </a:r>
            <a:r>
              <a:rPr lang="ru-RU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угла?</a:t>
            </a:r>
            <a:endParaRPr lang="ru-RU" sz="16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ru-RU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</a:t>
            </a:r>
            <a:r>
              <a:rPr lang="ru-RU" sz="1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</a:t>
            </a:r>
            <a:r>
              <a:rPr lang="ru-RU" sz="16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8)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Чему равна градусная мера двугранного </a:t>
            </a:r>
            <a:endParaRPr lang="ru-RU" sz="1800" b="1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                                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угла</a:t>
            </a:r>
            <a:r>
              <a:rPr lang="ru-RU" sz="2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pPr lvl="0">
              <a:buNone/>
            </a:pPr>
            <a:r>
              <a:rPr lang="ru-RU" sz="1800" b="1" i="1" dirty="0" smtClean="0"/>
              <a:t>                                                                                        </a:t>
            </a:r>
          </a:p>
          <a:p>
            <a:pPr lvl="0">
              <a:buNone/>
            </a:pPr>
            <a:endParaRPr lang="ru-RU" sz="1600" i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66800" y="381000"/>
            <a:ext cx="73914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800" b="1" i="1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Тест</a:t>
            </a:r>
            <a:r>
              <a:rPr lang="ru-RU" sz="3600" b="1" i="1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 </a:t>
            </a:r>
            <a:r>
              <a:rPr lang="ru-RU" sz="6000" b="1" i="1" dirty="0" smtClean="0">
                <a:ln w="18415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Times New Roman"/>
              </a:rPr>
              <a:t>„ Проверь себя“</a:t>
            </a:r>
            <a:endParaRPr lang="ru-RU" sz="6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2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20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6000" b="1" i="1" cap="none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Задача  1.</a:t>
            </a:r>
            <a:endParaRPr lang="ru-RU" sz="6000" dirty="0">
              <a:ln w="12700">
                <a:solidFill>
                  <a:srgbClr val="FF0000"/>
                </a:solidFill>
                <a:prstDash val="solid"/>
              </a:ln>
            </a:endParaRPr>
          </a:p>
        </p:txBody>
      </p:sp>
      <p:grpSp>
        <p:nvGrpSpPr>
          <p:cNvPr id="61" name="Группа 60"/>
          <p:cNvGrpSpPr/>
          <p:nvPr/>
        </p:nvGrpSpPr>
        <p:grpSpPr>
          <a:xfrm>
            <a:off x="457200" y="2286000"/>
            <a:ext cx="8534401" cy="2585323"/>
            <a:chOff x="457200" y="2286000"/>
            <a:chExt cx="8610601" cy="2585323"/>
          </a:xfrm>
        </p:grpSpPr>
        <p:sp>
          <p:nvSpPr>
            <p:cNvPr id="10" name="Овал 9"/>
            <p:cNvSpPr/>
            <p:nvPr/>
          </p:nvSpPr>
          <p:spPr>
            <a:xfrm>
              <a:off x="457200" y="3124200"/>
              <a:ext cx="3505200" cy="1600200"/>
            </a:xfrm>
            <a:prstGeom prst="ellipse">
              <a:avLst/>
            </a:prstGeom>
            <a:solidFill>
              <a:srgbClr val="F5BF6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                 </a:t>
              </a:r>
            </a:p>
            <a:p>
              <a:pPr algn="ctr"/>
              <a:r>
                <a:rPr lang="en-US" dirty="0" smtClean="0"/>
                <a:t>                   </a:t>
              </a:r>
              <a:endParaRPr lang="ru-RU" dirty="0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1524000" y="3733800"/>
              <a:ext cx="762000" cy="53340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1524000" y="3733800"/>
              <a:ext cx="1371600" cy="1588"/>
            </a:xfrm>
            <a:prstGeom prst="line">
              <a:avLst/>
            </a:prstGeom>
            <a:ln w="19050">
              <a:solidFill>
                <a:srgbClr val="00B050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flipV="1">
              <a:off x="2286000" y="3733800"/>
              <a:ext cx="609600" cy="53340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5400000" flipH="1" flipV="1">
              <a:off x="838200" y="3048000"/>
              <a:ext cx="1371600" cy="1588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Прямая соединительная линия 22"/>
            <p:cNvCxnSpPr/>
            <p:nvPr/>
          </p:nvCxnSpPr>
          <p:spPr>
            <a:xfrm rot="16200000" flipH="1">
              <a:off x="1524000" y="2362200"/>
              <a:ext cx="1371600" cy="137160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Прямая соединительная линия 24"/>
            <p:cNvCxnSpPr/>
            <p:nvPr/>
          </p:nvCxnSpPr>
          <p:spPr>
            <a:xfrm rot="16200000" flipH="1">
              <a:off x="952500" y="2933700"/>
              <a:ext cx="1905000" cy="76200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rot="16200000" flipH="1">
              <a:off x="1219200" y="2667000"/>
              <a:ext cx="1676400" cy="10668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rot="10800000">
              <a:off x="1524000" y="3733800"/>
              <a:ext cx="1066800" cy="304800"/>
            </a:xfrm>
            <a:prstGeom prst="line">
              <a:avLst/>
            </a:prstGeom>
            <a:ln w="12700">
              <a:solidFill>
                <a:schemeClr val="tx1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единительная линия 30"/>
            <p:cNvCxnSpPr/>
            <p:nvPr/>
          </p:nvCxnSpPr>
          <p:spPr>
            <a:xfrm rot="5400000">
              <a:off x="2057400" y="2971800"/>
              <a:ext cx="152400" cy="1588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/>
            <p:nvPr/>
          </p:nvCxnSpPr>
          <p:spPr>
            <a:xfrm>
              <a:off x="1828800" y="3276600"/>
              <a:ext cx="152400" cy="1588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1219200" y="3581400"/>
              <a:ext cx="193301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D                         </a:t>
              </a:r>
              <a:r>
                <a:rPr lang="ru-RU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  А</a:t>
              </a:r>
            </a:p>
            <a:p>
              <a:r>
                <a:rPr lang="ru-RU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                          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R</a:t>
              </a:r>
              <a:endPara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endParaRPr>
            </a:p>
            <a:p>
              <a:r>
                <a:rPr lang="ru-RU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            В</a:t>
              </a:r>
              <a:r>
                <a:rPr lang="en-US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</a:t>
              </a:r>
              <a:endPara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219200" y="2286000"/>
              <a:ext cx="47332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60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С</a:t>
              </a:r>
              <a:endPara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916262" y="2286000"/>
              <a:ext cx="4151539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  </a:t>
              </a:r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     </a:t>
              </a:r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Дано:    АВС, </a:t>
              </a:r>
            </a:p>
            <a:p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          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 </a:t>
              </a:r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      АС =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</a:t>
              </a:r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ВС,</a:t>
              </a:r>
            </a:p>
            <a:p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         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  </a:t>
              </a:r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      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CD      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β</a:t>
              </a:r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,</a:t>
              </a:r>
            </a:p>
            <a:p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              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 </a:t>
              </a:r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      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 </a:t>
              </a:r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С </a:t>
              </a:r>
              <a:r>
                <a:rPr lang="ru-RU" b="1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є</a:t>
              </a:r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 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 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β</a:t>
              </a:r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, </a:t>
              </a:r>
              <a:endPara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endParaRPr>
            </a:p>
            <a:p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               </a:t>
              </a:r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    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AB </a:t>
              </a:r>
              <a:r>
                <a:rPr lang="ru-RU" sz="1600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лежит в плоскости </a:t>
              </a:r>
              <a:r>
                <a:rPr lang="el-GR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β</a:t>
              </a:r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.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 </a:t>
              </a:r>
              <a:endPara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endParaRPr>
            </a:p>
            <a:p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Построить линейный угол</a:t>
              </a:r>
            </a:p>
            <a:p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                    двугранного угла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 CABD</a:t>
              </a:r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 </a:t>
              </a:r>
            </a:p>
            <a:p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rPr>
                <a:t>    </a:t>
              </a:r>
              <a:endPara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endParaRPr>
            </a:p>
            <a:p>
              <a:endParaRPr lang="ru-RU" dirty="0"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Равнобедренный треугольник 41"/>
            <p:cNvSpPr/>
            <p:nvPr/>
          </p:nvSpPr>
          <p:spPr>
            <a:xfrm>
              <a:off x="6096000" y="2514600"/>
              <a:ext cx="152400" cy="76200"/>
            </a:xfrm>
            <a:prstGeom prst="triangle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6" name="Прямая соединительная линия 45"/>
            <p:cNvCxnSpPr/>
            <p:nvPr/>
          </p:nvCxnSpPr>
          <p:spPr>
            <a:xfrm>
              <a:off x="6553200" y="3124200"/>
              <a:ext cx="1524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 rot="5400000" flipH="1" flipV="1">
              <a:off x="6553200" y="3048000"/>
              <a:ext cx="152400" cy="1588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Прямая соединительная линия 54"/>
            <p:cNvCxnSpPr/>
            <p:nvPr/>
          </p:nvCxnSpPr>
          <p:spPr>
            <a:xfrm rot="5400000">
              <a:off x="6438900" y="3238500"/>
              <a:ext cx="228600" cy="15240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Группа 30"/>
          <p:cNvGrpSpPr/>
          <p:nvPr/>
        </p:nvGrpSpPr>
        <p:grpSpPr>
          <a:xfrm>
            <a:off x="457200" y="2362200"/>
            <a:ext cx="5791200" cy="2438400"/>
            <a:chOff x="457200" y="2286000"/>
            <a:chExt cx="5791200" cy="2438400"/>
          </a:xfrm>
        </p:grpSpPr>
        <p:sp>
          <p:nvSpPr>
            <p:cNvPr id="5" name="Овал 4"/>
            <p:cNvSpPr/>
            <p:nvPr/>
          </p:nvSpPr>
          <p:spPr>
            <a:xfrm>
              <a:off x="457200" y="3124200"/>
              <a:ext cx="3474181" cy="1600200"/>
            </a:xfrm>
            <a:prstGeom prst="ellipse">
              <a:avLst/>
            </a:prstGeom>
            <a:solidFill>
              <a:srgbClr val="F5BF6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                 </a:t>
              </a:r>
            </a:p>
            <a:p>
              <a:pPr algn="ctr"/>
              <a:r>
                <a:rPr lang="en-US" dirty="0" smtClean="0"/>
                <a:t>                   </a:t>
              </a:r>
              <a:endParaRPr lang="ru-RU" dirty="0"/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1752600" y="3581400"/>
              <a:ext cx="1143000" cy="228600"/>
            </a:xfrm>
            <a:prstGeom prst="line">
              <a:avLst/>
            </a:prstGeom>
            <a:ln w="19050">
              <a:solidFill>
                <a:srgbClr val="00B050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rot="16200000" flipH="1">
              <a:off x="1562100" y="3771900"/>
              <a:ext cx="762000" cy="38100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flipV="1">
              <a:off x="2133600" y="3810000"/>
              <a:ext cx="762000" cy="53340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 flipH="1" flipV="1">
              <a:off x="1143000" y="2895600"/>
              <a:ext cx="1295400" cy="7620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rot="16200000" flipH="1">
              <a:off x="1600200" y="2514600"/>
              <a:ext cx="1524000" cy="106680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Прямая соединительная линия 16"/>
            <p:cNvCxnSpPr/>
            <p:nvPr/>
          </p:nvCxnSpPr>
          <p:spPr>
            <a:xfrm rot="16200000" flipV="1">
              <a:off x="952500" y="3162300"/>
              <a:ext cx="2057400" cy="30480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Прямая соединительная линия 18"/>
            <p:cNvCxnSpPr/>
            <p:nvPr/>
          </p:nvCxnSpPr>
          <p:spPr>
            <a:xfrm rot="10800000" flipV="1">
              <a:off x="2590800" y="3657600"/>
              <a:ext cx="228600" cy="1524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 rot="16200000" flipH="1">
              <a:off x="2552700" y="3848100"/>
              <a:ext cx="152400" cy="7620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Равнобедренный треугольник 22"/>
            <p:cNvSpPr/>
            <p:nvPr/>
          </p:nvSpPr>
          <p:spPr>
            <a:xfrm>
              <a:off x="5715000" y="2590800"/>
              <a:ext cx="76200" cy="762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5" name="Прямая соединительная линия 24"/>
            <p:cNvCxnSpPr/>
            <p:nvPr/>
          </p:nvCxnSpPr>
          <p:spPr>
            <a:xfrm>
              <a:off x="6096000" y="3429000"/>
              <a:ext cx="1524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Прямая соединительная линия 26"/>
            <p:cNvCxnSpPr/>
            <p:nvPr/>
          </p:nvCxnSpPr>
          <p:spPr>
            <a:xfrm rot="5400000" flipH="1" flipV="1">
              <a:off x="6096000" y="3352800"/>
              <a:ext cx="1524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rot="5400000">
              <a:off x="6019800" y="3581400"/>
              <a:ext cx="152400" cy="152400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6000" b="1" i="1" cap="none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  Задача  2.</a:t>
            </a:r>
            <a:endParaRPr lang="ru-RU" sz="6000" dirty="0">
              <a:ln w="12700">
                <a:solidFill>
                  <a:srgbClr val="FF0000"/>
                </a:solidFill>
                <a:prstDash val="solid"/>
              </a:ln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28600" y="2209800"/>
            <a:ext cx="868680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А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Дано: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АВС,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                                                                                             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&lt;АСВ = 90°.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                                                                                              ВС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лежит в </a:t>
            </a:r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β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,</a:t>
            </a:r>
          </a:p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                                                                                                          АО     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</a:t>
            </a:r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β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,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 pitchFamily="18" charset="0"/>
            </a:endParaRPr>
          </a:p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                        О                                                                               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А  </a:t>
            </a:r>
            <a:r>
              <a:rPr lang="ru-RU" sz="16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є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n-US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</a:t>
            </a:r>
            <a:r>
              <a:rPr lang="el-GR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β</a:t>
            </a:r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.</a:t>
            </a:r>
          </a:p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                                                   С                                  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Построить линейный угол 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                                                                                                      двугранного угла АВСО.</a:t>
            </a:r>
          </a:p>
          <a:p>
            <a:r>
              <a:rPr lang="ru-RU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                                В</a:t>
            </a: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 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                 </a:t>
            </a:r>
          </a:p>
        </p:txBody>
      </p: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6000" b="1" i="1" cap="none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Задача  3.</a:t>
            </a:r>
            <a:endParaRPr lang="ru-RU" sz="6000" dirty="0">
              <a:ln w="12700">
                <a:solidFill>
                  <a:srgbClr val="FF0000"/>
                </a:solidFill>
                <a:prstDash val="solid"/>
              </a:ln>
            </a:endParaRPr>
          </a:p>
        </p:txBody>
      </p:sp>
      <p:grpSp>
        <p:nvGrpSpPr>
          <p:cNvPr id="40" name="Группа 39"/>
          <p:cNvGrpSpPr/>
          <p:nvPr/>
        </p:nvGrpSpPr>
        <p:grpSpPr>
          <a:xfrm>
            <a:off x="381000" y="1981200"/>
            <a:ext cx="8305800" cy="3139321"/>
            <a:chOff x="381000" y="1981200"/>
            <a:chExt cx="8305800" cy="3139321"/>
          </a:xfrm>
        </p:grpSpPr>
        <p:sp>
          <p:nvSpPr>
            <p:cNvPr id="6" name="Овал 5"/>
            <p:cNvSpPr/>
            <p:nvPr/>
          </p:nvSpPr>
          <p:spPr>
            <a:xfrm>
              <a:off x="457200" y="3124200"/>
              <a:ext cx="3474181" cy="1600200"/>
            </a:xfrm>
            <a:prstGeom prst="ellipse">
              <a:avLst/>
            </a:prstGeom>
            <a:solidFill>
              <a:srgbClr val="F5BF6F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/>
                <a:t>                     </a:t>
              </a:r>
            </a:p>
            <a:p>
              <a:pPr algn="ctr"/>
              <a:r>
                <a:rPr lang="en-US" dirty="0" smtClean="0"/>
                <a:t>                   </a:t>
              </a:r>
              <a:endParaRPr lang="ru-RU" dirty="0"/>
            </a:p>
          </p:txBody>
        </p:sp>
        <p:cxnSp>
          <p:nvCxnSpPr>
            <p:cNvPr id="7" name="Прямая соединительная линия 6"/>
            <p:cNvCxnSpPr/>
            <p:nvPr/>
          </p:nvCxnSpPr>
          <p:spPr>
            <a:xfrm>
              <a:off x="1752600" y="3581400"/>
              <a:ext cx="1143000" cy="76200"/>
            </a:xfrm>
            <a:prstGeom prst="line">
              <a:avLst/>
            </a:prstGeom>
            <a:ln w="19050">
              <a:solidFill>
                <a:srgbClr val="00B050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Прямая соединительная линия 7"/>
            <p:cNvCxnSpPr/>
            <p:nvPr/>
          </p:nvCxnSpPr>
          <p:spPr>
            <a:xfrm rot="5400000">
              <a:off x="1181100" y="3619500"/>
              <a:ext cx="609600" cy="533400"/>
            </a:xfrm>
            <a:prstGeom prst="line">
              <a:avLst/>
            </a:prstGeom>
            <a:ln w="19050">
              <a:solidFill>
                <a:srgbClr val="00B050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Прямая соединительная линия 9"/>
            <p:cNvCxnSpPr/>
            <p:nvPr/>
          </p:nvCxnSpPr>
          <p:spPr>
            <a:xfrm rot="5400000" flipH="1" flipV="1">
              <a:off x="1143000" y="2895600"/>
              <a:ext cx="1295400" cy="76200"/>
            </a:xfrm>
            <a:prstGeom prst="line">
              <a:avLst/>
            </a:prstGeom>
            <a:ln w="19050">
              <a:solidFill>
                <a:srgbClr val="00B050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rot="16200000" flipH="1">
              <a:off x="1676400" y="2438400"/>
              <a:ext cx="1371600" cy="106680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rot="16200000" flipV="1">
              <a:off x="1104900" y="3009900"/>
              <a:ext cx="1981200" cy="53340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10800000">
              <a:off x="1752600" y="3429000"/>
              <a:ext cx="1524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 rot="5400000">
              <a:off x="1828800" y="3505200"/>
              <a:ext cx="152400" cy="1588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8" name="Группа 37"/>
            <p:cNvGrpSpPr/>
            <p:nvPr/>
          </p:nvGrpSpPr>
          <p:grpSpPr>
            <a:xfrm>
              <a:off x="6400800" y="2590800"/>
              <a:ext cx="152400" cy="153194"/>
              <a:chOff x="4344194" y="1447800"/>
              <a:chExt cx="152400" cy="153194"/>
            </a:xfrm>
          </p:grpSpPr>
          <p:cxnSp>
            <p:nvCxnSpPr>
              <p:cNvPr id="16" name="Прямая соединительная линия 15"/>
              <p:cNvCxnSpPr/>
              <p:nvPr/>
            </p:nvCxnSpPr>
            <p:spPr>
              <a:xfrm>
                <a:off x="4344194" y="1599406"/>
                <a:ext cx="152400" cy="158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Прямая соединительная линия 16"/>
              <p:cNvCxnSpPr/>
              <p:nvPr/>
            </p:nvCxnSpPr>
            <p:spPr>
              <a:xfrm rot="5400000" flipH="1" flipV="1">
                <a:off x="4344194" y="1523206"/>
                <a:ext cx="152400" cy="1588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3" name="Прямая соединительная линия 22"/>
            <p:cNvCxnSpPr/>
            <p:nvPr/>
          </p:nvCxnSpPr>
          <p:spPr>
            <a:xfrm>
              <a:off x="1219200" y="4191000"/>
              <a:ext cx="1143000" cy="76200"/>
            </a:xfrm>
            <a:prstGeom prst="line">
              <a:avLst/>
            </a:prstGeom>
            <a:ln w="19050">
              <a:solidFill>
                <a:srgbClr val="00B050"/>
              </a:solidFill>
              <a:prstDash val="soli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Прямая соединительная линия 23"/>
            <p:cNvCxnSpPr/>
            <p:nvPr/>
          </p:nvCxnSpPr>
          <p:spPr>
            <a:xfrm rot="5400000">
              <a:off x="2324100" y="3695700"/>
              <a:ext cx="609600" cy="53340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rot="5400000" flipH="1" flipV="1">
              <a:off x="571500" y="2933700"/>
              <a:ext cx="1905000" cy="609600"/>
            </a:xfrm>
            <a:prstGeom prst="line">
              <a:avLst/>
            </a:prstGeom>
            <a:ln w="190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381000" y="1981200"/>
              <a:ext cx="8305800" cy="31393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smtClean="0"/>
                <a:t>                    </a:t>
              </a:r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M</a:t>
              </a:r>
            </a:p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                                                                                    </a:t>
              </a:r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Дано: 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ABCD</a:t>
              </a:r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– квадрат,</a:t>
              </a:r>
            </a:p>
            <a:p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                                                                                               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MB</a:t>
              </a:r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     (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ABC</a:t>
              </a:r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),</a:t>
              </a:r>
              <a:endPara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endParaRPr>
            </a:p>
            <a:p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                                                                                    Построить: а) (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MDC; ADC</a:t>
              </a:r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)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,</a:t>
              </a:r>
            </a:p>
            <a:p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                                                                                                        </a:t>
              </a:r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б)</a:t>
              </a:r>
              <a:r>
                <a: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  MADB</a:t>
              </a:r>
              <a:r>
                <a:rPr lang="ru-RU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.</a:t>
              </a:r>
              <a:endPara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endParaRPr>
            </a:p>
            <a:p>
              <a:r>
                <a:rPr lang="ru-RU" dirty="0" smtClean="0">
                  <a:latin typeface="Times New Roman" pitchFamily="18" charset="0"/>
                  <a:cs typeface="Times New Roman" pitchFamily="18" charset="0"/>
                </a:rPr>
                <a:t>                   </a:t>
              </a:r>
              <a:r>
                <a:rPr lang="en-US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B                      C</a:t>
              </a:r>
            </a:p>
            <a:p>
              <a:endPara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endParaRPr>
            </a:p>
            <a:p>
              <a:r>
                <a:rPr lang="en-US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         A          </a:t>
              </a:r>
            </a:p>
            <a:p>
              <a:r>
                <a:rPr lang="en-US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 pitchFamily="18" charset="0"/>
                </a:rPr>
                <a:t>                                   D</a:t>
              </a:r>
            </a:p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</a:t>
              </a:r>
            </a:p>
            <a:p>
              <a:r>
                <a:rPr lang="en-US" dirty="0" smtClean="0">
                  <a:latin typeface="Times New Roman" pitchFamily="18" charset="0"/>
                  <a:cs typeface="Times New Roman" pitchFamily="18" charset="0"/>
                </a:rPr>
                <a:t>                                  </a:t>
              </a:r>
              <a:endParaRPr lang="ru-RU" dirty="0"/>
            </a:p>
          </p:txBody>
        </p:sp>
      </p:grp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6000" b="1" i="1" cap="none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Задача  </a:t>
            </a:r>
            <a:r>
              <a:rPr lang="en-US" sz="6000" b="1" i="1" cap="none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4</a:t>
            </a:r>
            <a:r>
              <a:rPr lang="ru-RU" sz="6000" b="1" i="1" cap="none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.</a:t>
            </a:r>
            <a:endParaRPr lang="ru-RU" sz="6000" i="1" dirty="0">
              <a:ln w="12700">
                <a:solidFill>
                  <a:srgbClr val="FF0000"/>
                </a:solidFill>
                <a:prstDash val="solid"/>
              </a:ln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1752600"/>
            <a:ext cx="84582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                                                  </a:t>
            </a:r>
          </a:p>
          <a:p>
            <a:r>
              <a:rPr lang="ru-RU" dirty="0" smtClean="0"/>
              <a:t>                                                                                         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 pitchFamily="18" charset="0"/>
              </a:rPr>
              <a:t>Дано:  А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є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α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,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                                                                                                    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D </a:t>
            </a:r>
            <a:r>
              <a:rPr lang="ru-RU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є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</a:t>
            </a:r>
            <a:r>
              <a:rPr lang="el-G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β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,</a:t>
            </a: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                                                                                                      KA = 8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см,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/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                                                                                                      KD = 6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см,</a:t>
            </a:r>
            <a:endParaRPr lang="en-US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/>
            </a:endParaRPr>
          </a:p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                                                                                                   &lt;AKD = 120°,</a:t>
            </a:r>
            <a:endParaRPr lang="ru-RU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Times New Roman"/>
            </a:endParaRP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                                                                                   Доказать: 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&lt;AKD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– линейный.</a:t>
            </a:r>
          </a:p>
          <a:p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                                                                                       Найти:</a:t>
            </a:r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Times New Roman"/>
              </a:rPr>
              <a:t>  AD.</a:t>
            </a:r>
          </a:p>
          <a:p>
            <a:endParaRPr lang="en-US" dirty="0" smtClean="0">
              <a:latin typeface="Times New Roman"/>
              <a:cs typeface="Times New Roman"/>
            </a:endParaRPr>
          </a:p>
          <a:p>
            <a:endParaRPr lang="en-US" dirty="0" smtClean="0">
              <a:latin typeface="Times New Roman"/>
              <a:cs typeface="Times New Roman"/>
            </a:endParaRPr>
          </a:p>
          <a:p>
            <a:endParaRPr lang="ru-RU" dirty="0" smtClean="0">
              <a:latin typeface="Times New Roman"/>
              <a:cs typeface="Times New Roman"/>
            </a:endParaRPr>
          </a:p>
          <a:p>
            <a:r>
              <a:rPr lang="ru-RU" dirty="0" smtClean="0">
                <a:latin typeface="Times New Roman"/>
                <a:cs typeface="Times New Roman"/>
              </a:rPr>
              <a:t>                                                                                    	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30" name="Группа 29"/>
          <p:cNvGrpSpPr/>
          <p:nvPr/>
        </p:nvGrpSpPr>
        <p:grpSpPr>
          <a:xfrm>
            <a:off x="381000" y="1828800"/>
            <a:ext cx="3505200" cy="2983192"/>
            <a:chOff x="381000" y="3010533"/>
            <a:chExt cx="3505200" cy="2983192"/>
          </a:xfrm>
        </p:grpSpPr>
        <p:sp>
          <p:nvSpPr>
            <p:cNvPr id="8" name="Параллелограмм 7"/>
            <p:cNvSpPr/>
            <p:nvPr/>
          </p:nvSpPr>
          <p:spPr>
            <a:xfrm rot="3357362">
              <a:off x="1057193" y="3373983"/>
              <a:ext cx="2621098" cy="1894198"/>
            </a:xfrm>
            <a:prstGeom prst="parallelogram">
              <a:avLst>
                <a:gd name="adj" fmla="val 68248"/>
              </a:avLst>
            </a:prstGeom>
            <a:solidFill>
              <a:schemeClr val="bg2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28" name="Группа 27"/>
            <p:cNvGrpSpPr/>
            <p:nvPr/>
          </p:nvGrpSpPr>
          <p:grpSpPr>
            <a:xfrm>
              <a:off x="381000" y="3962400"/>
              <a:ext cx="3505200" cy="2031325"/>
              <a:chOff x="381000" y="3962400"/>
              <a:chExt cx="3505200" cy="2031325"/>
            </a:xfrm>
          </p:grpSpPr>
          <p:sp>
            <p:nvSpPr>
              <p:cNvPr id="7" name="Параллелограмм 6"/>
              <p:cNvSpPr/>
              <p:nvPr/>
            </p:nvSpPr>
            <p:spPr>
              <a:xfrm>
                <a:off x="533400" y="4876800"/>
                <a:ext cx="3352800" cy="1066800"/>
              </a:xfrm>
              <a:prstGeom prst="parallelogram">
                <a:avLst>
                  <a:gd name="adj" fmla="val 98846"/>
                </a:avLst>
              </a:prstGeom>
              <a:solidFill>
                <a:schemeClr val="accent1">
                  <a:lumMod val="60000"/>
                  <a:lumOff val="4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cxnSp>
            <p:nvCxnSpPr>
              <p:cNvPr id="10" name="Прямая соединительная линия 9"/>
              <p:cNvCxnSpPr>
                <a:endCxn id="8" idx="2"/>
              </p:cNvCxnSpPr>
              <p:nvPr/>
            </p:nvCxnSpPr>
            <p:spPr>
              <a:xfrm rot="16200000" flipH="1">
                <a:off x="2172572" y="4304427"/>
                <a:ext cx="680421" cy="453565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Прямая соединительная линия 12"/>
              <p:cNvCxnSpPr>
                <a:stCxn id="8" idx="2"/>
              </p:cNvCxnSpPr>
              <p:nvPr/>
            </p:nvCxnSpPr>
            <p:spPr>
              <a:xfrm rot="5400000">
                <a:off x="2052894" y="4875928"/>
                <a:ext cx="691179" cy="682165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Прямая соединительная линия 18"/>
              <p:cNvCxnSpPr/>
              <p:nvPr/>
            </p:nvCxnSpPr>
            <p:spPr>
              <a:xfrm rot="5400000">
                <a:off x="1485900" y="4762500"/>
                <a:ext cx="1371600" cy="228600"/>
              </a:xfrm>
              <a:prstGeom prst="line">
                <a:avLst/>
              </a:prstGeom>
              <a:ln w="19050">
                <a:solidFill>
                  <a:srgbClr val="00B05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 rot="5400000">
                <a:off x="2514601" y="4724401"/>
                <a:ext cx="152400" cy="152398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4" name="Прямая соединительная линия 23"/>
              <p:cNvCxnSpPr/>
              <p:nvPr/>
            </p:nvCxnSpPr>
            <p:spPr>
              <a:xfrm rot="16200000" flipH="1">
                <a:off x="2476500" y="4914900"/>
                <a:ext cx="152400" cy="76200"/>
              </a:xfrm>
              <a:prstGeom prst="line">
                <a:avLst/>
              </a:prstGeom>
              <a:ln w="12700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6" name="TextBox 25"/>
              <p:cNvSpPr txBox="1"/>
              <p:nvPr/>
            </p:nvSpPr>
            <p:spPr>
              <a:xfrm>
                <a:off x="381000" y="3962400"/>
                <a:ext cx="3048000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Times New Roman"/>
                    <a:cs typeface="Times New Roman"/>
                  </a:rPr>
                  <a:t>              </a:t>
                </a:r>
                <a:r>
                  <a:rPr lang="el-GR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Times New Roman"/>
                  </a:rPr>
                  <a:t>β</a:t>
                </a:r>
                <a:r>
                  <a:rPr lang="en-US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Times New Roman"/>
                  </a:rPr>
                  <a:t>                 D </a:t>
                </a:r>
              </a:p>
              <a:p>
                <a:endPara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endParaRPr>
              </a:p>
              <a:p>
                <a:r>
                  <a:rPr lang="en-US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Times New Roman"/>
                  </a:rPr>
                  <a:t>                                         K</a:t>
                </a:r>
              </a:p>
              <a:p>
                <a:endPara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endParaRPr>
              </a:p>
              <a:p>
                <a:endPara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endParaRPr>
              </a:p>
              <a:p>
                <a:r>
                  <a:rPr lang="en-US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Times New Roman"/>
                  </a:rPr>
                  <a:t>                         </a:t>
                </a:r>
                <a:r>
                  <a:rPr lang="ru-RU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Times New Roman"/>
                  </a:rPr>
                  <a:t>А</a:t>
                </a:r>
                <a:endParaRPr lang="en-US" b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Times New Roman"/>
                </a:endParaRPr>
              </a:p>
              <a:p>
                <a:r>
                  <a:rPr lang="en-US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Times New Roman"/>
                  </a:rPr>
                  <a:t>         </a:t>
                </a:r>
                <a:r>
                  <a:rPr lang="el-GR" b="1" dirty="0" smtClean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Times New Roman"/>
                  </a:rPr>
                  <a:t>α</a:t>
                </a:r>
                <a:endParaRPr lang="ru-RU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</p:spTree>
  </p:cSld>
  <p:clrMapOvr>
    <a:masterClrMapping/>
  </p:clrMapOvr>
  <p:transition spd="slow">
    <p:pull dir="r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6000" b="1" i="1" cap="none" dirty="0" smtClean="0">
                <a:ln w="12700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Задача  5.</a:t>
            </a:r>
            <a:endParaRPr lang="ru-RU" sz="6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ru-RU" dirty="0"/>
          </a:p>
        </p:txBody>
      </p:sp>
      <p:grpSp>
        <p:nvGrpSpPr>
          <p:cNvPr id="32" name="Группа 31"/>
          <p:cNvGrpSpPr/>
          <p:nvPr/>
        </p:nvGrpSpPr>
        <p:grpSpPr>
          <a:xfrm>
            <a:off x="914400" y="2286000"/>
            <a:ext cx="2286000" cy="2031325"/>
            <a:chOff x="381000" y="2209800"/>
            <a:chExt cx="2286000" cy="2031325"/>
          </a:xfrm>
        </p:grpSpPr>
        <p:cxnSp>
          <p:nvCxnSpPr>
            <p:cNvPr id="5" name="Прямая соединительная линия 4"/>
            <p:cNvCxnSpPr/>
            <p:nvPr/>
          </p:nvCxnSpPr>
          <p:spPr>
            <a:xfrm flipV="1">
              <a:off x="838200" y="3352800"/>
              <a:ext cx="990600" cy="533400"/>
            </a:xfrm>
            <a:prstGeom prst="line">
              <a:avLst/>
            </a:prstGeom>
            <a:ln w="28575">
              <a:solidFill>
                <a:srgbClr val="00B050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rot="16200000" flipH="1">
              <a:off x="1828800" y="3352800"/>
              <a:ext cx="457200" cy="457200"/>
            </a:xfrm>
            <a:prstGeom prst="line">
              <a:avLst/>
            </a:prstGeom>
            <a:ln w="28575">
              <a:solidFill>
                <a:srgbClr val="00B050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flipV="1">
              <a:off x="838200" y="3810000"/>
              <a:ext cx="1447800" cy="7620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Прямая соединительная линия 10"/>
            <p:cNvCxnSpPr/>
            <p:nvPr/>
          </p:nvCxnSpPr>
          <p:spPr>
            <a:xfrm rot="5400000" flipH="1" flipV="1">
              <a:off x="1295400" y="2819400"/>
              <a:ext cx="1066800" cy="1588"/>
            </a:xfrm>
            <a:prstGeom prst="line">
              <a:avLst/>
            </a:prstGeom>
            <a:ln w="28575">
              <a:solidFill>
                <a:srgbClr val="00B050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Прямая соединительная линия 12"/>
            <p:cNvCxnSpPr/>
            <p:nvPr/>
          </p:nvCxnSpPr>
          <p:spPr>
            <a:xfrm rot="5400000">
              <a:off x="533400" y="2590800"/>
              <a:ext cx="1600200" cy="99060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Прямая соединительная линия 14"/>
            <p:cNvCxnSpPr/>
            <p:nvPr/>
          </p:nvCxnSpPr>
          <p:spPr>
            <a:xfrm rot="16200000" flipV="1">
              <a:off x="1295400" y="2819400"/>
              <a:ext cx="1524000" cy="45720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 rot="5400000">
              <a:off x="800100" y="2857500"/>
              <a:ext cx="1600200" cy="45720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Прямая соединительная линия 19"/>
            <p:cNvCxnSpPr/>
            <p:nvPr/>
          </p:nvCxnSpPr>
          <p:spPr>
            <a:xfrm rot="5400000" flipH="1" flipV="1">
              <a:off x="1333500" y="3390900"/>
              <a:ext cx="533400" cy="457200"/>
            </a:xfrm>
            <a:prstGeom prst="line">
              <a:avLst/>
            </a:prstGeom>
            <a:ln w="28575">
              <a:solidFill>
                <a:srgbClr val="00B050"/>
              </a:solidFill>
              <a:prstDash val="lg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Полилиния 20"/>
            <p:cNvSpPr/>
            <p:nvPr/>
          </p:nvSpPr>
          <p:spPr>
            <a:xfrm>
              <a:off x="1082040" y="3756660"/>
              <a:ext cx="60960" cy="106680"/>
            </a:xfrm>
            <a:custGeom>
              <a:avLst/>
              <a:gdLst>
                <a:gd name="connsiteX0" fmla="*/ 0 w 60960"/>
                <a:gd name="connsiteY0" fmla="*/ 0 h 106680"/>
                <a:gd name="connsiteX1" fmla="*/ 38100 w 60960"/>
                <a:gd name="connsiteY1" fmla="*/ 38100 h 106680"/>
                <a:gd name="connsiteX2" fmla="*/ 60960 w 60960"/>
                <a:gd name="connsiteY2" fmla="*/ 106680 h 106680"/>
                <a:gd name="connsiteX3" fmla="*/ 60960 w 60960"/>
                <a:gd name="connsiteY3" fmla="*/ 106680 h 1066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960" h="106680">
                  <a:moveTo>
                    <a:pt x="0" y="0"/>
                  </a:moveTo>
                  <a:cubicBezTo>
                    <a:pt x="13970" y="10160"/>
                    <a:pt x="27940" y="20320"/>
                    <a:pt x="38100" y="38100"/>
                  </a:cubicBezTo>
                  <a:cubicBezTo>
                    <a:pt x="48260" y="55880"/>
                    <a:pt x="60960" y="106680"/>
                    <a:pt x="60960" y="106680"/>
                  </a:cubicBezTo>
                  <a:lnTo>
                    <a:pt x="60960" y="106680"/>
                  </a:lnTo>
                </a:path>
              </a:pathLst>
            </a:cu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23" name="Прямая соединительная линия 22"/>
            <p:cNvCxnSpPr/>
            <p:nvPr/>
          </p:nvCxnSpPr>
          <p:spPr>
            <a:xfrm rot="16200000" flipH="1">
              <a:off x="1676400" y="3429000"/>
              <a:ext cx="76200" cy="7620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Прямая соединительная линия 28"/>
            <p:cNvCxnSpPr/>
            <p:nvPr/>
          </p:nvCxnSpPr>
          <p:spPr>
            <a:xfrm flipV="1">
              <a:off x="1752600" y="3429000"/>
              <a:ext cx="152400" cy="76200"/>
            </a:xfrm>
            <a:prstGeom prst="line">
              <a:avLst/>
            </a:prstGeom>
            <a:ln w="28575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381000" y="2209800"/>
              <a:ext cx="2286000" cy="20313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              D</a:t>
              </a:r>
            </a:p>
            <a:p>
              <a:endPara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endPara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                    C</a:t>
              </a:r>
            </a:p>
            <a:p>
              <a:r>
                <a:rPr lang="en-US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                       </a:t>
              </a:r>
            </a:p>
            <a:p>
              <a:endParaRPr lang="en-US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  <a:p>
              <a:r>
                <a:rPr lang="en-US" b="1" i="1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 A          K              B</a:t>
              </a:r>
              <a:endParaRPr lang="ru-RU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</p:grpSp>
      <p:grpSp>
        <p:nvGrpSpPr>
          <p:cNvPr id="69" name="Группа 68"/>
          <p:cNvGrpSpPr/>
          <p:nvPr/>
        </p:nvGrpSpPr>
        <p:grpSpPr>
          <a:xfrm>
            <a:off x="4038600" y="2514600"/>
            <a:ext cx="4953000" cy="2585323"/>
            <a:chOff x="4038600" y="2514600"/>
            <a:chExt cx="4953000" cy="2585323"/>
          </a:xfrm>
        </p:grpSpPr>
        <p:sp>
          <p:nvSpPr>
            <p:cNvPr id="49" name="TextBox 48"/>
            <p:cNvSpPr txBox="1"/>
            <p:nvPr/>
          </p:nvSpPr>
          <p:spPr>
            <a:xfrm>
              <a:off x="4038600" y="2514600"/>
              <a:ext cx="4953000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i="1" dirty="0" smtClean="0"/>
                <a:t>Дано:     АВС,</a:t>
              </a:r>
            </a:p>
            <a:p>
              <a:r>
                <a:rPr lang="ru-RU" b="1" i="1" dirty="0" smtClean="0"/>
                <a:t>           </a:t>
              </a:r>
              <a:r>
                <a:rPr lang="ru-RU" b="1" i="1" dirty="0" smtClean="0">
                  <a:cs typeface="Times New Roman"/>
                </a:rPr>
                <a:t>&lt;</a:t>
              </a:r>
              <a:r>
                <a:rPr lang="en-US" b="1" i="1" dirty="0" smtClean="0">
                  <a:cs typeface="Times New Roman"/>
                </a:rPr>
                <a:t>C</a:t>
              </a:r>
              <a:r>
                <a:rPr lang="ru-RU" b="1" i="1" dirty="0" smtClean="0">
                  <a:cs typeface="Times New Roman"/>
                </a:rPr>
                <a:t> </a:t>
              </a:r>
              <a:r>
                <a:rPr lang="en-US" b="1" i="1" dirty="0" smtClean="0">
                  <a:cs typeface="Times New Roman"/>
                </a:rPr>
                <a:t>═</a:t>
              </a:r>
              <a:r>
                <a:rPr lang="ru-RU" b="1" i="1" dirty="0" smtClean="0">
                  <a:cs typeface="Times New Roman"/>
                </a:rPr>
                <a:t> </a:t>
              </a:r>
              <a:r>
                <a:rPr lang="en-US" b="1" i="1" dirty="0" smtClean="0">
                  <a:cs typeface="Times New Roman"/>
                </a:rPr>
                <a:t>90º,</a:t>
              </a:r>
              <a:endParaRPr lang="ru-RU" b="1" i="1" dirty="0" smtClean="0">
                <a:cs typeface="Times New Roman"/>
              </a:endParaRPr>
            </a:p>
            <a:p>
              <a:r>
                <a:rPr lang="ru-RU" b="1" i="1" dirty="0" smtClean="0">
                  <a:cs typeface="Times New Roman"/>
                </a:rPr>
                <a:t>           &lt;А ═30</a:t>
              </a:r>
              <a:r>
                <a:rPr lang="en-US" b="1" i="1" dirty="0" smtClean="0">
                  <a:cs typeface="Times New Roman"/>
                </a:rPr>
                <a:t>º,</a:t>
              </a:r>
              <a:endParaRPr lang="ru-RU" b="1" i="1" dirty="0" smtClean="0">
                <a:cs typeface="Times New Roman"/>
              </a:endParaRPr>
            </a:p>
            <a:p>
              <a:r>
                <a:rPr lang="ru-RU" b="1" i="1" dirty="0" smtClean="0">
                  <a:latin typeface="Times New Roman"/>
                  <a:cs typeface="Times New Roman"/>
                </a:rPr>
                <a:t>           </a:t>
              </a:r>
              <a:r>
                <a:rPr lang="ru-RU" b="1" i="1" dirty="0" smtClean="0">
                  <a:cs typeface="Times New Roman"/>
                </a:rPr>
                <a:t>А</a:t>
              </a:r>
              <a:r>
                <a:rPr lang="en-US" b="1" i="1" dirty="0" smtClean="0">
                  <a:cs typeface="Times New Roman"/>
                </a:rPr>
                <a:t>C</a:t>
              </a:r>
              <a:r>
                <a:rPr lang="ru-RU" b="1" i="1" dirty="0" smtClean="0">
                  <a:cs typeface="Times New Roman"/>
                </a:rPr>
                <a:t> </a:t>
              </a:r>
              <a:r>
                <a:rPr lang="en-US" b="1" i="1" dirty="0" smtClean="0">
                  <a:cs typeface="Times New Roman"/>
                </a:rPr>
                <a:t>═</a:t>
              </a:r>
              <a:r>
                <a:rPr lang="ru-RU" b="1" i="1" dirty="0" smtClean="0">
                  <a:cs typeface="Times New Roman"/>
                </a:rPr>
                <a:t> </a:t>
              </a:r>
              <a:r>
                <a:rPr lang="en-US" b="1" i="1" dirty="0" smtClean="0">
                  <a:cs typeface="Times New Roman"/>
                </a:rPr>
                <a:t>a</a:t>
              </a:r>
              <a:r>
                <a:rPr lang="ru-RU" b="1" i="1" dirty="0" smtClean="0">
                  <a:cs typeface="Times New Roman"/>
                </a:rPr>
                <a:t>,</a:t>
              </a:r>
            </a:p>
            <a:p>
              <a:r>
                <a:rPr lang="ru-RU" b="1" i="1" dirty="0" smtClean="0">
                  <a:cs typeface="Times New Roman"/>
                </a:rPr>
                <a:t>            </a:t>
              </a:r>
              <a:r>
                <a:rPr lang="en-US" b="1" i="1" dirty="0" smtClean="0">
                  <a:cs typeface="Times New Roman"/>
                </a:rPr>
                <a:t>DC</a:t>
              </a:r>
              <a:r>
                <a:rPr lang="ru-RU" b="1" i="1" dirty="0" smtClean="0"/>
                <a:t> </a:t>
              </a:r>
              <a:r>
                <a:rPr lang="ru-RU" b="1" i="1" dirty="0" smtClean="0">
                  <a:cs typeface="Times New Roman"/>
                </a:rPr>
                <a:t>┴А</a:t>
              </a:r>
              <a:r>
                <a:rPr lang="en-US" b="1" i="1" dirty="0" smtClean="0">
                  <a:cs typeface="Times New Roman"/>
                </a:rPr>
                <a:t>BC,</a:t>
              </a:r>
            </a:p>
            <a:p>
              <a:r>
                <a:rPr lang="en-US" b="1" i="1" dirty="0" smtClean="0">
                  <a:cs typeface="Times New Roman"/>
                </a:rPr>
                <a:t>            </a:t>
              </a:r>
            </a:p>
            <a:p>
              <a:r>
                <a:rPr lang="en-US" b="1" i="1" dirty="0" smtClean="0">
                  <a:cs typeface="Times New Roman"/>
                </a:rPr>
                <a:t>            </a:t>
              </a:r>
            </a:p>
            <a:p>
              <a:r>
                <a:rPr lang="ru-RU" b="1" i="1" dirty="0" smtClean="0">
                  <a:cs typeface="Times New Roman"/>
                </a:rPr>
                <a:t>Найти: угол между плоскостями  (А</a:t>
              </a:r>
              <a:r>
                <a:rPr lang="en-US" b="1" i="1" dirty="0" smtClean="0">
                  <a:cs typeface="Times New Roman"/>
                </a:rPr>
                <a:t>DC</a:t>
              </a:r>
              <a:r>
                <a:rPr lang="ru-RU" b="1" i="1" dirty="0" smtClean="0">
                  <a:cs typeface="Times New Roman"/>
                </a:rPr>
                <a:t>) и (А</a:t>
              </a:r>
              <a:r>
                <a:rPr lang="en-US" b="1" i="1" dirty="0" smtClean="0">
                  <a:cs typeface="Times New Roman"/>
                </a:rPr>
                <a:t>CB</a:t>
              </a:r>
              <a:r>
                <a:rPr lang="ru-RU" b="1" i="1" dirty="0" smtClean="0">
                  <a:cs typeface="Times New Roman"/>
                </a:rPr>
                <a:t>).</a:t>
              </a:r>
              <a:endParaRPr lang="en-US" b="1" i="1" dirty="0" smtClean="0">
                <a:cs typeface="Times New Roman"/>
              </a:endParaRPr>
            </a:p>
            <a:p>
              <a:r>
                <a:rPr lang="en-US" dirty="0" smtClean="0">
                  <a:latin typeface="Times New Roman"/>
                  <a:cs typeface="Times New Roman"/>
                </a:rPr>
                <a:t>          </a:t>
              </a:r>
              <a:r>
                <a:rPr lang="ru-RU" dirty="0" smtClean="0"/>
                <a:t>     </a:t>
              </a:r>
              <a:endParaRPr lang="ru-RU" dirty="0"/>
            </a:p>
          </p:txBody>
        </p:sp>
        <p:sp>
          <p:nvSpPr>
            <p:cNvPr id="50" name="Равнобедренный треугольник 49"/>
            <p:cNvSpPr/>
            <p:nvPr/>
          </p:nvSpPr>
          <p:spPr>
            <a:xfrm>
              <a:off x="4724400" y="2667000"/>
              <a:ext cx="152400" cy="76200"/>
            </a:xfrm>
            <a:prstGeom prst="triangl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aphicFrame>
          <p:nvGraphicFramePr>
            <p:cNvPr id="51" name="Объект 50"/>
            <p:cNvGraphicFramePr>
              <a:graphicFrameLocks noChangeAspect="1"/>
            </p:cNvGraphicFramePr>
            <p:nvPr/>
          </p:nvGraphicFramePr>
          <p:xfrm>
            <a:off x="4514850" y="3321050"/>
            <a:ext cx="114300" cy="215900"/>
          </p:xfrm>
          <a:graphic>
            <a:graphicData uri="http://schemas.openxmlformats.org/presentationml/2006/ole">
              <p:oleObj spid="_x0000_s2063" name="Формула" r:id="rId3" imgW="114120" imgH="215640" progId="Equation.3">
                <p:embed/>
              </p:oleObj>
            </a:graphicData>
          </a:graphic>
        </p:graphicFrame>
        <p:graphicFrame>
          <p:nvGraphicFramePr>
            <p:cNvPr id="68" name="Объект 67"/>
            <p:cNvGraphicFramePr>
              <a:graphicFrameLocks noChangeAspect="1"/>
            </p:cNvGraphicFramePr>
            <p:nvPr/>
          </p:nvGraphicFramePr>
          <p:xfrm>
            <a:off x="4800600" y="3810000"/>
            <a:ext cx="1230312" cy="685800"/>
          </p:xfrm>
          <a:graphic>
            <a:graphicData uri="http://schemas.openxmlformats.org/presentationml/2006/ole">
              <p:oleObj spid="_x0000_s2071" name="Формула" r:id="rId4" imgW="774360" imgH="431640" progId="Equation.3">
                <p:embed/>
              </p:oleObj>
            </a:graphicData>
          </a:graphic>
        </p:graphicFrame>
      </p:grpSp>
    </p:spTree>
  </p:cSld>
  <p:clrMapOvr>
    <a:masterClrMapping/>
  </p:clrMapOvr>
  <p:transition spd="med">
    <p:pull dir="r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1354</TotalTime>
  <Words>894</Words>
  <PresentationFormat>Экран (4:3)</PresentationFormat>
  <Paragraphs>196</Paragraphs>
  <Slides>11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3" baseType="lpstr">
      <vt:lpstr>Трек</vt:lpstr>
      <vt:lpstr>Формула</vt:lpstr>
      <vt:lpstr>Тест  „Знаешь ли ты…“</vt:lpstr>
      <vt:lpstr>Тест  „Знаешь ли ты…“</vt:lpstr>
      <vt:lpstr>Двугранный угол.</vt:lpstr>
      <vt:lpstr>                                              </vt:lpstr>
      <vt:lpstr>Задача  1.</vt:lpstr>
      <vt:lpstr>     Задача  2.</vt:lpstr>
      <vt:lpstr>Задача  3.</vt:lpstr>
      <vt:lpstr>Задача  4.</vt:lpstr>
      <vt:lpstr>Задача  5.</vt:lpstr>
      <vt:lpstr>Тест  „ Да и Нет не говорите,  лучше сразу напишите.“ </vt:lpstr>
      <vt:lpstr>Тест  „ Да и Нет не говорите,  лучше сразу напишите.“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Двугранный угол.</dc:title>
  <cp:lastModifiedBy>Dasha</cp:lastModifiedBy>
  <cp:revision>153</cp:revision>
  <dcterms:modified xsi:type="dcterms:W3CDTF">2009-01-27T19:20:20Z</dcterms:modified>
</cp:coreProperties>
</file>