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84" r:id="rId3"/>
    <p:sldId id="285" r:id="rId4"/>
    <p:sldId id="286" r:id="rId5"/>
    <p:sldId id="288" r:id="rId6"/>
    <p:sldId id="293" r:id="rId7"/>
    <p:sldId id="289" r:id="rId8"/>
    <p:sldId id="294" r:id="rId9"/>
    <p:sldId id="292" r:id="rId10"/>
    <p:sldId id="290" r:id="rId11"/>
    <p:sldId id="305" r:id="rId12"/>
    <p:sldId id="306" r:id="rId13"/>
    <p:sldId id="307" r:id="rId14"/>
    <p:sldId id="308" r:id="rId15"/>
    <p:sldId id="301" r:id="rId16"/>
    <p:sldId id="302" r:id="rId17"/>
    <p:sldId id="303" r:id="rId18"/>
    <p:sldId id="309" r:id="rId19"/>
    <p:sldId id="257" r:id="rId20"/>
    <p:sldId id="258" r:id="rId21"/>
    <p:sldId id="259" r:id="rId22"/>
    <p:sldId id="275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7076" autoAdjust="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E744C-7257-47EA-A71B-C3B009CACEA1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C4BD-D9B4-4292-AADE-D2076C4F6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C4BD-D9B4-4292-AADE-D2076C4F67B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4">
                <a:alpha val="68000"/>
              </a:schemeClr>
            </a:gs>
            <a:gs pos="77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74A97-A256-4FF0-96E0-7D54F570134B}" type="datetimeFigureOut">
              <a:rPr lang="ru-RU" smtClean="0"/>
              <a:pPr/>
              <a:t>19.01.2009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8AA6-A786-4167-B225-BC4C3425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214291"/>
            <a:ext cx="3386134" cy="62151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Особенности программы по окружающему миру УМК «Гармония»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501090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64347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OMPUTER\My Documents\Рабочие материалы\eart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2000264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KOMPUTER\My Documents\урок-фото\IMGP2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168217" cy="61261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0228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000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840442" cy="612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28"/>
            <a:ext cx="42148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86790" cy="60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392"/>
            <a:ext cx="8229600" cy="58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Verdana" pitchFamily="34" charset="0"/>
              </a:rPr>
              <a:t>           1 и 2 класс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Lucida Console" pitchFamily="49" charset="0"/>
              </a:rPr>
              <a:t>  любуюсь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Lucida Console" pitchFamily="49" charset="0"/>
              </a:rPr>
              <a:t>  восхищаюсь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Lucida Console" pitchFamily="49" charset="0"/>
              </a:rPr>
              <a:t>  радуюсь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Lucida Console" pitchFamily="49" charset="0"/>
              </a:rPr>
              <a:t>  люблю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latin typeface="Lucida Console" pitchFamily="49" charset="0"/>
              </a:rPr>
              <a:t>  буду беречь</a:t>
            </a:r>
          </a:p>
          <a:p>
            <a:pPr>
              <a:buFont typeface="Wingdings" pitchFamily="2" charset="2"/>
              <a:buChar char="v"/>
            </a:pPr>
            <a:endParaRPr lang="ru-RU" sz="4000" dirty="0">
              <a:latin typeface="Lucida Console" pitchFamily="49" charset="0"/>
            </a:endParaRPr>
          </a:p>
        </p:txBody>
      </p:sp>
      <p:pic>
        <p:nvPicPr>
          <p:cNvPr id="1026" name="Picture 2" descr="C:\Documents and Settings\KOMPUTER\My Documents\Рабочие материалы\радуг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571900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6126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 algn="ctr">
              <a:buNone/>
            </a:pPr>
            <a:r>
              <a:rPr lang="ru-RU" sz="3900" dirty="0" smtClean="0"/>
              <a:t>                    3  класс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удивляюсь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хочу проникнуть в тайны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огорчаюсь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могу помочь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восхищаюсь мудростью природы</a:t>
            </a:r>
          </a:p>
          <a:p>
            <a:pPr>
              <a:buFont typeface="Wingdings" pitchFamily="2" charset="2"/>
              <a:buChar char="v"/>
            </a:pPr>
            <a:r>
              <a:rPr lang="ru-RU" sz="3900" dirty="0" smtClean="0"/>
              <a:t>   горжусь героическим и культурным наследием своих предков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</a:p>
          <a:p>
            <a:pPr algn="ctr">
              <a:buNone/>
            </a:pPr>
            <a:r>
              <a:rPr lang="ru-RU" dirty="0" smtClean="0"/>
              <a:t>                4 класс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Задаться вопросом: как соотнести достижения технического прогресса,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потребности человека и возможности природы выдержать антропогенную нагрузку?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Как жить в гармонии с природой, чтобы сохранить жизнь на планете Земля?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Правила работы с текстом.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Начиная чтение, внимательно прочти заголовок и запомни, на какие вопросы надо найти ответы в тексте. Это главная цель чтения текста.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Читай текст,  помня учебную задачу: найти ответы на поставленные вопросы.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600" dirty="0" smtClean="0"/>
              <a:t>Прочтя очередной абзац текста, поразмышляй:</a:t>
            </a:r>
          </a:p>
          <a:p>
            <a:pPr marL="457200" indent="-457200"/>
            <a:r>
              <a:rPr lang="ru-RU" sz="1600" dirty="0" smtClean="0"/>
              <a:t>О чём этот текст? Какие слова раскрывают его содержание7 Подчеркни их волнистой чертой.</a:t>
            </a:r>
          </a:p>
          <a:p>
            <a:pPr marL="457200" indent="-457200"/>
            <a:r>
              <a:rPr lang="ru-RU" sz="1600" dirty="0" smtClean="0"/>
              <a:t>Какие  новые понятия встретились в отрывке текста? Подчеркни их прямой чертой.</a:t>
            </a:r>
          </a:p>
          <a:p>
            <a:pPr marL="457200" indent="-457200"/>
            <a:r>
              <a:rPr lang="ru-RU" sz="1600" dirty="0" smtClean="0"/>
              <a:t>Что тебе осталось непонятным в тексте? Отметь эти места вопросительным знаком.</a:t>
            </a:r>
          </a:p>
          <a:p>
            <a:pPr marL="457200" indent="-457200"/>
            <a:r>
              <a:rPr lang="ru-RU" sz="1600" dirty="0" smtClean="0"/>
              <a:t>Что в прочитанном отрывке кажется тебе наиболее интересным? Отметь эти места текста на полях восклицательным знаком.</a:t>
            </a:r>
          </a:p>
          <a:p>
            <a:pPr marL="457200" indent="-457200">
              <a:buAutoNum type="arabicPeriod" startAt="4"/>
            </a:pPr>
            <a:r>
              <a:rPr lang="ru-RU" sz="1600" dirty="0" smtClean="0"/>
              <a:t>Закончив чтение и разметку всего текста, просмотри его ещё раз с самого начала. Прочитай ещё раз внимательно подчёркнутые тобой ключевые слова и новые понятия. Попробуй проговорить про себя ответы на вопросы, поставленные заголовком текста.</a:t>
            </a:r>
          </a:p>
          <a:p>
            <a:pPr marL="457200" indent="-457200">
              <a:buAutoNum type="arabicPeriod" startAt="4"/>
            </a:pPr>
            <a:r>
              <a:rPr lang="ru-RU" sz="1600" dirty="0" smtClean="0"/>
              <a:t>Подумай, что в тексте осталось тебе непонятным, и отметь на полях, о чём следует задать вопросы учителю или взрослым дома.</a:t>
            </a:r>
          </a:p>
          <a:p>
            <a:pPr marL="457200" indent="-457200">
              <a:buAutoNum type="arabicPeriod" startAt="4"/>
            </a:pPr>
            <a:r>
              <a:rPr lang="ru-RU" sz="1600" dirty="0" smtClean="0"/>
              <a:t>Стоит отметить и те  места в тексте, которые оказались тебе настолько интересными, что  хотелось бы узнать о прочитанном больше.</a:t>
            </a:r>
          </a:p>
          <a:p>
            <a:pPr marL="457200" indent="-457200"/>
            <a:endParaRPr lang="ru-RU" sz="1600" dirty="0" smtClean="0"/>
          </a:p>
          <a:p>
            <a:pPr marL="457200" indent="-457200"/>
            <a:endParaRPr lang="ru-RU" sz="1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Река Амур.  Благовещенск.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На границе России с Китаем</a:t>
            </a:r>
            <a:r>
              <a:rPr lang="ru-RU" sz="3200" dirty="0" smtClean="0">
                <a:latin typeface="Arial Black" pitchFamily="34" charset="0"/>
              </a:rPr>
              <a:t>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929321" y="1214422"/>
            <a:ext cx="3500463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85984" y="2357430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571612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Где Зея С Амуром сроднились навечно,</a:t>
            </a:r>
          </a:p>
          <a:p>
            <a:pPr>
              <a:buNone/>
            </a:pPr>
            <a:r>
              <a:rPr lang="ru-RU" b="1" dirty="0" smtClean="0"/>
              <a:t>Великой державы граница,</a:t>
            </a:r>
          </a:p>
          <a:p>
            <a:pPr>
              <a:buNone/>
            </a:pPr>
            <a:r>
              <a:rPr lang="ru-RU" b="1" dirty="0" smtClean="0"/>
              <a:t> Растёт, расцветает форпост Благовещенск-</a:t>
            </a:r>
          </a:p>
          <a:p>
            <a:pPr>
              <a:buNone/>
            </a:pPr>
            <a:r>
              <a:rPr lang="ru-RU" b="1" dirty="0" smtClean="0"/>
              <a:t>Земли Приамурской столица.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876"/>
            <a:ext cx="3857652" cy="28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 Black" pitchFamily="34" charset="0"/>
              </a:rPr>
              <a:t>Скелет  динозавра, найденного на территории Амурской области.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5" y="1214422"/>
            <a:ext cx="514353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246" t="2247" r="2966" b="3371"/>
          <a:stretch>
            <a:fillRect/>
          </a:stretch>
        </p:blipFill>
        <p:spPr bwMode="auto">
          <a:xfrm>
            <a:off x="500034" y="428604"/>
            <a:ext cx="778674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Растения Амурской области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80010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>
            <a:off x="2786050" y="357166"/>
            <a:ext cx="3786214" cy="785818"/>
          </a:xfrm>
          <a:prstGeom prst="wedgeRectCallout">
            <a:avLst>
              <a:gd name="adj1" fmla="val -60844"/>
              <a:gd name="adj2" fmla="val 15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429420" cy="1225536"/>
          </a:xfrm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91171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Окружающий мир осуществляется по трём стержневым направлениям:</a:t>
            </a:r>
          </a:p>
          <a:p>
            <a:pPr>
              <a:buNone/>
            </a:pPr>
            <a:r>
              <a:rPr lang="ru-RU" dirty="0" smtClean="0"/>
              <a:t>окружающий мир многогранен, интересен и всё время изменяется – наблюдай и познай его, интересуйся тем, каким но был;       опыт человечества и твоих предков богат и пригодится тебе в жизни – уважай и изучай его;                                                                   природа жизненно необходима тебе, однако, она очень ранима – знай об этом и береги её красоту и гармонию.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328614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0"/>
            <a:ext cx="379098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929066"/>
            <a:ext cx="59293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0042"/>
            <a:ext cx="38576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                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57562"/>
            <a:ext cx="456228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714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OMPUTER\My Documents\Рабочие материалы\B_Fly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1785950" cy="1643074"/>
          </a:xfrm>
          <a:prstGeom prst="rect">
            <a:avLst/>
          </a:prstGeom>
          <a:noFill/>
        </p:spPr>
      </p:pic>
      <p:pic>
        <p:nvPicPr>
          <p:cNvPr id="3" name="Picture 2" descr="C:\Documents and Settings\KOMPUTER\My Documents\Рабочие материалы\Clou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00570"/>
            <a:ext cx="1643074" cy="15287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класс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4071966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KOMPUTER\My Documents\Рабочие материалы\1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2643206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4291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14340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00034" y="428604"/>
            <a:ext cx="45720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KOMPUTER\My Documents\урок-фото\IMGP21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71678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KOMPUTER\My Documents\урок-фото\IMGP2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66" y="214313"/>
            <a:ext cx="7882467" cy="59118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2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397</Words>
  <Application>Microsoft Office PowerPoint</Application>
  <PresentationFormat>Экран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программы по окружающему миру УМК «Гармония»</vt:lpstr>
      <vt:lpstr>  </vt:lpstr>
      <vt:lpstr>Слайд 3</vt:lpstr>
      <vt:lpstr>Слайд 4</vt:lpstr>
      <vt:lpstr>3 класс                 </vt:lpstr>
      <vt:lpstr>4 класс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Правила работы с текстом.</vt:lpstr>
      <vt:lpstr>Река Амур.  Благовещенск. На границе России с Китаем.</vt:lpstr>
      <vt:lpstr>Скелет  динозавра, найденного на территории Амурской области.</vt:lpstr>
      <vt:lpstr>Слайд 21</vt:lpstr>
      <vt:lpstr>Растения Амурской области</vt:lpstr>
      <vt:lpstr>Вывод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программы по окружающему миру УМК «Гармония»</dc:title>
  <dc:creator>USER</dc:creator>
  <cp:lastModifiedBy>USER</cp:lastModifiedBy>
  <cp:revision>68</cp:revision>
  <dcterms:created xsi:type="dcterms:W3CDTF">2008-04-22T08:08:23Z</dcterms:created>
  <dcterms:modified xsi:type="dcterms:W3CDTF">2009-01-19T08:16:00Z</dcterms:modified>
</cp:coreProperties>
</file>