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59" r:id="rId6"/>
    <p:sldId id="267" r:id="rId7"/>
    <p:sldId id="260" r:id="rId8"/>
    <p:sldId id="269" r:id="rId9"/>
    <p:sldId id="262" r:id="rId10"/>
    <p:sldId id="263" r:id="rId11"/>
    <p:sldId id="265" r:id="rId12"/>
    <p:sldId id="266" r:id="rId13"/>
    <p:sldId id="268" r:id="rId14"/>
    <p:sldId id="276" r:id="rId15"/>
    <p:sldId id="277" r:id="rId16"/>
    <p:sldId id="278" r:id="rId17"/>
    <p:sldId id="279" r:id="rId18"/>
    <p:sldId id="281" r:id="rId19"/>
    <p:sldId id="28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7E6"/>
    <a:srgbClr val="FFCCFF"/>
    <a:srgbClr val="EEFA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8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0727A-2E31-4617-8488-9AA9A5AE4E6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F3A8122-8EEF-4537-9B73-C1E82D9965E3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Информационный блок: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Переработка теоретических материалов, написание познавательных рассказов</a:t>
          </a:r>
          <a:endParaRPr lang="ru-RU" sz="1400" dirty="0">
            <a:solidFill>
              <a:schemeClr val="tx1"/>
            </a:solidFill>
          </a:endParaRPr>
        </a:p>
      </dgm:t>
    </dgm:pt>
    <dgm:pt modelId="{099420E4-D6D5-4680-B628-7603C26D488E}" type="par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1C46D2-6821-480C-88B7-8A75F8A6C1A2}" type="sibTrans" cxnId="{D332C586-DD71-45DF-87F2-1585093EAC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0C9D20-9BD5-4C6D-8F3F-BF7DA3B36A02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Технологический блок: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Разработка конспектов занятий с использованием развивающего обучения</a:t>
          </a:r>
          <a:endParaRPr lang="ru-RU" sz="1400" dirty="0">
            <a:solidFill>
              <a:schemeClr val="tx1"/>
            </a:solidFill>
          </a:endParaRPr>
        </a:p>
      </dgm:t>
    </dgm:pt>
    <dgm:pt modelId="{099886AF-C566-4D19-88B0-D224F78266B1}" type="par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8889D6-BEC8-4925-B068-EB888A67F25B}" type="sibTrans" cxnId="{E953790D-199E-4046-91D2-C8B342B68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C1EEFF-843D-40D4-9B58-C29354611083}">
      <dgm:prSet phldrT="[Текст]" custT="1"/>
      <dgm:spPr>
        <a:noFill/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Организационный блок: </a:t>
          </a:r>
        </a:p>
        <a:p>
          <a:pPr algn="just"/>
          <a:r>
            <a:rPr lang="ru-RU" sz="1400" dirty="0" smtClean="0">
              <a:solidFill>
                <a:schemeClr val="tx1"/>
              </a:solidFill>
            </a:rPr>
            <a:t>Создание предметно – развивающей среды</a:t>
          </a:r>
          <a:endParaRPr lang="ru-RU" sz="1400" dirty="0">
            <a:solidFill>
              <a:schemeClr val="tx1"/>
            </a:solidFill>
          </a:endParaRPr>
        </a:p>
      </dgm:t>
    </dgm:pt>
    <dgm:pt modelId="{10D8C8C1-063E-4983-ADA4-086331A9D65C}" type="par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F751DB-DA19-4E5D-84E7-87195670F6A7}" type="sibTrans" cxnId="{0E354D52-3882-4C7F-8B59-373126D28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8FD72B-20A1-4BCA-80E3-5BD04A02654F}" type="pres">
      <dgm:prSet presAssocID="{DF80727A-2E31-4617-8488-9AA9A5AE4E63}" presName="compositeShape" presStyleCnt="0">
        <dgm:presLayoutVars>
          <dgm:dir/>
          <dgm:resizeHandles/>
        </dgm:presLayoutVars>
      </dgm:prSet>
      <dgm:spPr/>
    </dgm:pt>
    <dgm:pt modelId="{40469106-1615-41CC-A8D2-2FA78D667A21}" type="pres">
      <dgm:prSet presAssocID="{DF80727A-2E31-4617-8488-9AA9A5AE4E63}" presName="pyramid" presStyleLbl="node1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2"/>
        </a:solidFill>
        <a:ln>
          <a:noFill/>
        </a:ln>
        <a:effectLst/>
      </dgm:spPr>
    </dgm:pt>
    <dgm:pt modelId="{2F98E6C4-FB31-449C-BEE3-566F49C9FC97}" type="pres">
      <dgm:prSet presAssocID="{DF80727A-2E31-4617-8488-9AA9A5AE4E63}" presName="theList" presStyleCnt="0"/>
      <dgm:spPr/>
    </dgm:pt>
    <dgm:pt modelId="{9C6D99DA-2DD5-415E-9290-DFDBED62979F}" type="pres">
      <dgm:prSet presAssocID="{DF3A8122-8EEF-4537-9B73-C1E82D9965E3}" presName="aNode" presStyleLbl="fgAcc1" presStyleIdx="0" presStyleCnt="3" custScaleX="132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0D891-0CDC-4D5A-89AF-2D1F432A0FAF}" type="pres">
      <dgm:prSet presAssocID="{DF3A8122-8EEF-4537-9B73-C1E82D9965E3}" presName="aSpace" presStyleCnt="0"/>
      <dgm:spPr/>
    </dgm:pt>
    <dgm:pt modelId="{4A26D275-684A-4F3E-B172-B72BA210362F}" type="pres">
      <dgm:prSet presAssocID="{400C9D20-9BD5-4C6D-8F3F-BF7DA3B36A02}" presName="aNode" presStyleLbl="fgAcc1" presStyleIdx="1" presStyleCnt="3" custScaleX="136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7F6AE-E289-40AA-A00D-937BBFF3A638}" type="pres">
      <dgm:prSet presAssocID="{400C9D20-9BD5-4C6D-8F3F-BF7DA3B36A02}" presName="aSpace" presStyleCnt="0"/>
      <dgm:spPr/>
    </dgm:pt>
    <dgm:pt modelId="{C581B366-BAEA-4E72-9AD3-A4781C24A7AA}" type="pres">
      <dgm:prSet presAssocID="{14C1EEFF-843D-40D4-9B58-C29354611083}" presName="aNode" presStyleLbl="fgAcc1" presStyleIdx="2" presStyleCnt="3" custScaleX="137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288B0-CF9C-49EB-995D-05679670DE1E}" type="pres">
      <dgm:prSet presAssocID="{14C1EEFF-843D-40D4-9B58-C29354611083}" presName="aSpace" presStyleCnt="0"/>
      <dgm:spPr/>
    </dgm:pt>
  </dgm:ptLst>
  <dgm:cxnLst>
    <dgm:cxn modelId="{F394A913-9908-49F1-8602-EA30FB8A3398}" type="presOf" srcId="{14C1EEFF-843D-40D4-9B58-C29354611083}" destId="{C581B366-BAEA-4E72-9AD3-A4781C24A7AA}" srcOrd="0" destOrd="0" presId="urn:microsoft.com/office/officeart/2005/8/layout/pyramid2"/>
    <dgm:cxn modelId="{C8BE3E71-DCD2-4CFC-B7BC-F99F4B40ED9A}" type="presOf" srcId="{DF3A8122-8EEF-4537-9B73-C1E82D9965E3}" destId="{9C6D99DA-2DD5-415E-9290-DFDBED62979F}" srcOrd="0" destOrd="0" presId="urn:microsoft.com/office/officeart/2005/8/layout/pyramid2"/>
    <dgm:cxn modelId="{05C767E7-0F28-4189-A783-2A9CD5EB5370}" type="presOf" srcId="{400C9D20-9BD5-4C6D-8F3F-BF7DA3B36A02}" destId="{4A26D275-684A-4F3E-B172-B72BA210362F}" srcOrd="0" destOrd="0" presId="urn:microsoft.com/office/officeart/2005/8/layout/pyramid2"/>
    <dgm:cxn modelId="{E953790D-199E-4046-91D2-C8B342B68D92}" srcId="{DF80727A-2E31-4617-8488-9AA9A5AE4E63}" destId="{400C9D20-9BD5-4C6D-8F3F-BF7DA3B36A02}" srcOrd="1" destOrd="0" parTransId="{099886AF-C566-4D19-88B0-D224F78266B1}" sibTransId="{FB8889D6-BEC8-4925-B068-EB888A67F25B}"/>
    <dgm:cxn modelId="{536AFFF1-8AF4-433A-9637-6EC43CCB4753}" type="presOf" srcId="{DF80727A-2E31-4617-8488-9AA9A5AE4E63}" destId="{288FD72B-20A1-4BCA-80E3-5BD04A02654F}" srcOrd="0" destOrd="0" presId="urn:microsoft.com/office/officeart/2005/8/layout/pyramid2"/>
    <dgm:cxn modelId="{D332C586-DD71-45DF-87F2-1585093EAC4B}" srcId="{DF80727A-2E31-4617-8488-9AA9A5AE4E63}" destId="{DF3A8122-8EEF-4537-9B73-C1E82D9965E3}" srcOrd="0" destOrd="0" parTransId="{099420E4-D6D5-4680-B628-7603C26D488E}" sibTransId="{2F1C46D2-6821-480C-88B7-8A75F8A6C1A2}"/>
    <dgm:cxn modelId="{0E354D52-3882-4C7F-8B59-373126D28B7D}" srcId="{DF80727A-2E31-4617-8488-9AA9A5AE4E63}" destId="{14C1EEFF-843D-40D4-9B58-C29354611083}" srcOrd="2" destOrd="0" parTransId="{10D8C8C1-063E-4983-ADA4-086331A9D65C}" sibTransId="{86F751DB-DA19-4E5D-84E7-87195670F6A7}"/>
    <dgm:cxn modelId="{88AF2606-D154-46C4-9305-A09982FD670A}" type="presParOf" srcId="{288FD72B-20A1-4BCA-80E3-5BD04A02654F}" destId="{40469106-1615-41CC-A8D2-2FA78D667A21}" srcOrd="0" destOrd="0" presId="urn:microsoft.com/office/officeart/2005/8/layout/pyramid2"/>
    <dgm:cxn modelId="{10EDCB23-3760-43A9-B52F-F1EDD97D3D3A}" type="presParOf" srcId="{288FD72B-20A1-4BCA-80E3-5BD04A02654F}" destId="{2F98E6C4-FB31-449C-BEE3-566F49C9FC97}" srcOrd="1" destOrd="0" presId="urn:microsoft.com/office/officeart/2005/8/layout/pyramid2"/>
    <dgm:cxn modelId="{8167ED50-50C2-4C4B-9BE8-1925E31A3751}" type="presParOf" srcId="{2F98E6C4-FB31-449C-BEE3-566F49C9FC97}" destId="{9C6D99DA-2DD5-415E-9290-DFDBED62979F}" srcOrd="0" destOrd="0" presId="urn:microsoft.com/office/officeart/2005/8/layout/pyramid2"/>
    <dgm:cxn modelId="{C05B562E-711B-446B-BD78-069E45F2222C}" type="presParOf" srcId="{2F98E6C4-FB31-449C-BEE3-566F49C9FC97}" destId="{8380D891-0CDC-4D5A-89AF-2D1F432A0FAF}" srcOrd="1" destOrd="0" presId="urn:microsoft.com/office/officeart/2005/8/layout/pyramid2"/>
    <dgm:cxn modelId="{3D7233F1-2B2D-4F3A-8C8B-1039DB2663F8}" type="presParOf" srcId="{2F98E6C4-FB31-449C-BEE3-566F49C9FC97}" destId="{4A26D275-684A-4F3E-B172-B72BA210362F}" srcOrd="2" destOrd="0" presId="urn:microsoft.com/office/officeart/2005/8/layout/pyramid2"/>
    <dgm:cxn modelId="{4683D2BF-BA0A-4083-B42D-FDD1B4DE072E}" type="presParOf" srcId="{2F98E6C4-FB31-449C-BEE3-566F49C9FC97}" destId="{D307F6AE-E289-40AA-A00D-937BBFF3A638}" srcOrd="3" destOrd="0" presId="urn:microsoft.com/office/officeart/2005/8/layout/pyramid2"/>
    <dgm:cxn modelId="{33935231-546A-484F-A918-59F11C5AF540}" type="presParOf" srcId="{2F98E6C4-FB31-449C-BEE3-566F49C9FC97}" destId="{C581B366-BAEA-4E72-9AD3-A4781C24A7AA}" srcOrd="4" destOrd="0" presId="urn:microsoft.com/office/officeart/2005/8/layout/pyramid2"/>
    <dgm:cxn modelId="{C66112D8-AD97-4C88-BF87-49DEAAE9B481}" type="presParOf" srcId="{2F98E6C4-FB31-449C-BEE3-566F49C9FC97}" destId="{3F9288B0-CF9C-49EB-995D-05679670DE1E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04574D-B82C-452E-AC02-192566B9DE89}" type="datetimeFigureOut">
              <a:rPr lang="ru-RU" smtClean="0"/>
              <a:pPr/>
              <a:t>21.08.2009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B1B80F-71B5-4D89-94C8-CD262BD40A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428868"/>
            <a:ext cx="7406640" cy="235745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нравственно – патриотическому воспитанию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Родной свой край 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 и знай!»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2852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Муниципальное дошкольное образовательное учреждение «Детский сад №9»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00826" y="4857760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Воспитатель: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Дугина И.В.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286520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Славгород 2008 г.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498080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Вид проекта: </a:t>
            </a:r>
            <a:r>
              <a:rPr lang="ru-RU" sz="1600" dirty="0" smtClean="0"/>
              <a:t>творческий, групповой.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Участники: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дети старшей группы.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Сроки реализации: </a:t>
            </a:r>
            <a:r>
              <a:rPr lang="ru-RU" sz="1600" dirty="0" smtClean="0"/>
              <a:t>в течение года.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Основной раздел программы: </a:t>
            </a:r>
            <a:r>
              <a:rPr lang="ru-RU" sz="1600" dirty="0" smtClean="0"/>
              <a:t>познавательное развитие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Разделы программы, содержание которых включено в проект: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развитие речи, изобразительная деятельность, игровая деятельность, музыкальная деятельность, занятия по ознакомлению с окружающим миром.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	</a:t>
            </a:r>
            <a:r>
              <a:rPr lang="ru-RU" sz="1800" b="1" i="1" dirty="0" smtClean="0">
                <a:solidFill>
                  <a:srgbClr val="C00000"/>
                </a:solidFill>
              </a:rPr>
              <a:t>Материально-технические ресурсы, необходимые для выполнения проекта:</a:t>
            </a:r>
            <a:r>
              <a:rPr lang="ru-RU" sz="1800" i="1" dirty="0" smtClean="0">
                <a:solidFill>
                  <a:srgbClr val="C00000"/>
                </a:solidFill>
              </a:rPr>
              <a:t> </a:t>
            </a:r>
          </a:p>
          <a:p>
            <a:pPr lvl="0" algn="just"/>
            <a:r>
              <a:rPr lang="ru-RU" sz="1600" dirty="0" smtClean="0"/>
              <a:t>подбор исторической литературы, </a:t>
            </a:r>
          </a:p>
          <a:p>
            <a:pPr lvl="0" algn="just"/>
            <a:r>
              <a:rPr lang="ru-RU" sz="1600" dirty="0" smtClean="0"/>
              <a:t>подбор произведений русского народного творчества, </a:t>
            </a:r>
          </a:p>
          <a:p>
            <a:pPr lvl="0" algn="just"/>
            <a:r>
              <a:rPr lang="ru-RU" sz="1600" dirty="0" smtClean="0"/>
              <a:t>подбор наглядного материала (иллюстрации, фотографии, зарисовки), </a:t>
            </a:r>
          </a:p>
          <a:p>
            <a:pPr lvl="0" algn="just"/>
            <a:r>
              <a:rPr lang="ru-RU" sz="1600" dirty="0" smtClean="0"/>
              <a:t>подготовка разного вида бросового материала </a:t>
            </a:r>
          </a:p>
          <a:p>
            <a:pPr lvl="0" algn="just"/>
            <a:r>
              <a:rPr lang="ru-RU" sz="1600" dirty="0" smtClean="0"/>
              <a:t>подготовка изобразительного материала для продуктивной деятельности, </a:t>
            </a:r>
          </a:p>
          <a:p>
            <a:pPr lvl="0" algn="just"/>
            <a:r>
              <a:rPr lang="ru-RU" sz="1600" dirty="0" smtClean="0"/>
              <a:t>дидактические игры, </a:t>
            </a:r>
          </a:p>
          <a:p>
            <a:pPr lvl="0" algn="just"/>
            <a:r>
              <a:rPr lang="ru-RU" sz="1600" dirty="0" smtClean="0"/>
              <a:t>выставки книг, рисунков, поделок,</a:t>
            </a:r>
          </a:p>
          <a:p>
            <a:pPr lvl="0" algn="just"/>
            <a:r>
              <a:rPr lang="ru-RU" sz="1600" dirty="0" smtClean="0"/>
              <a:t>создание условий для проведения открытых мероприятий (оформление групповой комнаты, музыкального зала). </a:t>
            </a:r>
          </a:p>
          <a:p>
            <a:pPr algn="just"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35798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Этапы проведения и реализации проекта:</a:t>
            </a:r>
          </a:p>
          <a:p>
            <a:pPr algn="just"/>
            <a:endParaRPr lang="ru-RU" sz="18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1800" b="1" i="1" dirty="0" smtClean="0">
                <a:solidFill>
                  <a:srgbClr val="C00000"/>
                </a:solidFill>
              </a:rPr>
              <a:t>I</a:t>
            </a:r>
            <a:r>
              <a:rPr lang="ru-RU" sz="1600" b="1" i="1" dirty="0" smtClean="0">
                <a:solidFill>
                  <a:srgbClr val="C00000"/>
                </a:solidFill>
              </a:rPr>
              <a:t>. Информационно-накопительный: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Изучение интереса детей для определения целей проекта.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Сбор и анализ этнографической литературы для взрослых и детей.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</a:rPr>
              <a:t>  Обращение к специалистам.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II. Организационно-практический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Проведение цикла познавательных занятий, на темы: “Город Славгород – прошлое и настоящее», «Моя Родина – Алтайский край!»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альбомов “Достопримечательности моего города”, “Красная книга Алтайского края”, «Хлеб – всему голова!», «Птицы Алтайского края»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Словотворчество с родителями «Сочини частушку о крае, городе»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дидактических игр по краеведению: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“Узнай, где я нахожусь?», «Собери картинку», «Бабушкин сундучок», «Карта моего города», Город  будущего», «Мой край родной», «Я - фотограф», «Вот моя улица, вот мой дом родной»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Выставка «Сделаем наш город чище» (совместно с родителями)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Лепка «Животные и птицы Алтайского  края»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85728"/>
            <a:ext cx="7406640" cy="635798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Экскурсии и фотоэкскурсии по городу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Разучивание стихов песен о Славгороде, Алтае.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Оформление музыкального уголка в русских традициях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Оформление стенда «К 70-летию Алтайского края»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Изготовление макета Алтайского края.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Изготовление мини – музея «Русский дом на Алтае»</a:t>
            </a:r>
          </a:p>
          <a:p>
            <a:pPr algn="just"/>
            <a:r>
              <a:rPr lang="ru-RU" sz="1600" dirty="0" smtClean="0"/>
              <a:t> 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III. Презентационно - завершающий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Открытое занятие “Моя Родина – Алтайский край! ”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Выставка продуктов детской  деятельности.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Оценка этапов реализации проекта детьми. </a:t>
            </a:r>
          </a:p>
          <a:p>
            <a:pPr algn="just"/>
            <a:endParaRPr lang="ru-RU" sz="1600" b="1" i="1" dirty="0" smtClean="0"/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</a:rPr>
              <a:t>IV. Контрольно-рефлексивный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Подведение итогов. </a:t>
            </a:r>
          </a:p>
          <a:p>
            <a:pPr lvl="0" algn="just"/>
            <a:r>
              <a:rPr lang="ru-RU" sz="1600" dirty="0" smtClean="0">
                <a:solidFill>
                  <a:schemeClr val="tx1"/>
                </a:solidFill>
              </a:rPr>
              <a:t>Беседа “Что мы хотели узнать, что узнали, для чего узнали?”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28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Необходимые условия реализации проекта: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интерес детей и родителей;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методические разработки,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интеграция со специалистами детского сада. </a:t>
            </a:r>
          </a:p>
          <a:p>
            <a:pPr algn="ctr"/>
            <a:endParaRPr lang="ru-RU" sz="16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C00000"/>
                </a:solidFill>
              </a:rPr>
              <a:t>Предложения по возможному распространению проекта: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Проект можно использовать в любой старшей группе детского сада, в кружковой работе, для детей в группах кратковременного пребывания детей, в продленных группах начальной школы.</a:t>
            </a:r>
          </a:p>
          <a:p>
            <a:pPr lvl="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	В ходе работы по проекту мы пришли к выводу, что подобные занятия, игры, продуктивная деятельность объединяют детей общими впечатлениями, переживаниями, эмоциями, способствуют формированию коллективных взаимоотношений. Мы очень надеемся, что проводимая нами работа поможет детям испытывать любовь и привязанность к родному дому, семье, городу, краю; испытывать гордость и уважение за свою нацию, русскую культуру, язык, традиции, гордиться своим народом, его достижениями, научит любоваться природой, бережно относиться  к ней. </a:t>
            </a:r>
          </a:p>
          <a:p>
            <a:pPr algn="just"/>
            <a:endParaRPr lang="ru-RU" sz="1700" dirty="0" smtClean="0">
              <a:solidFill>
                <a:schemeClr val="tx1"/>
              </a:solidFill>
            </a:endParaRPr>
          </a:p>
          <a:p>
            <a:pPr algn="just"/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0"/>
            <a:ext cx="6858048" cy="928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Сотрудничество с семьями воспитанников по воспитанию нравственности и патриотических чувств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071546"/>
            <a:ext cx="292895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Повышение  педагогических знаний родителей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000108"/>
            <a:ext cx="292895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родителей в управлении образовательного пространства ДОУ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714488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Анкетирование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857364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Спонсорская помощь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500306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Памятки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2500306"/>
            <a:ext cx="292895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Информационная помощь: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создание семейных газет, фотоальбомов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3357562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Беседы на актуальные темы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3357562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Совместная подготовка и участие в праздниках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214818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Совместные музыкальные и спортивные развлечения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5072074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Тестирование «Какой вы родитель?»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592933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Педагогические гостиные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414338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Участие в работе родительского комитета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5000636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 в родительских конференциях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5929330"/>
            <a:ext cx="292895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Техническая помощь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28604"/>
            <a:ext cx="7406640" cy="6000792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solidFill>
                  <a:srgbClr val="C00000"/>
                </a:solidFill>
              </a:rPr>
              <a:t> Достигнутые результаты :</a:t>
            </a:r>
          </a:p>
          <a:p>
            <a:pPr algn="ctr"/>
            <a:endParaRPr lang="ru-RU" sz="3100" b="1" i="1" dirty="0" smtClean="0">
              <a:solidFill>
                <a:srgbClr val="C00000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рост познавательной активности детей  повысился на 24 %,</a:t>
            </a:r>
          </a:p>
          <a:p>
            <a:pPr algn="just">
              <a:buSzTx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анализ результатов   усвоения знаний по программе «Детство» показал: среднее развитие у 73% детей , выше среднего у 20% детей ,  </a:t>
            </a:r>
          </a:p>
          <a:p>
            <a:pPr algn="just">
              <a:buSzTx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высокий уровень социализации детей группы:  дети являются активными участниками городского конкурса «Весенняя мозаика», спортивных соревнований с воспитанниками других ДОУ города, где занимают призовые места,</a:t>
            </a:r>
          </a:p>
          <a:p>
            <a:pPr algn="just">
              <a:buSzTx/>
              <a:buFont typeface="Wingdings" pitchFamily="2" charset="2"/>
              <a:buChar char="§"/>
            </a:pPr>
            <a:endParaRPr lang="ru-RU" sz="1900" dirty="0" smtClean="0">
              <a:solidFill>
                <a:schemeClr val="tx1"/>
              </a:solidFill>
            </a:endParaRPr>
          </a:p>
          <a:p>
            <a:pPr algn="just">
              <a:buSzTx/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tx1"/>
                </a:solidFill>
              </a:rPr>
              <a:t> повышение активности родителей в делах группы.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06640" cy="6215106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проекта: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G_07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357298"/>
            <a:ext cx="3787875" cy="4071966"/>
          </a:xfrm>
          <a:prstGeom prst="rect">
            <a:avLst/>
          </a:prstGeom>
        </p:spPr>
      </p:pic>
      <p:pic>
        <p:nvPicPr>
          <p:cNvPr id="5" name="Рисунок 4" descr="IMG_06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1357298"/>
            <a:ext cx="3315886" cy="407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66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142852"/>
            <a:ext cx="3929090" cy="3230586"/>
          </a:xfrm>
          <a:prstGeom prst="rect">
            <a:avLst/>
          </a:prstGeom>
        </p:spPr>
      </p:pic>
      <p:pic>
        <p:nvPicPr>
          <p:cNvPr id="5" name="Рисунок 4" descr="IMG_07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3500438"/>
            <a:ext cx="4071966" cy="321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7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214290"/>
            <a:ext cx="3643338" cy="2714644"/>
          </a:xfrm>
          <a:prstGeom prst="rect">
            <a:avLst/>
          </a:prstGeom>
        </p:spPr>
      </p:pic>
      <p:pic>
        <p:nvPicPr>
          <p:cNvPr id="3" name="Рисунок 2" descr="IMG_07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14290"/>
            <a:ext cx="3992124" cy="27146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286124"/>
            <a:ext cx="67488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6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285728"/>
            <a:ext cx="3143272" cy="3214710"/>
          </a:xfrm>
          <a:prstGeom prst="rect">
            <a:avLst/>
          </a:prstGeom>
        </p:spPr>
      </p:pic>
      <p:pic>
        <p:nvPicPr>
          <p:cNvPr id="4" name="Рисунок 3" descr="IMG_07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12780" y="285728"/>
            <a:ext cx="3953224" cy="32147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857628"/>
            <a:ext cx="3571900" cy="283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572428" cy="68580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C00000"/>
                </a:solidFill>
              </a:rPr>
              <a:t>                                           “Человеку никак нельзя жить без                                          Родины, как нельзя жить без сердца”.</a:t>
            </a:r>
            <a:r>
              <a:rPr lang="ru-RU" sz="1800" i="1" dirty="0" smtClean="0">
                <a:solidFill>
                  <a:srgbClr val="C00000"/>
                </a:solidFill>
              </a:rPr>
              <a:t>                       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</a:rPr>
              <a:t> К.Паустовский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Родина, Отечество…В корнях этих слов близкие каждому образы: мать и отец, родители, те, кто дает жизнь новому существу. 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Осознание значимости проблемы воспитания любви к родному краю, его природе побудило к проведению краеведческой работы, которая ведется по трем направлениям: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3468678"/>
          <a:ext cx="785818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7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>
          <a:xfrm>
            <a:off x="4500562" y="3500438"/>
            <a:ext cx="4420553" cy="3212810"/>
          </a:xfrm>
          <a:prstGeom prst="rect">
            <a:avLst/>
          </a:prstGeom>
        </p:spPr>
      </p:pic>
      <p:pic>
        <p:nvPicPr>
          <p:cNvPr id="6" name="Рисунок 5" descr="img0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14414" y="142852"/>
            <a:ext cx="4214842" cy="318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7862150" cy="642942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3300" dirty="0" smtClean="0"/>
              <a:t>		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 </a:t>
            </a:r>
          </a:p>
          <a:p>
            <a:pPr algn="just">
              <a:buNone/>
            </a:pPr>
            <a:r>
              <a:rPr lang="ru-RU" sz="3300" dirty="0" smtClean="0"/>
              <a:t>		Поэт Симонов в стихотворении “Родина” пишет:</a:t>
            </a:r>
          </a:p>
          <a:p>
            <a:pPr algn="just">
              <a:buNone/>
            </a:pPr>
            <a:r>
              <a:rPr lang="ru-RU" sz="3300" dirty="0" smtClean="0"/>
              <a:t>    </a:t>
            </a:r>
            <a:r>
              <a:rPr lang="ru-RU" sz="3300" dirty="0" smtClean="0">
                <a:solidFill>
                  <a:srgbClr val="C00000"/>
                </a:solidFill>
              </a:rPr>
              <a:t>“Ты вспоминаешь не страну большую, которую изъездил и узнал.</a:t>
            </a:r>
            <a:br>
              <a:rPr lang="ru-RU" sz="3300" dirty="0" smtClean="0">
                <a:solidFill>
                  <a:srgbClr val="C00000"/>
                </a:solidFill>
              </a:rPr>
            </a:br>
            <a:r>
              <a:rPr lang="ru-RU" sz="3300" dirty="0" smtClean="0">
                <a:solidFill>
                  <a:srgbClr val="C00000"/>
                </a:solidFill>
              </a:rPr>
              <a:t>  Ты вспоминаешь Родину такую, какой её ты в детстве увидал”</a:t>
            </a:r>
          </a:p>
          <a:p>
            <a:pPr algn="just">
              <a:buNone/>
            </a:pPr>
            <a:r>
              <a:rPr lang="ru-RU" sz="3300" dirty="0" smtClean="0"/>
              <a:t>    		И действительно, как не велика наша страна, человек связывает свое чувство любви к ней с теми местами, где он родился, вырос; с улицей, по которой ходил не раз; с двором, где посадил первое деревце.</a:t>
            </a:r>
          </a:p>
          <a:p>
            <a:pPr algn="just">
              <a:buNone/>
            </a:pPr>
            <a:r>
              <a:rPr lang="ru-RU" sz="3300" dirty="0" smtClean="0"/>
              <a:t>  		Рост научно-технического прогресса, новые открытия и технические изобретения отодвинули на второй план духовные ценности. Проблемы воспитания у подрастающего поколения любви к своей малой родине выпали из поля зрения ученых и практиков на многие годы. С введением в действие закона РФ “Об образовании” произошли существенные изменения в развитии системы образования. Это повлекло изменения содержания образования. Одним из приоритетных направлений стало знакомство детей дошкольного возраста с национальным и региональным культурным наследием и историей страны, края. </a:t>
            </a:r>
          </a:p>
          <a:p>
            <a:pPr algn="just">
              <a:buNone/>
            </a:pP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166"/>
            <a:ext cx="7406640" cy="6286544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ahoma" charset="0"/>
              </a:rPr>
              <a:t>Основные задачи нравственно-патриотического воспитания в системе образования:</a:t>
            </a:r>
          </a:p>
          <a:p>
            <a:pPr algn="ctr"/>
            <a:endParaRPr lang="ru-RU" sz="2400" i="1" dirty="0" smtClean="0">
              <a:solidFill>
                <a:srgbClr val="C00000"/>
              </a:solidFill>
              <a:latin typeface="Tahoma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обеспечить историческую преемственность поколений, сохранение, распространение и развитие национальной культуры, воспитание бережного отношения к историческому и культурному наследию народов России;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воспитание патриотов России, граждан правового, демократического государства, способных к социализации в условиях гражданского общества;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формирование мира и межличностных отношений и т.д.</a:t>
            </a:r>
          </a:p>
          <a:p>
            <a:pPr algn="r">
              <a:lnSpc>
                <a:spcPct val="90000"/>
              </a:lnSpc>
            </a:pPr>
            <a:r>
              <a:rPr lang="ru-RU" sz="1600" i="1" dirty="0" smtClean="0"/>
              <a:t>Из национальной доктрины образования в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339034" cy="642942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Проведенные среди детей и родителей воспитанников нашего ДОУ исследования показывают: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к 5-6 годам у 70% дошкольников отсутствует познавательный интерес к истории и культурному наследию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у 65 % детей отмечается низкий уровень знаний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80 % родителей не имеют возможности посещать культурные учреждения города из-за высокой занятости;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40 % родителей затрудняются в знании истории города, края;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20 % родителей не знают и не хотят знать историю города и края.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Задача воспитания чувства патриотизма, любви к малой Родине традиционно решалась в ДОУ, но результаты исследования показали необходимость усиления работы в данном направлении, наполнение ее новым содержанием. Поэтому возникла необходимость изменить формы организации педагогического процесса по ознакомлению детей с особенностями города и края. Решение данной проблемы мы видим в реализации проекта: «Родной свой край люби и знай!»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7166"/>
            <a:ext cx="7406640" cy="621510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Родной свой край люби и знай!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Метод проекта позволяет детям усвоить сложный краеведческий материал через совместный поиск решения проблемы, тем самым, делая познавательный процесс, интересным и мотивационным. Проектная деятельность развивает творческие способности дошкольников, помогает самому педагогу развиваться как творческой личности.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Технология проектирования формирует у ребенка главную потребность – саморазвитие как естественное состояние. Метод проекта помогает осуществить гуманистический подход к воспитанию – уважению к ребенку, принятие его целей, интересов, создание условий для развития.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Дидактический смысл проектной деятельности заключается в том, что она помогает связать обучение с жизнью, формирует навыки исследовательской деятельности, развивает познавательную активность, самостоятельность, творчество, умение планировать, работать в коллективе. Такие качества способствуют успешному обучению в школе.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28"/>
            <a:ext cx="7406640" cy="635798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/>
              <a:t>     </a:t>
            </a:r>
            <a:r>
              <a:rPr lang="ru-RU" sz="1800" b="1" i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Гипотеза: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1800" dirty="0" smtClean="0"/>
              <a:t>       </a:t>
            </a:r>
            <a:r>
              <a:rPr lang="ru-RU" sz="1800" dirty="0" smtClean="0">
                <a:solidFill>
                  <a:schemeClr val="tx1"/>
                </a:solidFill>
              </a:rPr>
              <a:t>Не следует ждать от детей взрослых форм проявления любви к родному городу, но если в ходе реализации проекта дети приобретут знания об истории города, символике, достопримечательностях, будут знать имена тех, кто основал и прославил город, начнут проявлять интерес к событиям городской жизни и отражать свои впечатления в продуктивной деятельности, то можно считать, что цель и задачи проекта выполнены.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</a:rPr>
              <a:t>                                                         </a:t>
            </a:r>
          </a:p>
          <a:p>
            <a:pPr algn="just"/>
            <a:r>
              <a:rPr lang="ru-RU" sz="1800" b="1" i="1" dirty="0" smtClean="0"/>
              <a:t>                                                  </a:t>
            </a:r>
            <a:r>
              <a:rPr lang="ru-RU" sz="1800" b="1" i="1" dirty="0" smtClean="0">
                <a:solidFill>
                  <a:schemeClr val="tx1"/>
                </a:solidFill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Цель проекта: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1800" dirty="0" smtClean="0"/>
              <a:t>	</a:t>
            </a:r>
            <a:r>
              <a:rPr lang="ru-RU" sz="1800" dirty="0" smtClean="0">
                <a:solidFill>
                  <a:schemeClr val="tx1"/>
                </a:solidFill>
              </a:rPr>
              <a:t>Воспитание гражданских чувств, чувства любви к Родине, родному краю; развитие способностей к практическому и умственному экспериментированию, речевому планированию, логическим операциям.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7406640" cy="6215106"/>
          </a:xfrm>
        </p:spPr>
        <p:txBody>
          <a:bodyPr>
            <a:normAutofit/>
          </a:bodyPr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Предполагаемый результат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Итоговым результатом является диагностика, где дети покажут свои знания. Учитывается активное участие детей в выставках, конкурсах, спортивно-патриотических мероприятиях, дискуссиях, других видах деятельности.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Умение выражать собственное мнение, анализировать, живо реагировать на происходящее, оказывать посильную помощь.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Освоение доступных знаний об истории родного Отечества.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Приобретение детьми дошкольного возраста навыков социального общения со взрослыми.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  Проявление внимания и уважения к ветеранам, пожилым людям, оказание посильной помощи.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7406640" cy="62865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Задачи проекта: </a:t>
            </a:r>
            <a:endParaRPr 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i="1" dirty="0" smtClean="0"/>
              <a:t>	</a:t>
            </a:r>
            <a:r>
              <a:rPr lang="ru-RU" sz="1800" i="1" dirty="0" smtClean="0">
                <a:solidFill>
                  <a:srgbClr val="C00000"/>
                </a:solidFill>
              </a:rPr>
              <a:t>Для педагога:</a:t>
            </a:r>
            <a:endParaRPr lang="ru-RU" sz="1800" dirty="0" smtClean="0">
              <a:solidFill>
                <a:srgbClr val="C00000"/>
              </a:solidFill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Дать знания детям о родном городе: история, символика, достопримечательности, промышленные объекты, их вред и польза, экологическая ситуация в городе.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Познакомить с именами тех, кто основал и прославил город.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Расширить знания детей о флоре и фауне Алтайского края.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Воспитывать любовь к родному городу, краю, умение видеть прекрасное, гордиться им.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Познакомить с культурой и традициями Алтайского края.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Формировать экологическую культуру у детей и их родителей, желание принимать участие в проведении мероприятий по охране </a:t>
            </a:r>
          </a:p>
          <a:p>
            <a:pPr lvl="0" algn="just"/>
            <a:r>
              <a:rPr lang="ru-RU" sz="1800" dirty="0" smtClean="0">
                <a:solidFill>
                  <a:schemeClr val="tx1"/>
                </a:solidFill>
              </a:rPr>
              <a:t>окружающей среды.</a:t>
            </a:r>
            <a:r>
              <a:rPr lang="ru-RU" sz="1800" b="1" i="1" dirty="0" smtClean="0">
                <a:solidFill>
                  <a:schemeClr val="tx1"/>
                </a:solidFill>
              </a:rPr>
              <a:t>                     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800" i="1" dirty="0" smtClean="0">
                <a:solidFill>
                  <a:schemeClr val="tx1"/>
                </a:solidFill>
              </a:rPr>
              <a:t>           </a:t>
            </a:r>
            <a:r>
              <a:rPr lang="ru-RU" sz="1800" i="1" dirty="0" smtClean="0">
                <a:solidFill>
                  <a:srgbClr val="C00000"/>
                </a:solidFill>
              </a:rPr>
              <a:t>Для детей: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  <a:p>
            <a:pPr lvl="0" algn="just">
              <a:buFont typeface="Courier New" pitchFamily="49" charset="0"/>
              <a:buChar char="o"/>
            </a:pPr>
            <a:r>
              <a:rPr lang="ru-RU" sz="1800" dirty="0" smtClean="0">
                <a:solidFill>
                  <a:schemeClr val="tx1"/>
                </a:solidFill>
              </a:rPr>
              <a:t>   Принять сведения, данные  воспитателем. </a:t>
            </a:r>
          </a:p>
          <a:p>
            <a:pPr lvl="0" algn="just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554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ПРОЕКТ  по нравственно – патриотическому воспитанию «Родной свой край  люби и знай!»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Vlad</cp:lastModifiedBy>
  <cp:revision>105</cp:revision>
  <dcterms:created xsi:type="dcterms:W3CDTF">2009-01-05T08:50:02Z</dcterms:created>
  <dcterms:modified xsi:type="dcterms:W3CDTF">2009-08-21T18:34:43Z</dcterms:modified>
</cp:coreProperties>
</file>