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40C5B"/>
    <a:srgbClr val="433D9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536" autoAdjust="0"/>
    <p:restoredTop sz="93298" autoAdjust="0"/>
  </p:normalViewPr>
  <p:slideViewPr>
    <p:cSldViewPr>
      <p:cViewPr varScale="1">
        <p:scale>
          <a:sx n="66" d="100"/>
          <a:sy n="66" d="100"/>
        </p:scale>
        <p:origin x="-108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7E35-58DF-477E-863E-B775EE4E3EBE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8E804-6D47-4F65-BFF7-982223142E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7E35-58DF-477E-863E-B775EE4E3EBE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8E804-6D47-4F65-BFF7-982223142E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7E35-58DF-477E-863E-B775EE4E3EBE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8E804-6D47-4F65-BFF7-982223142E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7E35-58DF-477E-863E-B775EE4E3EBE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8E804-6D47-4F65-BFF7-982223142E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7E35-58DF-477E-863E-B775EE4E3EBE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8E804-6D47-4F65-BFF7-982223142E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7E35-58DF-477E-863E-B775EE4E3EBE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8E804-6D47-4F65-BFF7-982223142E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7E35-58DF-477E-863E-B775EE4E3EBE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8E804-6D47-4F65-BFF7-982223142E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7E35-58DF-477E-863E-B775EE4E3EBE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8E804-6D47-4F65-BFF7-982223142E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7E35-58DF-477E-863E-B775EE4E3EBE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8E804-6D47-4F65-BFF7-982223142E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7E35-58DF-477E-863E-B775EE4E3EBE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8E804-6D47-4F65-BFF7-982223142E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7E35-58DF-477E-863E-B775EE4E3EBE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A08E804-6D47-4F65-BFF7-982223142E5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40000"/>
                <a:satMod val="250000"/>
              </a:schemeClr>
            </a:gs>
            <a:gs pos="9000">
              <a:schemeClr val="accent1">
                <a:tint val="52000"/>
                <a:satMod val="300000"/>
              </a:schemeClr>
            </a:gs>
            <a:gs pos="50000">
              <a:schemeClr val="accent1">
                <a:shade val="20000"/>
                <a:satMod val="300000"/>
              </a:schemeClr>
            </a:gs>
            <a:gs pos="79000">
              <a:schemeClr val="accent1">
                <a:tint val="52000"/>
                <a:satMod val="300000"/>
              </a:schemeClr>
            </a:gs>
            <a:gs pos="100000">
              <a:schemeClr val="accent1">
                <a:tint val="40000"/>
                <a:satMod val="25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3447E35-58DF-477E-863E-B775EE4E3EBE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A08E804-6D47-4F65-BFF7-982223142E56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>
    <p:dissolv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4.xml"/><Relationship Id="rId18" Type="http://schemas.openxmlformats.org/officeDocument/2006/relationships/slide" Target="slide19.xml"/><Relationship Id="rId26" Type="http://schemas.openxmlformats.org/officeDocument/2006/relationships/slide" Target="slide27.xml"/><Relationship Id="rId3" Type="http://schemas.openxmlformats.org/officeDocument/2006/relationships/slide" Target="slide4.xml"/><Relationship Id="rId21" Type="http://schemas.openxmlformats.org/officeDocument/2006/relationships/slide" Target="slide22.xml"/><Relationship Id="rId7" Type="http://schemas.openxmlformats.org/officeDocument/2006/relationships/slide" Target="slide8.xml"/><Relationship Id="rId12" Type="http://schemas.openxmlformats.org/officeDocument/2006/relationships/slide" Target="slide13.xml"/><Relationship Id="rId17" Type="http://schemas.openxmlformats.org/officeDocument/2006/relationships/slide" Target="slide18.xml"/><Relationship Id="rId25" Type="http://schemas.openxmlformats.org/officeDocument/2006/relationships/slide" Target="slide26.xml"/><Relationship Id="rId2" Type="http://schemas.openxmlformats.org/officeDocument/2006/relationships/slide" Target="slide3.xml"/><Relationship Id="rId16" Type="http://schemas.openxmlformats.org/officeDocument/2006/relationships/slide" Target="slide17.xml"/><Relationship Id="rId20" Type="http://schemas.openxmlformats.org/officeDocument/2006/relationships/slide" Target="slide2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11" Type="http://schemas.openxmlformats.org/officeDocument/2006/relationships/slide" Target="slide12.xml"/><Relationship Id="rId24" Type="http://schemas.openxmlformats.org/officeDocument/2006/relationships/slide" Target="slide25.xml"/><Relationship Id="rId5" Type="http://schemas.openxmlformats.org/officeDocument/2006/relationships/slide" Target="slide6.xml"/><Relationship Id="rId15" Type="http://schemas.openxmlformats.org/officeDocument/2006/relationships/slide" Target="slide16.xml"/><Relationship Id="rId23" Type="http://schemas.openxmlformats.org/officeDocument/2006/relationships/slide" Target="slide24.xml"/><Relationship Id="rId10" Type="http://schemas.openxmlformats.org/officeDocument/2006/relationships/slide" Target="slide11.xml"/><Relationship Id="rId19" Type="http://schemas.openxmlformats.org/officeDocument/2006/relationships/slide" Target="slide20.xml"/><Relationship Id="rId4" Type="http://schemas.openxmlformats.org/officeDocument/2006/relationships/slide" Target="slide5.xml"/><Relationship Id="rId9" Type="http://schemas.openxmlformats.org/officeDocument/2006/relationships/slide" Target="slide10.xml"/><Relationship Id="rId14" Type="http://schemas.openxmlformats.org/officeDocument/2006/relationships/slide" Target="slide15.xml"/><Relationship Id="rId22" Type="http://schemas.openxmlformats.org/officeDocument/2006/relationships/slide" Target="slide2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071538" y="1428736"/>
            <a:ext cx="6786610" cy="3143272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prstTxWarp prst="textDeflateInflate">
              <a:avLst>
                <a:gd name="adj" fmla="val 40289"/>
              </a:avLst>
            </a:prstTxWarp>
            <a:spAutoFit/>
          </a:bodyPr>
          <a:lstStyle/>
          <a:p>
            <a:pPr algn="ctr"/>
            <a:r>
              <a:rPr lang="ru-RU" sz="9600" b="1" i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Синий раунд</a:t>
            </a:r>
            <a:endParaRPr lang="ru-RU" sz="9600" b="1" i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1714480" y="1785926"/>
            <a:ext cx="6143668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Times New Roman" pitchFamily="18" charset="0"/>
              </a:rPr>
              <a:t>30 баллов. «Счастливый  случай».</a:t>
            </a:r>
            <a:endParaRPr kumimoji="0" lang="ru-RU" sz="5400" b="1" i="0" u="none" strike="noStrike" normalizeH="0" baseline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  <a:latin typeface="Arial" pitchFamily="34" charset="0"/>
            </a:endParaRPr>
          </a:p>
        </p:txBody>
      </p:sp>
      <p:sp>
        <p:nvSpPr>
          <p:cNvPr id="3" name="Управляющая кнопка: домой 2">
            <a:hlinkClick r:id="rId2" action="ppaction://hlinksldjump" highlightClick="1"/>
          </p:cNvPr>
          <p:cNvSpPr/>
          <p:nvPr/>
        </p:nvSpPr>
        <p:spPr>
          <a:xfrm>
            <a:off x="7643834" y="5500702"/>
            <a:ext cx="928694" cy="92869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4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4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>
                                      <p:cBhvr override="childStyle">
                                        <p:cTn id="12" dur="500" autoRev="1" fill="hold"/>
                                        <p:tgtEl>
                                          <p:spTgt spid="204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13" dur="500" autoRev="1" fill="hold"/>
                                        <p:tgtEl>
                                          <p:spTgt spid="204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4" dur="500" autoRev="1" fill="hold"/>
                                        <p:tgtEl>
                                          <p:spTgt spid="204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500" autoRev="1" fill="hold"/>
                                        <p:tgtEl>
                                          <p:spTgt spid="2048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1" grpId="0"/>
      <p:bldP spid="20481" grpId="1"/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57488" y="2143116"/>
            <a:ext cx="5357834" cy="3785652"/>
          </a:xfrm>
          <a:prstGeom prst="rect">
            <a:avLst/>
          </a:prstGeom>
          <a:scene3d>
            <a:camera prst="orthographicFront">
              <a:rot lat="0" lon="0" rev="20999999"/>
            </a:camera>
            <a:lightRig rig="threePt" dir="t"/>
          </a:scene3d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40 баллов. Какая птица является национальным символом США и изображен на гербе этой страны?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142976" y="928670"/>
            <a:ext cx="3714776" cy="928694"/>
          </a:xfrm>
          <a:prstGeom prst="rect">
            <a:avLst/>
          </a:prstGeom>
          <a:scene3d>
            <a:camera prst="orthographicFront">
              <a:rot lat="0" lon="0" rev="900000"/>
            </a:camera>
            <a:lightRig rig="threePt" dir="t"/>
          </a:scene3d>
        </p:spPr>
        <p:txBody>
          <a:bodyPr wrap="square">
            <a:prstTxWarp prst="textStop">
              <a:avLst/>
            </a:prstTxWarp>
            <a:spAutoFit/>
          </a:bodyPr>
          <a:lstStyle/>
          <a:p>
            <a:pPr algn="ctr"/>
            <a:r>
              <a:rPr lang="ru-RU" sz="4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</a:rPr>
              <a:t>Орлан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858148" y="5643578"/>
            <a:ext cx="928694" cy="92869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71472" y="1214422"/>
            <a:ext cx="7215238" cy="4401205"/>
          </a:xfrm>
          <a:prstGeom prst="rect">
            <a:avLst/>
          </a:prstGeom>
          <a:scene3d>
            <a:camera prst="orthographicFront">
              <a:rot lat="0" lon="0" rev="900000"/>
            </a:camera>
            <a:lightRig rig="threePt" dir="t"/>
          </a:scene3d>
        </p:spPr>
        <p:txBody>
          <a:bodyPr wrap="square">
            <a:spAutoFit/>
          </a:bodyPr>
          <a:lstStyle/>
          <a:p>
            <a:r>
              <a:rPr lang="ru-RU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50 баллов. Как называется гигантская птица из сказок «Тысячи и одной ночи», чьим прообразом мог бы стать живший когда-то на острове Мадагаскар эпиорнис?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500694" y="4786322"/>
            <a:ext cx="2786082" cy="1015663"/>
          </a:xfrm>
          <a:prstGeom prst="rect">
            <a:avLst/>
          </a:prstGeom>
          <a:scene3d>
            <a:camera prst="orthographicFront">
              <a:rot lat="0" lon="0" rev="20699999"/>
            </a:camera>
            <a:lightRig rig="threePt" dir="t"/>
          </a:scene3d>
        </p:spPr>
        <p:txBody>
          <a:bodyPr wrap="square">
            <a:prstTxWarp prst="textFadeUp">
              <a:avLst/>
            </a:prstTxWarp>
            <a:spAutoFit/>
          </a:bodyPr>
          <a:lstStyle/>
          <a:p>
            <a:r>
              <a:rPr lang="ru-RU" sz="6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</a:rPr>
              <a:t>Рух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929586" y="5572140"/>
            <a:ext cx="928694" cy="92869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357290" y="1785926"/>
            <a:ext cx="514065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10 баллов. «Несчастный случай»</a:t>
            </a:r>
          </a:p>
        </p:txBody>
      </p:sp>
      <p:sp>
        <p:nvSpPr>
          <p:cNvPr id="3" name="Управляющая кнопка: домой 2">
            <a:hlinkClick r:id="rId2" action="ppaction://hlinksldjump" highlightClick="1"/>
          </p:cNvPr>
          <p:cNvSpPr/>
          <p:nvPr/>
        </p:nvSpPr>
        <p:spPr>
          <a:xfrm>
            <a:off x="7786710" y="5572140"/>
            <a:ext cx="928694" cy="92869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>
                                      <p:cBhvr override="childStyle">
                                        <p:cTn id="14" dur="25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15" dur="25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6" dur="25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25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14414" y="571480"/>
            <a:ext cx="6929486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20 баллов. Что в природе называют «артериями жизни» и «колыбелью культуры»?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000496" y="4071942"/>
            <a:ext cx="3071834" cy="1015663"/>
          </a:xfrm>
          <a:prstGeom prst="rect">
            <a:avLst/>
          </a:prstGeom>
        </p:spPr>
        <p:txBody>
          <a:bodyPr wrap="square">
            <a:prstTxWarp prst="textInflateBottom">
              <a:avLst/>
            </a:prstTxWarp>
            <a:spAutoFit/>
          </a:bodyPr>
          <a:lstStyle/>
          <a:p>
            <a:pPr algn="ctr"/>
            <a:r>
              <a:rPr lang="ru-RU" sz="6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</a:rPr>
              <a:t>Реки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715272" y="5572140"/>
            <a:ext cx="928694" cy="92869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85786" y="500042"/>
            <a:ext cx="764386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30 баллов. В Испании это растение сначала разводили как декоративное, поскольку его ярко-оранжевые плоды считались ядовитыми. Первыми их попробовали итальянцы и назвали «золотым яблоком»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857884" y="5429264"/>
            <a:ext cx="2786082" cy="707886"/>
          </a:xfrm>
          <a:prstGeom prst="rect">
            <a:avLst/>
          </a:prstGeom>
          <a:scene3d>
            <a:camera prst="orthographicFront">
              <a:rot lat="0" lon="0" rev="900000"/>
            </a:camera>
            <a:lightRig rig="threePt" dir="t"/>
          </a:scene3d>
        </p:spPr>
        <p:txBody>
          <a:bodyPr wrap="square">
            <a:prstTxWarp prst="textCascadeUp">
              <a:avLst/>
            </a:prstTxWarp>
            <a:spAutoFit/>
          </a:bodyPr>
          <a:lstStyle/>
          <a:p>
            <a:r>
              <a:rPr lang="ru-RU" sz="4000" b="1" dirty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rgbClr val="C00000"/>
                </a:solidFill>
              </a:rPr>
              <a:t>Помидор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571472" y="5643578"/>
            <a:ext cx="928694" cy="92869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00100" y="785795"/>
            <a:ext cx="735811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40 баллов. Какая единственная на Земле птица способна летать хвостом вперед?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00034" y="4429132"/>
            <a:ext cx="4786346" cy="1137644"/>
          </a:xfrm>
          <a:prstGeom prst="rect">
            <a:avLst/>
          </a:prstGeom>
          <a:scene3d>
            <a:camera prst="orthographicFront">
              <a:rot lat="0" lon="0" rev="20699999"/>
            </a:camera>
            <a:lightRig rig="threePt" dir="t"/>
          </a:scene3d>
        </p:spPr>
        <p:txBody>
          <a:bodyPr wrap="square">
            <a:prstTxWarp prst="textSlantDown">
              <a:avLst>
                <a:gd name="adj" fmla="val 70020"/>
              </a:avLst>
            </a:prstTxWarp>
            <a:spAutoFit/>
          </a:bodyPr>
          <a:lstStyle/>
          <a:p>
            <a:r>
              <a:rPr lang="ru-RU" sz="5400" b="1" dirty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rgbClr val="C00000"/>
                </a:solidFill>
              </a:rPr>
              <a:t>Колибри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786710" y="5643578"/>
            <a:ext cx="928694" cy="92869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71472" y="571480"/>
            <a:ext cx="764386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50 баллов. Назовите овощ, чей сок слывет единственным средством для быстрого уничтожения последствий общения со скунсом?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357686" y="4214818"/>
            <a:ext cx="2786082" cy="923330"/>
          </a:xfrm>
          <a:prstGeom prst="rect">
            <a:avLst/>
          </a:prstGeom>
          <a:scene3d>
            <a:camera prst="orthographicFront">
              <a:rot lat="0" lon="0" rev="900000"/>
            </a:camera>
            <a:lightRig rig="threePt" dir="t"/>
          </a:scene3d>
        </p:spPr>
        <p:txBody>
          <a:bodyPr wrap="square">
            <a:prstTxWarp prst="textDeflateBottom">
              <a:avLst/>
            </a:prstTxWarp>
            <a:spAutoFit/>
          </a:bodyPr>
          <a:lstStyle/>
          <a:p>
            <a:r>
              <a:rPr lang="ru-RU" sz="5400" b="1" dirty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rgbClr val="C00000"/>
                </a:solidFill>
              </a:rPr>
              <a:t>Томат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786710" y="5572140"/>
            <a:ext cx="928694" cy="92869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857224" y="571480"/>
            <a:ext cx="5857916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>
              <a:rot lat="0" lon="0" rev="900000"/>
            </a:camera>
            <a:lightRig rig="threePt" dir="t"/>
          </a:scene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Рим расположен на семи холмах. Назовите самый знаменитый из них.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71934" y="4572008"/>
            <a:ext cx="3714776" cy="830997"/>
          </a:xfrm>
          <a:prstGeom prst="rect">
            <a:avLst/>
          </a:prstGeom>
          <a:scene3d>
            <a:camera prst="orthographicFront">
              <a:rot lat="0" lon="0" rev="1200000"/>
            </a:camera>
            <a:lightRig rig="threePt" dir="t"/>
          </a:scene3d>
        </p:spPr>
        <p:txBody>
          <a:bodyPr wrap="square">
            <a:prstTxWarp prst="textFadeLeft">
              <a:avLst>
                <a:gd name="adj" fmla="val 38334"/>
              </a:avLst>
            </a:prstTxWarp>
            <a:spAutoFit/>
          </a:bodyPr>
          <a:lstStyle/>
          <a:p>
            <a:r>
              <a:rPr kumimoji="0" lang="ru-RU" sz="4800" b="1" i="0" u="none" strike="noStrike" normalizeH="0" baseline="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rgbClr val="C00000"/>
                </a:solidFill>
                <a:latin typeface="Arial" pitchFamily="34" charset="0"/>
                <a:ea typeface="Times New Roman" pitchFamily="18" charset="0"/>
              </a:rPr>
              <a:t>Капитолий</a:t>
            </a:r>
            <a:endParaRPr lang="ru-RU" sz="4800" b="1" dirty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rgbClr val="C00000"/>
              </a:solidFill>
            </a:endParaRP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7786710" y="5572140"/>
            <a:ext cx="928694" cy="92869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26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5" grpId="0"/>
      <p:bldP spid="5" grpId="0"/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57224" y="785794"/>
            <a:ext cx="7072362" cy="3416320"/>
          </a:xfrm>
          <a:prstGeom prst="rect">
            <a:avLst/>
          </a:prstGeom>
          <a:scene3d>
            <a:camera prst="orthographicFront">
              <a:rot lat="20755432" lon="21285826" rev="21338811"/>
            </a:camera>
            <a:lightRig rig="threePt" dir="t"/>
          </a:scene3d>
        </p:spPr>
        <p:txBody>
          <a:bodyPr wrap="square">
            <a:spAutoFit/>
          </a:bodyPr>
          <a:lstStyle/>
          <a:p>
            <a:r>
              <a:rPr lang="ru-RU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20 баллов. Какая европейская страна является родиной часов с кукушкой?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428728" y="4929198"/>
            <a:ext cx="3786214" cy="923330"/>
          </a:xfrm>
          <a:prstGeom prst="rect">
            <a:avLst/>
          </a:prstGeom>
          <a:scene3d>
            <a:camera prst="orthographicFront">
              <a:rot lat="0" lon="0" rev="20999999"/>
            </a:camera>
            <a:lightRig rig="threePt" dir="t"/>
          </a:scene3d>
        </p:spPr>
        <p:txBody>
          <a:bodyPr wrap="square">
            <a:prstTxWarp prst="textCascadeUp">
              <a:avLst/>
            </a:prstTxWarp>
            <a:spAutoFit/>
            <a:sp3d/>
          </a:bodyPr>
          <a:lstStyle/>
          <a:p>
            <a:r>
              <a:rPr lang="ru-RU" sz="5400" b="1" dirty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rgbClr val="C00000"/>
                </a:solidFill>
              </a:rPr>
              <a:t>Германия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858148" y="5572140"/>
            <a:ext cx="928694" cy="92869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642938"/>
          <a:ext cx="8472518" cy="5695962"/>
        </p:xfrm>
        <a:graphic>
          <a:graphicData uri="http://schemas.openxmlformats.org/drawingml/2006/table">
            <a:tbl>
              <a:tblPr firstRow="1" bandRow="1">
                <a:tableStyleId>{D113A9D2-9D6B-4929-AA2D-F23B5EE8CBE7}</a:tableStyleId>
              </a:tblPr>
              <a:tblGrid>
                <a:gridCol w="2609745"/>
                <a:gridCol w="1185234"/>
                <a:gridCol w="1250294"/>
                <a:gridCol w="1176747"/>
                <a:gridCol w="1323840"/>
                <a:gridCol w="926658"/>
              </a:tblGrid>
              <a:tr h="1085854">
                <a:tc>
                  <a:txBody>
                    <a:bodyPr/>
                    <a:lstStyle/>
                    <a:p>
                      <a:endParaRPr kumimoji="0" lang="ru-RU" sz="2400" kern="1200" smtClean="0"/>
                    </a:p>
                    <a:p>
                      <a:r>
                        <a:rPr kumimoji="0" lang="ru-RU" sz="2400" kern="1200" smtClean="0"/>
                        <a:t>Все </a:t>
                      </a:r>
                      <a:r>
                        <a:rPr kumimoji="0" lang="ru-RU" sz="2400" kern="1200" dirty="0" smtClean="0"/>
                        <a:t>о животных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endParaRPr lang="ru-RU" sz="2400" dirty="0"/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2400" dirty="0"/>
                        <a:t> </a:t>
                      </a:r>
                      <a:r>
                        <a:rPr lang="ru-RU" sz="2400" dirty="0" smtClean="0"/>
                        <a:t>10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1600" dirty="0" smtClean="0">
                          <a:hlinkClick r:id="rId2" action="ppaction://hlinksldjump"/>
                        </a:rPr>
                        <a:t>Слайд 3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endParaRPr lang="ru-RU" sz="2400" dirty="0"/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2400" dirty="0"/>
                        <a:t> </a:t>
                      </a:r>
                      <a:r>
                        <a:rPr lang="ru-RU" sz="2400" dirty="0" smtClean="0"/>
                        <a:t>20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1600" dirty="0" smtClean="0">
                          <a:hlinkClick r:id="rId3" action="ppaction://hlinksldjump"/>
                        </a:rPr>
                        <a:t>Слайд 4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endParaRPr lang="ru-RU" sz="2400" dirty="0"/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2400" dirty="0"/>
                        <a:t> </a:t>
                      </a:r>
                      <a:r>
                        <a:rPr lang="ru-RU" sz="2400" dirty="0" smtClean="0"/>
                        <a:t>30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1600" dirty="0" smtClean="0">
                          <a:hlinkClick r:id="rId4" action="ppaction://hlinksldjump"/>
                        </a:rPr>
                        <a:t>Слайд 5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endParaRPr lang="ru-RU" sz="2400" dirty="0"/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2400" dirty="0"/>
                        <a:t> </a:t>
                      </a:r>
                      <a:r>
                        <a:rPr lang="ru-RU" sz="2400" dirty="0" smtClean="0"/>
                        <a:t>40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1600" dirty="0" smtClean="0">
                          <a:hlinkClick r:id="rId5" action="ppaction://hlinksldjump"/>
                        </a:rPr>
                        <a:t>Слайд 6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endParaRPr lang="ru-RU" sz="2400" dirty="0"/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2400" dirty="0"/>
                        <a:t> </a:t>
                      </a:r>
                      <a:r>
                        <a:rPr lang="ru-RU" sz="2400" dirty="0" smtClean="0"/>
                        <a:t>50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1600" dirty="0" smtClean="0">
                          <a:hlinkClick r:id="rId6" action="ppaction://hlinksldjump"/>
                        </a:rPr>
                        <a:t>Слайд 7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0858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endParaRPr lang="ru-RU" sz="2400" dirty="0"/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2400" dirty="0"/>
                        <a:t>В мире птиц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endParaRPr lang="ru-RU" sz="1600" dirty="0" smtClean="0"/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2400" dirty="0" smtClean="0"/>
                        <a:t>10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1600" dirty="0" smtClean="0">
                          <a:hlinkClick r:id="rId7" action="ppaction://hlinksldjump"/>
                        </a:rPr>
                        <a:t>Слайд 8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endParaRPr lang="ru-RU" sz="2400" dirty="0" smtClean="0"/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2400" dirty="0" smtClean="0"/>
                        <a:t>20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1600" dirty="0" smtClean="0">
                          <a:hlinkClick r:id="rId8" action="ppaction://hlinksldjump"/>
                        </a:rPr>
                        <a:t>Слайд 9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endParaRPr lang="ru-RU" sz="2400" dirty="0"/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2400" dirty="0"/>
                        <a:t> </a:t>
                      </a:r>
                      <a:r>
                        <a:rPr lang="ru-RU" sz="2400" dirty="0" smtClean="0"/>
                        <a:t>30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1600" dirty="0" smtClean="0">
                          <a:hlinkClick r:id="rId9" action="ppaction://hlinksldjump"/>
                        </a:rPr>
                        <a:t>Слайд 10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endParaRPr lang="ru-RU" sz="2400" dirty="0"/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2400" dirty="0"/>
                        <a:t> </a:t>
                      </a:r>
                      <a:r>
                        <a:rPr lang="ru-RU" sz="2400" dirty="0" smtClean="0"/>
                        <a:t>40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1600" dirty="0" smtClean="0">
                          <a:hlinkClick r:id="rId10" action="ppaction://hlinksldjump"/>
                        </a:rPr>
                        <a:t>Слайд 11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endParaRPr lang="ru-RU" sz="2400" dirty="0"/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2400" dirty="0"/>
                        <a:t> </a:t>
                      </a:r>
                      <a:r>
                        <a:rPr lang="ru-RU" sz="2400" dirty="0" smtClean="0"/>
                        <a:t>50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1600" dirty="0" smtClean="0">
                          <a:hlinkClick r:id="rId11" action="ppaction://hlinksldjump"/>
                        </a:rPr>
                        <a:t>Слайд 12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0858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endParaRPr lang="ru-RU" sz="2400" dirty="0"/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2400" dirty="0"/>
                        <a:t>Чудеса природы 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endParaRPr lang="ru-RU" sz="1600" dirty="0"/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2400" dirty="0"/>
                        <a:t> </a:t>
                      </a:r>
                      <a:r>
                        <a:rPr lang="ru-RU" sz="2400" dirty="0" smtClean="0"/>
                        <a:t>10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1600" dirty="0" smtClean="0">
                          <a:hlinkClick r:id="rId12" action="ppaction://hlinksldjump"/>
                        </a:rPr>
                        <a:t>Слайд 13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endParaRPr lang="ru-RU" sz="2400" dirty="0"/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2400" dirty="0"/>
                        <a:t> </a:t>
                      </a:r>
                      <a:r>
                        <a:rPr lang="ru-RU" sz="2400" dirty="0" smtClean="0"/>
                        <a:t>20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1600" dirty="0" smtClean="0">
                          <a:hlinkClick r:id="rId13" action="ppaction://hlinksldjump"/>
                        </a:rPr>
                        <a:t>Слайд 14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endParaRPr lang="ru-RU" sz="2400" dirty="0"/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2400" dirty="0"/>
                        <a:t> </a:t>
                      </a:r>
                      <a:r>
                        <a:rPr lang="ru-RU" sz="2400" dirty="0" smtClean="0"/>
                        <a:t>30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1600" dirty="0" smtClean="0">
                          <a:hlinkClick r:id="rId14" action="ppaction://hlinksldjump"/>
                        </a:rPr>
                        <a:t>Слайд 15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endParaRPr lang="ru-RU" sz="2400" dirty="0"/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2400" dirty="0"/>
                        <a:t> </a:t>
                      </a:r>
                      <a:r>
                        <a:rPr lang="ru-RU" sz="2400" dirty="0" smtClean="0"/>
                        <a:t>40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1600" dirty="0" smtClean="0">
                          <a:hlinkClick r:id="rId15" action="ppaction://hlinksldjump"/>
                        </a:rPr>
                        <a:t>Слайд 16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endParaRPr lang="ru-RU" sz="2400" dirty="0"/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2400" dirty="0"/>
                        <a:t> </a:t>
                      </a:r>
                      <a:r>
                        <a:rPr lang="ru-RU" sz="2400" dirty="0" smtClean="0"/>
                        <a:t>50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1600" dirty="0" smtClean="0">
                          <a:hlinkClick r:id="rId16" action="ppaction://hlinksldjump"/>
                        </a:rPr>
                        <a:t>Слайд 17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0858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endParaRPr lang="ru-RU" sz="2400" dirty="0"/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2400" dirty="0"/>
                        <a:t>Европейская мозаика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endParaRPr lang="ru-RU" sz="2400" dirty="0"/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2400" dirty="0"/>
                        <a:t> </a:t>
                      </a:r>
                      <a:r>
                        <a:rPr lang="ru-RU" sz="2400" dirty="0" smtClean="0"/>
                        <a:t>10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1600" dirty="0" smtClean="0">
                          <a:hlinkClick r:id="rId17" action="ppaction://hlinksldjump"/>
                        </a:rPr>
                        <a:t>Слайд 18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endParaRPr lang="ru-RU" sz="2400" dirty="0"/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2400" dirty="0"/>
                        <a:t> </a:t>
                      </a:r>
                      <a:r>
                        <a:rPr lang="ru-RU" sz="2400" dirty="0" smtClean="0"/>
                        <a:t>20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1600" dirty="0" smtClean="0">
                          <a:hlinkClick r:id="rId18" action="ppaction://hlinksldjump"/>
                        </a:rPr>
                        <a:t>Слайд 19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endParaRPr lang="ru-RU" sz="2400" dirty="0"/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2400" dirty="0"/>
                        <a:t> </a:t>
                      </a:r>
                      <a:r>
                        <a:rPr lang="ru-RU" sz="2400" dirty="0" smtClean="0"/>
                        <a:t>30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1600" dirty="0" smtClean="0">
                          <a:hlinkClick r:id="rId19" action="ppaction://hlinksldjump"/>
                        </a:rPr>
                        <a:t>Слайд 20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endParaRPr lang="ru-RU" sz="2400" dirty="0"/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2400" dirty="0"/>
                        <a:t> </a:t>
                      </a:r>
                      <a:r>
                        <a:rPr lang="ru-RU" sz="2400" dirty="0" smtClean="0"/>
                        <a:t>40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1600" dirty="0" smtClean="0">
                          <a:hlinkClick r:id="rId20" action="ppaction://hlinksldjump"/>
                        </a:rPr>
                        <a:t>Слайд 21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endParaRPr lang="ru-RU" sz="2400" dirty="0"/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2400" dirty="0"/>
                        <a:t> </a:t>
                      </a:r>
                      <a:r>
                        <a:rPr lang="ru-RU" sz="2400" dirty="0" smtClean="0"/>
                        <a:t>50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1600" dirty="0" smtClean="0">
                          <a:hlinkClick r:id="rId21" action="ppaction://hlinksldjump"/>
                        </a:rPr>
                        <a:t>Слайд 22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0858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endParaRPr lang="ru-RU" sz="2400" dirty="0"/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2400" dirty="0"/>
                        <a:t>Умный язык голову кормит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endParaRPr lang="ru-RU" sz="2400" dirty="0"/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2400" dirty="0"/>
                        <a:t> </a:t>
                      </a:r>
                      <a:r>
                        <a:rPr lang="ru-RU" sz="2400" dirty="0" smtClean="0"/>
                        <a:t>10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1600" dirty="0" smtClean="0">
                          <a:hlinkClick r:id="rId22" action="ppaction://hlinksldjump"/>
                        </a:rPr>
                        <a:t>Слайд 23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endParaRPr lang="ru-RU" sz="2400" dirty="0"/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2400" dirty="0"/>
                        <a:t> </a:t>
                      </a:r>
                      <a:r>
                        <a:rPr lang="ru-RU" sz="2400" dirty="0" smtClean="0"/>
                        <a:t>20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1600" dirty="0" smtClean="0">
                          <a:hlinkClick r:id="rId23" action="ppaction://hlinksldjump"/>
                        </a:rPr>
                        <a:t>Слайд 24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endParaRPr lang="ru-RU" sz="2400" dirty="0"/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2400" dirty="0"/>
                        <a:t> </a:t>
                      </a:r>
                      <a:r>
                        <a:rPr lang="ru-RU" sz="2400" dirty="0" smtClean="0"/>
                        <a:t>30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1600" dirty="0" smtClean="0">
                          <a:hlinkClick r:id="rId24" action="ppaction://hlinksldjump"/>
                        </a:rPr>
                        <a:t>Слайд 25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endParaRPr lang="ru-RU" sz="2400" dirty="0"/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2400" dirty="0"/>
                        <a:t> </a:t>
                      </a:r>
                      <a:r>
                        <a:rPr lang="ru-RU" sz="2400" dirty="0" smtClean="0"/>
                        <a:t>40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1600" dirty="0" smtClean="0">
                          <a:hlinkClick r:id="rId25" action="ppaction://hlinksldjump"/>
                        </a:rPr>
                        <a:t>Слайд 26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endParaRPr lang="ru-RU" sz="2400" dirty="0"/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2400" dirty="0"/>
                        <a:t> </a:t>
                      </a:r>
                      <a:r>
                        <a:rPr lang="ru-RU" sz="2400" dirty="0" smtClean="0"/>
                        <a:t>50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1600" dirty="0" smtClean="0">
                          <a:hlinkClick r:id="rId26" action="ppaction://hlinksldjump"/>
                        </a:rPr>
                        <a:t>Слайд 27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500034" y="1000108"/>
            <a:ext cx="7286675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30 баллов</a:t>
            </a:r>
            <a:r>
              <a:rPr kumimoji="0" lang="ru-RU" sz="3200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Arial" pitchFamily="34" charset="0"/>
                <a:ea typeface="Times New Roman" pitchFamily="18" charset="0"/>
              </a:rPr>
              <a:t>. </a:t>
            </a:r>
            <a:r>
              <a:rPr kumimoji="0" lang="ru-RU" sz="3200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  <a:latin typeface="Arial" pitchFamily="34" charset="0"/>
                <a:ea typeface="Times New Roman" pitchFamily="18" charset="0"/>
              </a:rPr>
              <a:t>«Вопрос-аукцион».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Французы говорят: «Архитектор прикрывает свои ошибки фасадом, повар- соусом,…» А кто, по мнению французов, прикрывает свои ошибки землей? </a:t>
            </a:r>
            <a:endParaRPr kumimoji="0" lang="ru-RU" sz="3200" b="1" i="0" u="none" strike="noStrike" normalizeH="0" baseline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  <a:latin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86314" y="4500570"/>
            <a:ext cx="192882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</a:rPr>
              <a:t>Врач</a:t>
            </a: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7786710" y="5572140"/>
            <a:ext cx="928694" cy="92869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1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5" grpId="0"/>
      <p:bldP spid="5" grpId="0"/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357422" y="571480"/>
            <a:ext cx="6286544" cy="3786214"/>
          </a:xfrm>
          <a:prstGeom prst="rect">
            <a:avLst/>
          </a:prstGeom>
          <a:scene3d>
            <a:camera prst="orthographicFront">
              <a:rot lat="0" lon="0" rev="21299999"/>
            </a:camera>
            <a:lightRig rig="threePt" dir="t"/>
          </a:scene3d>
        </p:spPr>
        <p:txBody>
          <a:bodyPr wrap="square">
            <a:spAutoFit/>
          </a:bodyPr>
          <a:lstStyle/>
          <a:p>
            <a:r>
              <a:rPr lang="ru-RU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40 баллов. В какой европейской стране чая пьют больше всех в мире: 1800 чашек в год на человека, включая младенцев?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071538" y="4786322"/>
            <a:ext cx="4143404" cy="1015663"/>
          </a:xfrm>
          <a:prstGeom prst="rect">
            <a:avLst/>
          </a:prstGeom>
          <a:scene3d>
            <a:camera prst="orthographicFront">
              <a:rot lat="0" lon="0" rev="600000"/>
            </a:camera>
            <a:lightRig rig="threePt" dir="t"/>
          </a:scene3d>
        </p:spPr>
        <p:txBody>
          <a:bodyPr wrap="square">
            <a:prstTxWarp prst="textDeflateTop">
              <a:avLst/>
            </a:prstTxWarp>
            <a:spAutoFit/>
          </a:bodyPr>
          <a:lstStyle/>
          <a:p>
            <a:r>
              <a:rPr lang="ru-RU" sz="6000" b="1" dirty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rgbClr val="C00000"/>
                </a:solidFill>
              </a:rPr>
              <a:t>Англия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786710" y="5500702"/>
            <a:ext cx="928694" cy="92869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42976" y="571480"/>
            <a:ext cx="6500858" cy="3416320"/>
          </a:xfrm>
          <a:prstGeom prst="rect">
            <a:avLst/>
          </a:prstGeom>
          <a:scene3d>
            <a:camera prst="orthographicFront">
              <a:rot lat="0" lon="0" rev="900000"/>
            </a:camera>
            <a:lightRig rig="threePt" dir="t"/>
          </a:scene3d>
        </p:spPr>
        <p:txBody>
          <a:bodyPr wrap="square">
            <a:spAutoFit/>
          </a:bodyPr>
          <a:lstStyle/>
          <a:p>
            <a:r>
              <a:rPr lang="ru-RU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50 баллов. О каком европейском городе французский классик Стендаль писал: «Красота ее дворцов превосходит все, что знает Париж?»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429124" y="4429132"/>
            <a:ext cx="4071966" cy="830997"/>
          </a:xfrm>
          <a:prstGeom prst="rect">
            <a:avLst/>
          </a:prstGeom>
          <a:scene3d>
            <a:camera prst="orthographicFront">
              <a:rot lat="0" lon="0" rev="20999999"/>
            </a:camera>
            <a:lightRig rig="threePt" dir="t"/>
          </a:scene3d>
        </p:spPr>
        <p:txBody>
          <a:bodyPr wrap="square">
            <a:prstTxWarp prst="textCascadeDown">
              <a:avLst/>
            </a:prstTxWarp>
            <a:spAutoFit/>
          </a:bodyPr>
          <a:lstStyle/>
          <a:p>
            <a:r>
              <a:rPr lang="ru-RU" sz="4800" b="1" dirty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rgbClr val="C40C5B"/>
                </a:solidFill>
              </a:rPr>
              <a:t>Москва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571472" y="5643578"/>
            <a:ext cx="928694" cy="92869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785786" y="785794"/>
            <a:ext cx="7786742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>
              <a:rot lat="0" lon="0" rev="600000"/>
            </a:camera>
            <a:lightRig rig="threePt" dir="t"/>
          </a:scene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10 баллов. </a:t>
            </a:r>
            <a:r>
              <a:rPr kumimoji="0" lang="ru-RU" sz="4400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  <a:latin typeface="Arial" pitchFamily="34" charset="0"/>
                <a:ea typeface="Times New Roman" pitchFamily="18" charset="0"/>
              </a:rPr>
              <a:t>«Своя игра».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На языке </a:t>
            </a:r>
            <a:r>
              <a:rPr kumimoji="0" lang="ru-RU" sz="4400" b="1" i="0" u="none" strike="noStrike" normalizeH="0" baseline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хантов</a:t>
            </a:r>
            <a:r>
              <a:rPr kumimoji="0" lang="ru-RU" sz="4400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 «кет»- сердце, а «</a:t>
            </a:r>
            <a:r>
              <a:rPr kumimoji="0" lang="ru-RU" sz="4400" b="1" i="0" u="none" strike="noStrike" normalizeH="0" baseline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сэм</a:t>
            </a:r>
            <a:r>
              <a:rPr kumimoji="0" lang="ru-RU" sz="4400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»- рука. Переведите на русский язык слово «</a:t>
            </a:r>
            <a:r>
              <a:rPr kumimoji="0" lang="ru-RU" sz="4400" b="1" i="0" u="none" strike="noStrike" normalizeH="0" baseline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кетсэм</a:t>
            </a:r>
            <a:r>
              <a:rPr kumimoji="0" lang="ru-RU" sz="4400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»</a:t>
            </a:r>
            <a:r>
              <a:rPr kumimoji="0" lang="ru-RU" sz="4400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857752" y="5072074"/>
            <a:ext cx="3000396" cy="923330"/>
          </a:xfrm>
          <a:prstGeom prst="rect">
            <a:avLst/>
          </a:prstGeom>
          <a:scene3d>
            <a:camera prst="orthographicFront">
              <a:rot lat="0" lon="0" rev="20699999"/>
            </a:camera>
            <a:lightRig rig="threePt" dir="t"/>
          </a:scene3d>
        </p:spPr>
        <p:txBody>
          <a:bodyPr wrap="square">
            <a:prstTxWarp prst="textSlantDown">
              <a:avLst>
                <a:gd name="adj" fmla="val 71454"/>
              </a:avLst>
            </a:prstTxWarp>
            <a:spAutoFit/>
          </a:bodyPr>
          <a:lstStyle/>
          <a:p>
            <a:r>
              <a:rPr lang="ru-RU" sz="5400" b="1" dirty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rgbClr val="C40C5B"/>
                </a:solidFill>
              </a:rPr>
              <a:t>Пульс</a:t>
            </a: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642910" y="5572140"/>
            <a:ext cx="928694" cy="92869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37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7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7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3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3" grpId="0"/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00100" y="571480"/>
            <a:ext cx="6786610" cy="3970318"/>
          </a:xfrm>
          <a:prstGeom prst="rect">
            <a:avLst/>
          </a:prstGeom>
          <a:scene3d>
            <a:camera prst="orthographicFront">
              <a:rot lat="0" lon="0" rev="600000"/>
            </a:camera>
            <a:lightRig rig="threePt" dir="t"/>
          </a:scene3d>
        </p:spPr>
        <p:txBody>
          <a:bodyPr wrap="square">
            <a:spAutoFit/>
          </a:bodyPr>
          <a:lstStyle/>
          <a:p>
            <a:r>
              <a:rPr lang="ru-RU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20 баллов. Узбеки дают очень точные и красочные прозвища. Например, «шайтан-арба»-среднеазиатская железная дорога. А кого узбеки называют «</a:t>
            </a:r>
            <a:r>
              <a:rPr lang="ru-RU" sz="36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колотун-бабай</a:t>
            </a:r>
            <a:r>
              <a:rPr lang="ru-RU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»?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571868" y="4857760"/>
            <a:ext cx="4500594" cy="769441"/>
          </a:xfrm>
          <a:prstGeom prst="rect">
            <a:avLst/>
          </a:prstGeom>
          <a:scene3d>
            <a:camera prst="orthographicFront">
              <a:rot lat="0" lon="0" rev="600000"/>
            </a:camera>
            <a:lightRig rig="threePt" dir="t"/>
          </a:scene3d>
        </p:spPr>
        <p:txBody>
          <a:bodyPr wrap="square">
            <a:prstTxWarp prst="textInflateBottom">
              <a:avLst/>
            </a:prstTxWarp>
            <a:spAutoFit/>
          </a:bodyPr>
          <a:lstStyle/>
          <a:p>
            <a:r>
              <a:rPr lang="ru-RU" sz="4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40C5B"/>
                </a:solidFill>
              </a:rPr>
              <a:t>Деда</a:t>
            </a:r>
            <a:r>
              <a:rPr lang="ru-RU" sz="4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</a:rPr>
              <a:t> </a:t>
            </a:r>
            <a:r>
              <a:rPr lang="ru-RU" sz="4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40C5B"/>
                </a:solidFill>
              </a:rPr>
              <a:t>Мороза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786710" y="5572140"/>
            <a:ext cx="928694" cy="92869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/>
      <p:bldP spid="5" grpId="1"/>
      <p:bldP spid="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42910" y="428604"/>
            <a:ext cx="778674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30 баллов. В прилагательном «длинношеее» пишутся три буквы «Е» подряд. Назовите существительное, в котором также пишутся подряд три «Е».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428992" y="4429132"/>
            <a:ext cx="3643338" cy="923330"/>
          </a:xfrm>
          <a:prstGeom prst="rect">
            <a:avLst/>
          </a:prstGeom>
        </p:spPr>
        <p:txBody>
          <a:bodyPr wrap="square">
            <a:prstTxWarp prst="textWave1">
              <a:avLst/>
            </a:prstTxWarp>
            <a:spAutoFit/>
          </a:bodyPr>
          <a:lstStyle/>
          <a:p>
            <a:r>
              <a:rPr lang="ru-RU" sz="5400" b="1" dirty="0" err="1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rgbClr val="C40C5B"/>
                </a:solidFill>
              </a:rPr>
              <a:t>Змееед</a:t>
            </a:r>
            <a:endParaRPr lang="ru-RU" sz="5400" b="1" dirty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rgbClr val="C40C5B"/>
              </a:solidFill>
            </a:endParaRP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858148" y="5643578"/>
            <a:ext cx="928694" cy="92869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71472" y="500042"/>
            <a:ext cx="735811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40 баллов. У стула и стола их четыре, у дивана- пять, а у кресла- шесть. О чем идет речь?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143108" y="4714884"/>
            <a:ext cx="5286412" cy="1323439"/>
          </a:xfrm>
          <a:prstGeom prst="rect">
            <a:avLst/>
          </a:prstGeom>
        </p:spPr>
        <p:txBody>
          <a:bodyPr wrap="square">
            <a:prstTxWarp prst="textDeflateInflateDeflate">
              <a:avLst/>
            </a:prstTxWarp>
            <a:spAutoFit/>
          </a:bodyPr>
          <a:lstStyle/>
          <a:p>
            <a:r>
              <a:rPr lang="ru-RU" sz="4000" b="1" dirty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rgbClr val="C40C5B"/>
                </a:solidFill>
              </a:rPr>
              <a:t>Буквы в названии </a:t>
            </a:r>
            <a:r>
              <a:rPr lang="ru-RU" sz="4000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rgbClr val="C40C5B"/>
                </a:solidFill>
              </a:rPr>
              <a:t>предметов</a:t>
            </a:r>
            <a:endParaRPr lang="ru-RU" sz="4000" b="1" dirty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rgbClr val="C40C5B"/>
              </a:solidFill>
            </a:endParaRP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715272" y="5572140"/>
            <a:ext cx="928694" cy="92869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28662" y="642918"/>
            <a:ext cx="721523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50 баллов. «Как варят соус «</a:t>
            </a:r>
            <a:r>
              <a:rPr lang="ru-RU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тортю</a:t>
            </a:r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»?»; « Что у меня в руке?»;  «Любит ли Тильда Джона?»; «Объясните течение звезд и  прочие планеты»- эти вопросы были заданы одному герою Александра Грина из-за его татуировки, состоящей из трех слов. Назовите эти слова.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71472" y="5500702"/>
            <a:ext cx="3643338" cy="928694"/>
          </a:xfrm>
          <a:prstGeom prst="rect">
            <a:avLst/>
          </a:prstGeom>
        </p:spPr>
        <p:txBody>
          <a:bodyPr wrap="square">
            <a:prstTxWarp prst="textCascadeUp">
              <a:avLst>
                <a:gd name="adj" fmla="val 47703"/>
              </a:avLst>
            </a:prstTxWarp>
            <a:spAutoFit/>
          </a:bodyPr>
          <a:lstStyle/>
          <a:p>
            <a:r>
              <a:rPr lang="ru-RU" sz="3600" b="1" dirty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rgbClr val="C40C5B"/>
                </a:solidFill>
              </a:rPr>
              <a:t>Я все знаю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715272" y="5500702"/>
            <a:ext cx="928694" cy="92869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 rot="21425091">
            <a:off x="929141" y="1368888"/>
            <a:ext cx="7515893" cy="2395656"/>
          </a:xfrm>
          <a:prstGeom prst="rect">
            <a:avLst/>
          </a:prstGeom>
          <a:noFill/>
          <a:scene3d>
            <a:camera prst="isometricOffAxis1Right"/>
            <a:lightRig rig="threePt" dir="t"/>
          </a:scene3d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/>
              </a:rPr>
              <a:t>10 баллов. Эти животные, в отличие от других </a:t>
            </a:r>
            <a:r>
              <a:rPr lang="ru-RU" sz="36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/>
                <a:latin typeface="Georgia" pitchFamily="18" charset="0"/>
              </a:rPr>
              <a:t>хищников</a:t>
            </a:r>
            <a:r>
              <a:rPr lang="ru-RU" sz="36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/>
              </a:rPr>
              <a:t>, питаются не только мясом: они едят траву и ягоды.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143240" y="4143380"/>
            <a:ext cx="3529171" cy="1015663"/>
          </a:xfrm>
          <a:prstGeom prst="rect">
            <a:avLst/>
          </a:prstGeom>
          <a:noFill/>
          <a:scene3d>
            <a:camera prst="perspectiveContrastingRightFacing"/>
            <a:lightRig rig="threePt" dir="t"/>
          </a:scene3d>
        </p:spPr>
        <p:txBody>
          <a:bodyPr wrap="none" lIns="91440" tIns="45720" rIns="91440" bIns="45720">
            <a:prstTxWarp prst="textTriangleInverted">
              <a:avLst/>
            </a:prstTxWarp>
            <a:spAutoFit/>
          </a:bodyPr>
          <a:lstStyle/>
          <a:p>
            <a:pPr algn="ctr"/>
            <a:r>
              <a:rPr lang="ru-RU" sz="60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Медведи</a:t>
            </a:r>
            <a:endParaRPr lang="ru-RU" sz="60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7358082" y="5357826"/>
            <a:ext cx="928694" cy="92869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42976" y="1643050"/>
            <a:ext cx="6929486" cy="2308324"/>
          </a:xfrm>
          <a:prstGeom prst="rect">
            <a:avLst/>
          </a:prstGeom>
          <a:noFill/>
          <a:scene3d>
            <a:camera prst="isometricOffAxis2Left"/>
            <a:lightRig rig="threePt" dir="t"/>
          </a:scene3d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dirty="0">
                <a:solidFill>
                  <a:srgbClr val="002060"/>
                </a:solidFill>
              </a:rPr>
              <a:t>20 баллов.</a:t>
            </a:r>
            <a:r>
              <a:rPr lang="ru-RU" sz="3600" dirty="0">
                <a:solidFill>
                  <a:srgbClr val="002060"/>
                </a:solidFill>
              </a:rPr>
              <a:t> Это животное, не имея рук, может поднять с земли монетку, гвоздик и тяжелую бочку.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000232" y="4429132"/>
            <a:ext cx="4143404" cy="1200329"/>
          </a:xfrm>
          <a:prstGeom prst="rect">
            <a:avLst/>
          </a:prstGeom>
          <a:noFill/>
          <a:scene3d>
            <a:camera prst="perspectiveContrastingLeftFacing"/>
            <a:lightRig rig="threePt" dir="t"/>
          </a:scene3d>
        </p:spPr>
        <p:txBody>
          <a:bodyPr wrap="square" lIns="91440" tIns="45720" rIns="91440" bIns="45720">
            <a:prstTxWarp prst="textStop">
              <a:avLst/>
            </a:prstTxWarp>
            <a:spAutoFit/>
          </a:bodyPr>
          <a:lstStyle/>
          <a:p>
            <a:pPr algn="ctr"/>
            <a:r>
              <a:rPr lang="ru-RU" sz="7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Слон</a:t>
            </a:r>
            <a:endParaRPr lang="ru-RU" sz="7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7358082" y="5357826"/>
            <a:ext cx="928694" cy="92869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4857752" y="4572008"/>
            <a:ext cx="2729530" cy="1015663"/>
          </a:xfrm>
          <a:prstGeom prst="rect">
            <a:avLst/>
          </a:prstGeom>
          <a:noFill/>
          <a:scene3d>
            <a:camera prst="perspectiveContrastingRightFacing"/>
            <a:lightRig rig="threePt" dir="t"/>
          </a:scene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0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Г</a:t>
            </a:r>
            <a:r>
              <a:rPr lang="ru-RU" sz="60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епард</a:t>
            </a:r>
            <a:endParaRPr lang="ru-RU" sz="60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28662" y="1714488"/>
            <a:ext cx="8215338" cy="3046988"/>
          </a:xfrm>
          <a:prstGeom prst="rect">
            <a:avLst/>
          </a:prstGeom>
          <a:noFill/>
          <a:scene3d>
            <a:camera prst="perspectiveContrastingRightFacing"/>
            <a:lightRig rig="threePt" dir="t"/>
          </a:scene3d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/>
              </a:rPr>
              <a:t>30 баллов. Этих млекопитающих (не собак)  приручили индийские магараджи, персидские шахи, турецкие султаны, арабские шейхи, эфиопские императоры к охоте на других животных.</a:t>
            </a: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7643834" y="5500702"/>
            <a:ext cx="928694" cy="92869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571472" y="2214554"/>
            <a:ext cx="7429552" cy="2308324"/>
          </a:xfrm>
          <a:prstGeom prst="rect">
            <a:avLst/>
          </a:prstGeom>
          <a:noFill/>
          <a:scene3d>
            <a:camera prst="isometricOffAxis2Left"/>
            <a:lightRig rig="threePt" dir="t"/>
          </a:scene3d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kumimoji="0" lang="ru-RU" sz="36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</a:rPr>
              <a:t>40 баллов. У этого крупного животного ( до 2,5 метров ростом) детеныш рождается длиной всего три сантиметра</a:t>
            </a:r>
            <a:endParaRPr lang="ru-RU" sz="3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  <a:effectLst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571604" y="4929198"/>
            <a:ext cx="2954400" cy="923330"/>
          </a:xfrm>
          <a:prstGeom prst="rect">
            <a:avLst/>
          </a:prstGeom>
          <a:noFill/>
          <a:scene3d>
            <a:camera prst="orthographicFront">
              <a:rot lat="20981618" lon="21043328" rev="21101229"/>
            </a:camera>
            <a:lightRig rig="threePt" dir="t"/>
          </a:scene3d>
        </p:spPr>
        <p:txBody>
          <a:bodyPr wrap="none" lIns="91440" tIns="45720" rIns="91440" bIns="45720">
            <a:prstTxWarp prst="textCanDown">
              <a:avLst/>
            </a:prstTxWarp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Кенгуру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7643834" y="5429264"/>
            <a:ext cx="928694" cy="92869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714348" y="928670"/>
            <a:ext cx="7072362" cy="4524315"/>
          </a:xfrm>
          <a:prstGeom prst="rect">
            <a:avLst/>
          </a:prstGeom>
          <a:noFill/>
          <a:scene3d>
            <a:camera prst="orthographicFront">
              <a:rot lat="1015592" lon="20833753" rev="366360"/>
            </a:camera>
            <a:lightRig rig="threePt" dir="t"/>
          </a:scene3d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</a:rPr>
              <a:t>50 баллов. </a:t>
            </a:r>
            <a:r>
              <a:rPr kumimoji="0" lang="ru-RU" sz="32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Times New Roman" pitchFamily="18" charset="0"/>
              </a:rPr>
              <a:t>« Кот в мешке».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</a:rPr>
              <a:t> Это животное достигло пределов совершенства в скрытности, научившись не попадаться на глаза человеку. Его инстинкт самосохранения развит сильнее, чем у других млекопитающих. Его называют «луговым волком». А как еще? </a:t>
            </a:r>
            <a:endParaRPr lang="ru-RU" sz="3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  <a:effectLst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786314" y="5357826"/>
            <a:ext cx="2315635" cy="923330"/>
          </a:xfrm>
          <a:prstGeom prst="rect">
            <a:avLst/>
          </a:prstGeom>
          <a:noFill/>
          <a:scene3d>
            <a:camera prst="orthographicFront">
              <a:rot lat="21369539" lon="870650" rev="870647"/>
            </a:camera>
            <a:lightRig rig="threePt" dir="t"/>
          </a:scene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Койот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7786710" y="5572140"/>
            <a:ext cx="928694" cy="92869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785918" y="357166"/>
            <a:ext cx="5786478" cy="3416320"/>
          </a:xfrm>
          <a:prstGeom prst="rect">
            <a:avLst/>
          </a:prstGeom>
          <a:noFill/>
          <a:scene3d>
            <a:camera prst="orthographicFront">
              <a:rot lat="0" lon="20399986" rev="20699983"/>
            </a:camera>
            <a:lightRig rig="threePt" dir="t"/>
          </a:scene3d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10 баллов. Самый быстрый летун среди насекомых.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00034" y="4143380"/>
            <a:ext cx="5786478" cy="2308324"/>
          </a:xfrm>
          <a:prstGeom prst="rect">
            <a:avLst/>
          </a:prstGeom>
          <a:scene3d>
            <a:camera prst="orthographicFront">
              <a:rot lat="0" lon="0" rev="20699999"/>
            </a:camera>
            <a:lightRig rig="threePt" dir="t"/>
          </a:scene3d>
        </p:spPr>
        <p:txBody>
          <a:bodyPr wrap="square">
            <a:prstTxWarp prst="textCascadeUp">
              <a:avLst/>
            </a:prstTxWarp>
            <a:spAutoFit/>
          </a:bodyPr>
          <a:lstStyle/>
          <a:p>
            <a:pPr algn="ctr"/>
            <a:r>
              <a:rPr lang="ru-RU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</a:rPr>
              <a:t>Стрекоза. Скорость ее полета измеряется сотнями метров в секунду</a:t>
            </a: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7643834" y="5572140"/>
            <a:ext cx="928694" cy="92869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8596" y="642918"/>
            <a:ext cx="6286528" cy="2800767"/>
          </a:xfrm>
          <a:prstGeom prst="rect">
            <a:avLst/>
          </a:prstGeom>
          <a:scene3d>
            <a:camera prst="orthographicFront">
              <a:rot lat="0" lon="600000" rev="900000"/>
            </a:camera>
            <a:lightRig rig="threePt" dir="t"/>
          </a:scene3d>
        </p:spPr>
        <p:txBody>
          <a:bodyPr wrap="square">
            <a:spAutoFit/>
          </a:bodyPr>
          <a:lstStyle/>
          <a:p>
            <a:r>
              <a:rPr lang="ru-RU" sz="4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20 баллов. Эта птица умеет стонать, охать,  пищать, хрипеть,  хохотать и визжать.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643306" y="4286256"/>
            <a:ext cx="2857520" cy="1015663"/>
          </a:xfrm>
          <a:prstGeom prst="rect">
            <a:avLst/>
          </a:prstGeom>
          <a:scene3d>
            <a:camera prst="orthographicFront">
              <a:rot lat="0" lon="0" rev="20699999"/>
            </a:camera>
            <a:lightRig rig="threePt" dir="t"/>
          </a:scene3d>
        </p:spPr>
        <p:txBody>
          <a:bodyPr wrap="square">
            <a:prstTxWarp prst="textCascadeDown">
              <a:avLst/>
            </a:prstTxWarp>
            <a:spAutoFit/>
          </a:bodyPr>
          <a:lstStyle/>
          <a:p>
            <a:r>
              <a:rPr lang="ru-RU" sz="6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</a:rPr>
              <a:t>Сова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786710" y="5500702"/>
            <a:ext cx="928694" cy="92869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236</TotalTime>
  <Words>713</Words>
  <Application>Microsoft Office PowerPoint</Application>
  <PresentationFormat>Экран (4:3)</PresentationFormat>
  <Paragraphs>137</Paragraphs>
  <Slides>27</Slides>
  <Notes>0</Notes>
  <HiddenSlides>25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</vt:vector>
  </TitlesOfParts>
  <Company>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Асадуллина</dc:creator>
  <cp:lastModifiedBy>Асадуллина</cp:lastModifiedBy>
  <cp:revision>26</cp:revision>
  <dcterms:created xsi:type="dcterms:W3CDTF">2009-01-28T10:57:07Z</dcterms:created>
  <dcterms:modified xsi:type="dcterms:W3CDTF">2009-01-29T15:53:09Z</dcterms:modified>
</cp:coreProperties>
</file>