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sldIdLst>
    <p:sldId id="256" r:id="rId2"/>
    <p:sldId id="272" r:id="rId3"/>
    <p:sldId id="267" r:id="rId4"/>
    <p:sldId id="268" r:id="rId5"/>
    <p:sldId id="269" r:id="rId6"/>
    <p:sldId id="271" r:id="rId7"/>
    <p:sldId id="261" r:id="rId8"/>
    <p:sldId id="260" r:id="rId9"/>
    <p:sldId id="270" r:id="rId10"/>
    <p:sldId id="264" r:id="rId11"/>
    <p:sldId id="273" r:id="rId12"/>
  </p:sldIdLst>
  <p:sldSz cx="9144000" cy="6858000" type="screen4x3"/>
  <p:notesSz cx="6858000" cy="97107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025" autoAdjust="0"/>
    <p:restoredTop sz="94621" autoAdjust="0"/>
  </p:normalViewPr>
  <p:slideViewPr>
    <p:cSldViewPr>
      <p:cViewPr varScale="1">
        <p:scale>
          <a:sx n="108" d="100"/>
          <a:sy n="108" d="100"/>
        </p:scale>
        <p:origin x="-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37061-CF6A-4E8F-8AA0-4612A7C82F51}" type="datetimeFigureOut">
              <a:rPr lang="ru-RU" smtClean="0"/>
              <a:pPr/>
              <a:t>25.02.2009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728663"/>
            <a:ext cx="485457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612601"/>
            <a:ext cx="5486400" cy="4369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23516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223516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39F51-9D9A-4053-91AA-977B11FD0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39F51-9D9A-4053-91AA-977B11FD0DA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AD5B676-01B2-40A2-9F17-12C58AB08139}" type="datetimeFigureOut">
              <a:rPr lang="ru-RU" smtClean="0"/>
              <a:pPr/>
              <a:t>25.02.2009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F161AF7-38C4-4F2A-9D8E-91985833B4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B676-01B2-40A2-9F17-12C58AB08139}" type="datetimeFigureOut">
              <a:rPr lang="ru-RU" smtClean="0"/>
              <a:pPr/>
              <a:t>25.02.2009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AF7-38C4-4F2A-9D8E-91985833B4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B676-01B2-40A2-9F17-12C58AB08139}" type="datetimeFigureOut">
              <a:rPr lang="ru-RU" smtClean="0"/>
              <a:pPr/>
              <a:t>25.02.2009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AF7-38C4-4F2A-9D8E-91985833B4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B676-01B2-40A2-9F17-12C58AB08139}" type="datetimeFigureOut">
              <a:rPr lang="ru-RU" smtClean="0"/>
              <a:pPr/>
              <a:t>25.02.2009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AF7-38C4-4F2A-9D8E-91985833B4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B676-01B2-40A2-9F17-12C58AB08139}" type="datetimeFigureOut">
              <a:rPr lang="ru-RU" smtClean="0"/>
              <a:pPr/>
              <a:t>25.02.2009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AF7-38C4-4F2A-9D8E-91985833B4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B676-01B2-40A2-9F17-12C58AB08139}" type="datetimeFigureOut">
              <a:rPr lang="ru-RU" smtClean="0"/>
              <a:pPr/>
              <a:t>25.02.2009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AF7-38C4-4F2A-9D8E-91985833B4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AD5B676-01B2-40A2-9F17-12C58AB08139}" type="datetimeFigureOut">
              <a:rPr lang="ru-RU" smtClean="0"/>
              <a:pPr/>
              <a:t>25.02.2009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F161AF7-38C4-4F2A-9D8E-91985833B4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AD5B676-01B2-40A2-9F17-12C58AB08139}" type="datetimeFigureOut">
              <a:rPr lang="ru-RU" smtClean="0"/>
              <a:pPr/>
              <a:t>25.02.2009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F161AF7-38C4-4F2A-9D8E-91985833B4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B676-01B2-40A2-9F17-12C58AB08139}" type="datetimeFigureOut">
              <a:rPr lang="ru-RU" smtClean="0"/>
              <a:pPr/>
              <a:t>25.02.2009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AF7-38C4-4F2A-9D8E-91985833B4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B676-01B2-40A2-9F17-12C58AB08139}" type="datetimeFigureOut">
              <a:rPr lang="ru-RU" smtClean="0"/>
              <a:pPr/>
              <a:t>25.02.2009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AF7-38C4-4F2A-9D8E-91985833B4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B676-01B2-40A2-9F17-12C58AB08139}" type="datetimeFigureOut">
              <a:rPr lang="ru-RU" smtClean="0"/>
              <a:pPr/>
              <a:t>25.02.2009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AF7-38C4-4F2A-9D8E-91985833B4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AD5B676-01B2-40A2-9F17-12C58AB08139}" type="datetimeFigureOut">
              <a:rPr lang="ru-RU" smtClean="0"/>
              <a:pPr/>
              <a:t>25.02.2009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F161AF7-38C4-4F2A-9D8E-91985833B4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214555"/>
            <a:ext cx="8458200" cy="1500197"/>
          </a:xfrm>
        </p:spPr>
        <p:txBody>
          <a:bodyPr>
            <a:noAutofit/>
          </a:bodyPr>
          <a:lstStyle/>
          <a:p>
            <a:r>
              <a:rPr lang="ru-RU" sz="3200" dirty="0" smtClean="0"/>
              <a:t>Отношение автора к героям романа «Дубровский»</a:t>
            </a:r>
            <a:br>
              <a:rPr lang="ru-RU" sz="3200" dirty="0" smtClean="0"/>
            </a:br>
            <a:r>
              <a:rPr lang="ru-RU" sz="3200" dirty="0" smtClean="0"/>
              <a:t>(На примере Владимира Дубровского)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429132"/>
            <a:ext cx="4953000" cy="200026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Урок литературы в 6 классе. Автор:</a:t>
            </a:r>
          </a:p>
          <a:p>
            <a:r>
              <a:rPr lang="ru-RU" sz="2000" dirty="0" smtClean="0"/>
              <a:t>учитель  высшей категории  МОУ «Средняя общеобразовательная школа № 106» Заводского района г.Саратова   Жукова М.Ф.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785802"/>
          </a:xfrm>
        </p:spPr>
        <p:txBody>
          <a:bodyPr/>
          <a:lstStyle/>
          <a:p>
            <a:r>
              <a:rPr lang="ru-RU" b="1" dirty="0" smtClean="0"/>
              <a:t>               </a:t>
            </a:r>
            <a:r>
              <a:rPr lang="ru-RU" sz="3200" b="1" dirty="0" smtClean="0"/>
              <a:t>Последний бой</a:t>
            </a:r>
            <a:endParaRPr lang="ru-RU" sz="3200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648200" y="1928802"/>
            <a:ext cx="4038600" cy="4846585"/>
          </a:xfrm>
        </p:spPr>
        <p:txBody>
          <a:bodyPr>
            <a:noAutofit/>
          </a:bodyPr>
          <a:lstStyle/>
          <a:p>
            <a:endParaRPr lang="ru-RU" sz="2200" dirty="0" smtClean="0"/>
          </a:p>
          <a:p>
            <a:r>
              <a:rPr lang="ru-RU" sz="2200" dirty="0" smtClean="0"/>
              <a:t> </a:t>
            </a:r>
            <a:r>
              <a:rPr lang="ru-RU" sz="2200" b="1" dirty="0" smtClean="0"/>
              <a:t>Разбойники </a:t>
            </a:r>
            <a:r>
              <a:rPr lang="ru-RU" sz="2200" b="1" dirty="0" smtClean="0"/>
              <a:t>любят </a:t>
            </a:r>
            <a:endParaRPr lang="ru-RU" sz="2200" b="1" dirty="0" smtClean="0"/>
          </a:p>
          <a:p>
            <a:pPr>
              <a:buNone/>
            </a:pPr>
            <a:r>
              <a:rPr lang="ru-RU" sz="2200" b="1" dirty="0" smtClean="0"/>
              <a:t>    своего предводителя, доверяют </a:t>
            </a:r>
            <a:r>
              <a:rPr lang="ru-RU" sz="2200" b="1" dirty="0" smtClean="0"/>
              <a:t>ему, слушаются его, заботятся о</a:t>
            </a:r>
            <a:r>
              <a:rPr lang="ru-RU" sz="2200" dirty="0" smtClean="0"/>
              <a:t> </a:t>
            </a:r>
            <a:r>
              <a:rPr lang="ru-RU" sz="2200" b="1" dirty="0" smtClean="0"/>
              <a:t>нем, потому что он справедлив, храбр.  </a:t>
            </a:r>
            <a:endParaRPr lang="ru-RU" sz="2200" b="1" dirty="0" smtClean="0"/>
          </a:p>
          <a:p>
            <a:pPr>
              <a:buNone/>
            </a:pPr>
            <a:r>
              <a:rPr lang="ru-RU" sz="1800" dirty="0" smtClean="0"/>
              <a:t>    </a:t>
            </a:r>
          </a:p>
          <a:p>
            <a:pPr>
              <a:buNone/>
            </a:pPr>
            <a:r>
              <a:rPr lang="ru-RU" sz="1800" dirty="0" smtClean="0"/>
              <a:t> </a:t>
            </a:r>
            <a:r>
              <a:rPr lang="ru-RU" sz="1800" dirty="0" smtClean="0"/>
              <a:t>    (Рисунок 9)</a:t>
            </a:r>
            <a:endParaRPr lang="ru-RU" sz="1800" b="1" dirty="0" smtClean="0"/>
          </a:p>
          <a:p>
            <a:endParaRPr lang="ru-RU" sz="2200" dirty="0"/>
          </a:p>
        </p:txBody>
      </p:sp>
      <p:pic>
        <p:nvPicPr>
          <p:cNvPr id="8194" name="Picture 2" descr="D:\Documents and Settings\Администратор\Мои документы\Мои рисунки\Сражение Дубровского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lum bright="-1000" contrast="41000"/>
          </a:blip>
          <a:srcRect/>
          <a:stretch>
            <a:fillRect/>
          </a:stretch>
        </p:blipFill>
        <p:spPr bwMode="auto">
          <a:xfrm>
            <a:off x="571472" y="2071678"/>
            <a:ext cx="3929090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714356"/>
            <a:ext cx="3383280" cy="87782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     Вывод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Домашнее задание. </a:t>
            </a:r>
          </a:p>
          <a:p>
            <a:r>
              <a:rPr lang="ru-RU" dirty="0" smtClean="0"/>
              <a:t>Письменная работа. </a:t>
            </a:r>
            <a:r>
              <a:rPr lang="ru-RU" b="1" dirty="0" smtClean="0"/>
              <a:t>« Как вы думаете, что ценит в людях автор романа «Дубровский»?»</a:t>
            </a:r>
          </a:p>
          <a:p>
            <a:r>
              <a:rPr lang="ru-RU" b="1" dirty="0" smtClean="0"/>
              <a:t> </a:t>
            </a:r>
            <a:endParaRPr lang="ru-RU" dirty="0" smtClean="0"/>
          </a:p>
          <a:p>
            <a:endParaRPr lang="ru-RU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14282" y="1571612"/>
            <a:ext cx="5102352" cy="58521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900" b="1" dirty="0" smtClean="0"/>
              <a:t>.  </a:t>
            </a:r>
          </a:p>
          <a:p>
            <a:pPr>
              <a:buNone/>
            </a:pPr>
            <a:r>
              <a:rPr lang="ru-RU" sz="1900" b="1" dirty="0" smtClean="0"/>
              <a:t>    Нет, Пушкин не идеализирует своего героя, но предводитель разбойников в романе гораздо благороднее тех, кто управляет губернией, кто должен заботиться о своем народе. Мы вместе с автором  жалеем Владимира, сочувствуем его горю, его неразделенной любви. Конец романа подчеркивает мысль автора, что Владимир Дубровский не разбойник, не мститель, а просто несчастный, одинокий человек, который не может противостоять </a:t>
            </a:r>
            <a:r>
              <a:rPr lang="ru-RU" sz="1900" b="1" smtClean="0"/>
              <a:t>существующим законам.</a:t>
            </a:r>
            <a:endParaRPr lang="ru-RU" sz="19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2571736" y="6286520"/>
            <a:ext cx="14813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(Рисунок </a:t>
            </a:r>
            <a:r>
              <a:rPr lang="ru-RU" dirty="0" smtClean="0"/>
              <a:t>10)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Автор и герой романа</a:t>
            </a:r>
            <a:endParaRPr lang="ru-RU" dirty="0"/>
          </a:p>
        </p:txBody>
      </p:sp>
      <p:pic>
        <p:nvPicPr>
          <p:cNvPr id="4" name="Picture 4" descr="D:\Documents and Settings\Администратор\Мои документы\Мои рисунки\pushkin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214554"/>
            <a:ext cx="3717767" cy="432435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357686" y="421481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«…он рожден был для иного назначения…»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6457890"/>
            <a:ext cx="1356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(Рисунок 1)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>        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Владимир Дубровский в Петербурге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600" b="1" dirty="0" smtClean="0"/>
              <a:t>Владимир Дубровский с одной стороны  расточительный и </a:t>
            </a:r>
            <a:r>
              <a:rPr lang="ru-RU" b="1" dirty="0" smtClean="0"/>
              <a:t>честолюбивый офицер, позволял себе роскошные прихоти, играл в карты и входил в долги, не заботясь о будущем. В то же время он был нежный и любящий сын. Владимир  рано лишился матери и  почти не знал отца , т.к.  на восьмом году был привезен в Петербург. Со всем тем он романтически был к нему привязан и любил семейственную жизнь, которой не успел насладиться.</a:t>
            </a:r>
            <a:endParaRPr lang="ru-RU" dirty="0" smtClean="0"/>
          </a:p>
          <a:p>
            <a:r>
              <a:rPr lang="ru-RU" sz="1900" dirty="0" smtClean="0"/>
              <a:t> (Рисунок 2)</a:t>
            </a:r>
          </a:p>
          <a:p>
            <a:endParaRPr lang="ru-RU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Владимир Дубровский в </a:t>
            </a:r>
            <a:r>
              <a:rPr lang="ru-RU" sz="3200" b="1" dirty="0" err="1" smtClean="0"/>
              <a:t>Кистеневке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Приехав в </a:t>
            </a:r>
            <a:r>
              <a:rPr lang="ru-RU" b="1" dirty="0" err="1" smtClean="0"/>
              <a:t>Кистеневку</a:t>
            </a:r>
            <a:r>
              <a:rPr lang="ru-RU" b="1" dirty="0" smtClean="0"/>
              <a:t>, Владимир Дубровский испытал сильное волнение. «Сердце в нем забилось», - пишет автор. Дворня встретила молодого барина с радостью. А.С.Пушкин тем самым подчеркивает, что крестьяне любят своего барина, искренне рады ему.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86116" y="5429264"/>
            <a:ext cx="13899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(Рисунок 3)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714364"/>
          </a:xfrm>
        </p:spPr>
        <p:txBody>
          <a:bodyPr/>
          <a:lstStyle/>
          <a:p>
            <a:r>
              <a:rPr lang="ru-RU" dirty="0" smtClean="0"/>
              <a:t>          В </a:t>
            </a:r>
            <a:r>
              <a:rPr lang="ru-RU" dirty="0" err="1" smtClean="0"/>
              <a:t>Кистеневской</a:t>
            </a:r>
            <a:r>
              <a:rPr lang="ru-RU" dirty="0" smtClean="0"/>
              <a:t> роще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                                </a:t>
            </a:r>
            <a:endParaRPr lang="ru-RU" sz="2000" dirty="0" smtClean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5000628" y="1857364"/>
            <a:ext cx="4038600" cy="4525963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Осенний пейзаж - условное отражение внутреннего мира героя. То, что происходит в душе Дубровского, подобно тому, что происходит в природе.</a:t>
            </a:r>
            <a:endParaRPr lang="ru-RU" sz="2400" dirty="0" smtClean="0"/>
          </a:p>
          <a:p>
            <a:r>
              <a:rPr lang="ru-RU" sz="2400" b="1" dirty="0" smtClean="0"/>
              <a:t>     Автор  передает нам чувства своего героя, заставляет нас сочувствовать ему.</a:t>
            </a:r>
            <a:r>
              <a:rPr lang="ru-RU" sz="2400" dirty="0" smtClean="0"/>
              <a:t> (Рисунок 4)</a:t>
            </a:r>
          </a:p>
          <a:p>
            <a:endParaRPr lang="ru-RU" sz="2400" dirty="0"/>
          </a:p>
        </p:txBody>
      </p:sp>
      <p:pic>
        <p:nvPicPr>
          <p:cNvPr id="1027" name="Picture 3" descr="D:\Documents and Settings\Администратор\Мои документы\Мои рисунки\autumn_photo_53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000240"/>
            <a:ext cx="4714908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1066800"/>
          </a:xfrm>
        </p:spPr>
        <p:txBody>
          <a:bodyPr/>
          <a:lstStyle/>
          <a:p>
            <a:r>
              <a:rPr lang="ru-RU" dirty="0" smtClean="0"/>
              <a:t>Дубровский в доме Троекурова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dirty="0" smtClean="0"/>
              <a:t>Владимир Дубровский гордый, независимый, дороживший своей дворянской честью, из-за любви отказался от мести и вошел в дом Троекурова в роли слуги, где не мог рассчитывать на уважение и благосклонность хозяина. По всему видно, что автор любуется своим героем, гордится его поступком.</a:t>
            </a:r>
            <a:endParaRPr lang="ru-RU" dirty="0" smtClean="0"/>
          </a:p>
          <a:p>
            <a:r>
              <a:rPr lang="ru-RU" dirty="0" smtClean="0"/>
              <a:t>(Рисунок 5)</a:t>
            </a:r>
          </a:p>
          <a:p>
            <a:endParaRPr lang="ru-RU" dirty="0"/>
          </a:p>
        </p:txBody>
      </p:sp>
      <p:pic>
        <p:nvPicPr>
          <p:cNvPr id="24578" name="Picture 2" descr="D:\Documents and Settings\Администратор\Мои документы\Мои рисунки\25880747_Svidanie_Vladimira_i_Mashi_v_sadu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28596" y="2143116"/>
            <a:ext cx="4071966" cy="4572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err="1" smtClean="0"/>
              <a:t>Дефорж</a:t>
            </a:r>
            <a:r>
              <a:rPr lang="ru-RU" sz="2400" dirty="0" smtClean="0"/>
              <a:t> - Дубровский</a:t>
            </a:r>
            <a:endParaRPr lang="ru-RU" sz="2400" dirty="0"/>
          </a:p>
        </p:txBody>
      </p:sp>
      <p:sp>
        <p:nvSpPr>
          <p:cNvPr id="17" name="Текст 16"/>
          <p:cNvSpPr>
            <a:spLocks noGrp="1"/>
          </p:cNvSpPr>
          <p:nvPr>
            <p:ph type="body" idx="2"/>
          </p:nvPr>
        </p:nvSpPr>
        <p:spPr>
          <a:xfrm>
            <a:off x="5357818" y="2000240"/>
            <a:ext cx="3383280" cy="4617720"/>
          </a:xfrm>
        </p:spPr>
        <p:txBody>
          <a:bodyPr>
            <a:normAutofit fontScale="85000" lnSpcReduction="20000"/>
          </a:bodyPr>
          <a:lstStyle/>
          <a:p>
            <a:r>
              <a:rPr lang="ru-RU" sz="2000" b="1" dirty="0" smtClean="0"/>
              <a:t> </a:t>
            </a:r>
            <a:r>
              <a:rPr lang="ru-RU" sz="2200" b="1" dirty="0" smtClean="0"/>
              <a:t>В доме Троекурова Дубровский вел себя смело, он не испугался медведя и застрелил его. При нем  пистолет, «..потому что не намерен терпеть обиду…», за которую по своему  званию, не мог потребовать удовлетворения.  </a:t>
            </a:r>
            <a:r>
              <a:rPr lang="ru-RU" sz="2200" b="1" dirty="0" err="1" smtClean="0"/>
              <a:t>Дефорж</a:t>
            </a:r>
            <a:r>
              <a:rPr lang="ru-RU" sz="2200" b="1" dirty="0" smtClean="0"/>
              <a:t> был обязан терпеть прихоти хозяина, но дворянин Дубровский не мог допустить и мысли о безропотном подчин</a:t>
            </a:r>
            <a:r>
              <a:rPr lang="ru-RU" sz="2000" b="1" dirty="0" smtClean="0"/>
              <a:t>ении. </a:t>
            </a:r>
            <a:r>
              <a:rPr lang="ru-RU" sz="2200" b="1" dirty="0" smtClean="0"/>
              <a:t>Автор  полностью на стороне главного героя романа.</a:t>
            </a:r>
            <a:endParaRPr lang="ru-RU" sz="2200" dirty="0" smtClean="0"/>
          </a:p>
          <a:p>
            <a:endParaRPr lang="ru-RU" sz="20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400" b="1" dirty="0" smtClean="0"/>
              <a:t>.</a:t>
            </a:r>
            <a:endParaRPr lang="ru-RU" sz="1400" dirty="0"/>
          </a:p>
        </p:txBody>
      </p:sp>
      <p:pic>
        <p:nvPicPr>
          <p:cNvPr id="18" name="Picture 2" descr="D:\Documents and Settings\Администратор\Мои документы\Мои рисунки\Дефорж убил медведя.jpg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lum bright="-3000" contrast="47000"/>
          </a:blip>
          <a:stretch>
            <a:fillRect/>
          </a:stretch>
        </p:blipFill>
        <p:spPr bwMode="auto">
          <a:xfrm>
            <a:off x="142844" y="1357298"/>
            <a:ext cx="4500594" cy="5500702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5684746" y="6448203"/>
            <a:ext cx="14091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(Рисунок 6)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429256" y="714356"/>
            <a:ext cx="3383280" cy="64294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     </a:t>
            </a:r>
            <a:r>
              <a:rPr lang="ru-RU" sz="2200" dirty="0" smtClean="0"/>
              <a:t>Любовь или месть ? </a:t>
            </a:r>
            <a:endParaRPr lang="ru-RU" sz="2200" dirty="0"/>
          </a:p>
        </p:txBody>
      </p:sp>
      <p:sp>
        <p:nvSpPr>
          <p:cNvPr id="9" name="Содержимое 8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endParaRPr lang="ru-RU" sz="1800" b="1" dirty="0" smtClean="0"/>
          </a:p>
          <a:p>
            <a:r>
              <a:rPr lang="ru-RU" sz="2000" b="1" dirty="0" smtClean="0"/>
              <a:t>Главный герой романа представлен благородным защитником идеи чести, защиты прав человеческой личности. Даже сделавшись разбойником, он остается служителем справедливости. Месть за отца не осуществляется, он становится заступником обиженных. Человечность в Дубровском победила враждебность. Дубровский  был рожден для иной жизни. Он мечтал о женитьбе, семье, был ласковым и нежным. Если бы стал мстить Троекурову, то уподобился бы ему. </a:t>
            </a:r>
            <a:endParaRPr lang="ru-RU" sz="2000" b="1" dirty="0"/>
          </a:p>
        </p:txBody>
      </p:sp>
      <p:pic>
        <p:nvPicPr>
          <p:cNvPr id="4098" name="Picture 2" descr="D:\Documents and Settings\Администратор\Мои документы\Мои рисунки\Дубровский с Марьей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lum bright="3000" contrast="44000"/>
          </a:blip>
          <a:srcRect/>
          <a:stretch>
            <a:fillRect/>
          </a:stretch>
        </p:blipFill>
        <p:spPr bwMode="auto">
          <a:xfrm>
            <a:off x="5286380" y="1428736"/>
            <a:ext cx="3452842" cy="514351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500166" y="6072206"/>
            <a:ext cx="13963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(Рисунок 7)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       </a:t>
            </a:r>
            <a:r>
              <a:rPr lang="ru-RU" sz="2400" dirty="0" smtClean="0"/>
              <a:t>Дубровский  	опоздал 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42844" y="2000240"/>
            <a:ext cx="5102352" cy="4628207"/>
          </a:xfrm>
        </p:spPr>
        <p:txBody>
          <a:bodyPr>
            <a:normAutofit fontScale="70000" lnSpcReduction="20000"/>
          </a:bodyPr>
          <a:lstStyle/>
          <a:p>
            <a:endParaRPr lang="ru-RU" sz="1900" b="1" dirty="0" smtClean="0"/>
          </a:p>
          <a:p>
            <a:endParaRPr lang="ru-RU" sz="3000" b="1" dirty="0" smtClean="0"/>
          </a:p>
          <a:p>
            <a:r>
              <a:rPr lang="ru-RU" sz="3000" b="1" dirty="0" smtClean="0"/>
              <a:t>Пушкин не требует от Дубровского прямой мести своему обидчику. Для Дубровского воля любимой девушки священна. Он никогда не совершит злодейство во имя ее. Готов на любое самопожертвование.</a:t>
            </a:r>
            <a:endParaRPr lang="ru-RU" sz="3000" dirty="0" smtClean="0"/>
          </a:p>
          <a:p>
            <a:r>
              <a:rPr lang="ru-RU" sz="3000" b="1" dirty="0" smtClean="0"/>
              <a:t>Любовь возвышает Владимира. Наделяя своего героя способностью любить, жертвовать собой во имя любви, Пушкин подчеркивает свое расположение к нему. </a:t>
            </a:r>
            <a:endParaRPr lang="ru-RU" sz="3000" dirty="0" smtClean="0"/>
          </a:p>
          <a:p>
            <a:r>
              <a:rPr lang="ru-RU" sz="2500" dirty="0" smtClean="0"/>
              <a:t>(Рисунок 8)</a:t>
            </a:r>
          </a:p>
          <a:p>
            <a:endParaRPr lang="ru-RU" sz="3000" dirty="0" smtClean="0"/>
          </a:p>
          <a:p>
            <a:endParaRPr lang="ru-RU" sz="3000" dirty="0"/>
          </a:p>
        </p:txBody>
      </p:sp>
      <p:pic>
        <p:nvPicPr>
          <p:cNvPr id="1026" name="Picture 2" descr="D:\Documents and Settings\Администратор\Мои документы\Мои рисунки\Дубровский опоздал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lum bright="6000" contrast="41000"/>
          </a:blip>
          <a:srcRect/>
          <a:stretch>
            <a:fillRect/>
          </a:stretch>
        </p:blipFill>
        <p:spPr bwMode="auto">
          <a:xfrm>
            <a:off x="5357818" y="2000240"/>
            <a:ext cx="3454394" cy="4857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489</TotalTime>
  <Words>640</Words>
  <Application>Microsoft Office PowerPoint</Application>
  <PresentationFormat>Экран (4:3)</PresentationFormat>
  <Paragraphs>62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Городская</vt:lpstr>
      <vt:lpstr>Отношение автора к героям романа «Дубровский» (На примере Владимира Дубровского)</vt:lpstr>
      <vt:lpstr> Автор и герой романа</vt:lpstr>
      <vt:lpstr>          Владимир Дубровский в Петербурге</vt:lpstr>
      <vt:lpstr>Владимир Дубровский в Кистеневке</vt:lpstr>
      <vt:lpstr>          В Кистеневской роще</vt:lpstr>
      <vt:lpstr>Дубровский в доме Троекурова</vt:lpstr>
      <vt:lpstr>Дефорж - Дубровский</vt:lpstr>
      <vt:lpstr>     Любовь или месть ? </vt:lpstr>
      <vt:lpstr>       Дубровский   опоздал </vt:lpstr>
      <vt:lpstr>               Последний бой</vt:lpstr>
      <vt:lpstr>     Вывод</vt:lpstr>
    </vt:vector>
  </TitlesOfParts>
  <Company>Wg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Отношение автора к героям романа «Дубровский» (На примере Владимира Дубровского)</dc:title>
  <dc:creator>Иван</dc:creator>
  <cp:lastModifiedBy>Иван</cp:lastModifiedBy>
  <cp:revision>97</cp:revision>
  <dcterms:created xsi:type="dcterms:W3CDTF">2009-01-29T18:10:58Z</dcterms:created>
  <dcterms:modified xsi:type="dcterms:W3CDTF">2009-02-25T20:09:14Z</dcterms:modified>
</cp:coreProperties>
</file>