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79F03B-D43E-442D-A41A-EC87C856F3B6}" type="datetimeFigureOut">
              <a:rPr lang="ru-RU" smtClean="0"/>
              <a:pPr/>
              <a:t>09.12.2007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6810A2-E842-46F1-B192-0C3C102CBEE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785794"/>
            <a:ext cx="7071872" cy="1754326"/>
          </a:xfrm>
          <a:prstGeom prst="rect">
            <a:avLst/>
          </a:prstGeom>
          <a:noFill/>
        </p:spPr>
        <p:txBody>
          <a:bodyPr wrap="none" lIns="91440" tIns="45720" rIns="91440" bIns="45720">
            <a:no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ОДНОСОСТАВНЫЕ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ПРЕДЛОЖЕНИЯ</a:t>
            </a:r>
            <a:endParaRPr lang="ru-RU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C:\Users\User\Desktop\Учитель-учителю\На урок с Буниным\pb_308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000372"/>
            <a:ext cx="2928958" cy="314327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786182" y="2928934"/>
            <a:ext cx="471490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И.А. Бунин </a:t>
            </a:r>
            <a:r>
              <a:rPr lang="ru-RU" sz="3200" dirty="0"/>
              <a:t>— </a:t>
            </a:r>
            <a:endParaRPr lang="ru-RU" sz="3200" dirty="0" smtClean="0"/>
          </a:p>
          <a:p>
            <a:r>
              <a:rPr lang="ru-RU" sz="3200" i="1" dirty="0" smtClean="0"/>
              <a:t>прекрасный  знаток</a:t>
            </a:r>
          </a:p>
          <a:p>
            <a:r>
              <a:rPr lang="ru-RU" sz="3200" dirty="0" smtClean="0"/>
              <a:t> </a:t>
            </a:r>
            <a:r>
              <a:rPr lang="ru-RU" sz="3200" i="1" dirty="0" smtClean="0"/>
              <a:t>души </a:t>
            </a:r>
            <a:r>
              <a:rPr lang="ru-RU" sz="3200" i="1" dirty="0"/>
              <a:t>каждого слова.</a:t>
            </a:r>
            <a:endParaRPr lang="ru-RU" sz="3200" dirty="0"/>
          </a:p>
          <a:p>
            <a:r>
              <a:rPr lang="ru-RU" sz="3200" dirty="0" smtClean="0"/>
              <a:t>                     М</a:t>
            </a:r>
            <a:r>
              <a:rPr lang="ru-RU" sz="3200" dirty="0"/>
              <a:t>. Горький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6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6182" y="1142985"/>
            <a:ext cx="507209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Batang" pitchFamily="18" charset="-127"/>
                <a:ea typeface="Batang" pitchFamily="18" charset="-127"/>
              </a:rPr>
              <a:t>Задачи урока</a:t>
            </a:r>
            <a:endParaRPr lang="ru-RU" sz="2400" dirty="0" smtClean="0"/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Повторить состав простого предложения, подвести к пониманию термина «односоставное предложение»;</a:t>
            </a:r>
            <a:endParaRPr lang="ru-RU" sz="2400" dirty="0" smtClean="0"/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Научить отличать двусоставные предложения от односоставных предложений;</a:t>
            </a:r>
            <a:endParaRPr lang="ru-RU" sz="2400" dirty="0" smtClean="0"/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Формировать культуру речи учащихся;</a:t>
            </a:r>
            <a:endParaRPr lang="ru-RU" sz="2400" dirty="0" smtClean="0"/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Совершенствовать умения анализировать текст;</a:t>
            </a:r>
            <a:endParaRPr lang="ru-RU" sz="2400" dirty="0" smtClean="0"/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Приобщать к творчеству И.А.Бунина;</a:t>
            </a:r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 </a:t>
            </a:r>
            <a:endParaRPr lang="ru-RU" sz="2400" dirty="0" smtClean="0"/>
          </a:p>
          <a:p>
            <a:pPr lvl="0"/>
            <a:r>
              <a:rPr lang="ru-RU" sz="2400" b="1" dirty="0" smtClean="0"/>
              <a:t> </a:t>
            </a:r>
            <a:endParaRPr lang="ru-RU" sz="2400" dirty="0" smtClean="0"/>
          </a:p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0"/>
            <a:ext cx="863924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Односоставные предложения</a:t>
            </a:r>
            <a:endParaRPr lang="ru-RU" sz="4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Picture 2" descr="C:\Users\User\Desktop\Учитель-учителю\На урок с Буниным\pb_308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2928958" cy="314327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1472" y="4929198"/>
            <a:ext cx="25866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И.А. Бунин </a:t>
            </a:r>
            <a:r>
              <a:rPr lang="ru-RU" dirty="0" smtClean="0"/>
              <a:t>— </a:t>
            </a:r>
          </a:p>
          <a:p>
            <a:r>
              <a:rPr lang="ru-RU" i="1" dirty="0" smtClean="0"/>
              <a:t>прекрасный  знаток</a:t>
            </a:r>
          </a:p>
          <a:p>
            <a:r>
              <a:rPr lang="ru-RU" dirty="0" smtClean="0"/>
              <a:t> </a:t>
            </a:r>
            <a:r>
              <a:rPr lang="ru-RU" i="1" dirty="0" smtClean="0"/>
              <a:t>души каждого слова.</a:t>
            </a:r>
            <a:endParaRPr lang="ru-RU" dirty="0" smtClean="0"/>
          </a:p>
          <a:p>
            <a:r>
              <a:rPr lang="ru-RU" dirty="0" smtClean="0"/>
              <a:t>                     М. Горький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1214422"/>
            <a:ext cx="40864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Зимним холодом пахнуло </a:t>
            </a:r>
          </a:p>
          <a:p>
            <a:r>
              <a:rPr lang="ru-RU" sz="2000" dirty="0" smtClean="0"/>
              <a:t>На поля и на леса. </a:t>
            </a:r>
          </a:p>
          <a:p>
            <a:r>
              <a:rPr lang="ru-RU" sz="2000" dirty="0" smtClean="0"/>
              <a:t>Ярким пурпуром </a:t>
            </a:r>
            <a:r>
              <a:rPr lang="ru-RU" sz="2000" dirty="0" err="1" smtClean="0"/>
              <a:t>зажглися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Пред закатом небеса.</a:t>
            </a:r>
          </a:p>
          <a:p>
            <a:endParaRPr lang="ru-RU" sz="2000" dirty="0" smtClean="0"/>
          </a:p>
          <a:p>
            <a:r>
              <a:rPr lang="ru-RU" sz="2000" dirty="0" smtClean="0"/>
              <a:t>Ночью буря бушевала.</a:t>
            </a:r>
          </a:p>
          <a:p>
            <a:r>
              <a:rPr lang="ru-RU" sz="2000" dirty="0" smtClean="0"/>
              <a:t>А с рассветом на село,</a:t>
            </a:r>
          </a:p>
          <a:p>
            <a:r>
              <a:rPr lang="ru-RU" sz="2000" dirty="0" smtClean="0"/>
              <a:t>На пруды, на сад пустынный</a:t>
            </a:r>
          </a:p>
          <a:p>
            <a:r>
              <a:rPr lang="ru-RU" sz="2000" dirty="0" smtClean="0"/>
              <a:t>Первым снегом понесло.</a:t>
            </a:r>
          </a:p>
          <a:p>
            <a:endParaRPr lang="ru-RU" sz="2000" dirty="0" smtClean="0"/>
          </a:p>
          <a:p>
            <a:r>
              <a:rPr lang="ru-RU" sz="2000" dirty="0" smtClean="0"/>
              <a:t>И сегодня над широкой </a:t>
            </a:r>
          </a:p>
          <a:p>
            <a:r>
              <a:rPr lang="ru-RU" sz="2000" dirty="0" smtClean="0"/>
              <a:t>Белой скатертью полей </a:t>
            </a:r>
          </a:p>
          <a:p>
            <a:r>
              <a:rPr lang="ru-RU" sz="2000" dirty="0" smtClean="0"/>
              <a:t>Мы простились с запоздалой </a:t>
            </a:r>
          </a:p>
          <a:p>
            <a:r>
              <a:rPr lang="ru-RU" sz="2000" dirty="0" smtClean="0"/>
              <a:t>Вереницею гусей.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357166"/>
            <a:ext cx="53052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ПЕРВЫЙ СНЕГ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6" name="Picture 2" descr="E:\Picture\4820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000240"/>
            <a:ext cx="3800476" cy="3009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Picture\HI1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14348" y="1000108"/>
            <a:ext cx="7459734" cy="4544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</a:t>
            </a:r>
            <a:r>
              <a:rPr lang="ru-RU" sz="2800" dirty="0" smtClean="0"/>
              <a:t>Туманный серп, неясный полумрак, </a:t>
            </a:r>
          </a:p>
          <a:p>
            <a:r>
              <a:rPr lang="ru-RU" sz="2800" dirty="0" smtClean="0"/>
              <a:t>Свинцово-тусклый блеск  железной крыши, </a:t>
            </a:r>
          </a:p>
          <a:p>
            <a:r>
              <a:rPr lang="ru-RU" sz="2800" dirty="0" smtClean="0"/>
              <a:t>Шум мельницы, далекий лай собак, </a:t>
            </a:r>
          </a:p>
          <a:p>
            <a:r>
              <a:rPr lang="ru-RU" sz="2800" dirty="0" smtClean="0"/>
              <a:t>Таинственный зигзаг летучей мыши.  </a:t>
            </a:r>
          </a:p>
          <a:p>
            <a:r>
              <a:rPr lang="ru-RU" sz="2800" dirty="0" smtClean="0"/>
              <a:t>                                                  </a:t>
            </a:r>
          </a:p>
          <a:p>
            <a:r>
              <a:rPr lang="ru-RU" sz="2800" dirty="0" smtClean="0"/>
              <a:t>А в старом палисаднике темно, </a:t>
            </a:r>
          </a:p>
          <a:p>
            <a:r>
              <a:rPr lang="ru-RU" sz="2800" dirty="0" smtClean="0"/>
              <a:t>Свежо и сладко пахнет можжевельник, </a:t>
            </a:r>
          </a:p>
          <a:p>
            <a:r>
              <a:rPr lang="ru-RU" sz="2800" dirty="0" smtClean="0"/>
              <a:t>И сонно, сонно светится сквозь  ельник </a:t>
            </a:r>
          </a:p>
          <a:p>
            <a:r>
              <a:rPr lang="ru-RU" sz="2800" dirty="0" smtClean="0"/>
              <a:t>Серпа зеленоватое пятно. </a:t>
            </a:r>
          </a:p>
          <a:p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214290"/>
            <a:ext cx="42393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 П Р Е Л Ь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357167"/>
            <a:ext cx="9144000" cy="650083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0" y="4214818"/>
            <a:ext cx="4314825" cy="22447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bg2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ГЛАВНЫМ ЧЛЕНОМ ПОДЛЕЖАЩИМ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4486275" y="4214818"/>
            <a:ext cx="4657725" cy="2190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/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 ГЛАВНЫМ ЧЛЕНОМ СКАЗУЕМЫМ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AutoShape 6"/>
          <p:cNvSpPr>
            <a:spLocks noChangeShapeType="1"/>
          </p:cNvSpPr>
          <p:nvPr/>
        </p:nvSpPr>
        <p:spPr bwMode="auto">
          <a:xfrm flipH="1">
            <a:off x="1785918" y="2500306"/>
            <a:ext cx="1181100" cy="1533525"/>
          </a:xfrm>
          <a:prstGeom prst="straightConnector1">
            <a:avLst/>
          </a:prstGeom>
          <a:noFill/>
          <a:ln w="1270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9" name="AutoShape 5"/>
          <p:cNvSpPr>
            <a:spLocks noChangeShapeType="1"/>
          </p:cNvSpPr>
          <p:nvPr/>
        </p:nvSpPr>
        <p:spPr bwMode="auto">
          <a:xfrm>
            <a:off x="5857884" y="2500306"/>
            <a:ext cx="1266825" cy="1590675"/>
          </a:xfrm>
          <a:prstGeom prst="straightConnector1">
            <a:avLst/>
          </a:prstGeom>
          <a:noFill/>
          <a:ln w="1270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785786" y="428605"/>
            <a:ext cx="7458645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ОДНОСОСТАВНЫЕ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ПРЕДЛОЖЕНИЯ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8" grpId="0" animBg="1"/>
      <p:bldP spid="1027" grpId="0" animBg="1"/>
      <p:bldP spid="1030" grpId="0" animBg="1"/>
      <p:bldP spid="1029" grpId="0" animBg="1"/>
      <p:bldP spid="10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Picture\1670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85786" y="1357298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77635" y="357166"/>
            <a:ext cx="8823521" cy="5970865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Прочитайте внимательно отрывок из произведения </a:t>
            </a:r>
            <a:endParaRPr lang="ru-RU" sz="2800" dirty="0" smtClean="0"/>
          </a:p>
          <a:p>
            <a:r>
              <a:rPr lang="ru-RU" sz="2800" dirty="0" smtClean="0"/>
              <a:t>И.Бунина </a:t>
            </a:r>
            <a:r>
              <a:rPr lang="ru-RU" sz="2800" dirty="0" smtClean="0"/>
              <a:t>«Сосны</a:t>
            </a:r>
            <a:r>
              <a:rPr lang="ru-RU" sz="2800" dirty="0" smtClean="0"/>
              <a:t>»     </a:t>
            </a:r>
            <a:endParaRPr lang="ru-RU" sz="2800" dirty="0" smtClean="0"/>
          </a:p>
          <a:p>
            <a:pPr marL="342900" indent="-342900">
              <a:buAutoNum type="arabicParenR"/>
            </a:pPr>
            <a:r>
              <a:rPr lang="ru-RU" sz="2800" dirty="0" smtClean="0"/>
              <a:t>Воздух </a:t>
            </a:r>
            <a:r>
              <a:rPr lang="ru-RU" sz="2800" dirty="0" smtClean="0"/>
              <a:t>по-прежнему был резок и морозен, </a:t>
            </a:r>
            <a:endParaRPr lang="ru-RU" sz="2800" dirty="0" smtClean="0"/>
          </a:p>
          <a:p>
            <a:pPr marL="342900" indent="-342900"/>
            <a:r>
              <a:rPr lang="ru-RU" sz="2800" dirty="0" smtClean="0"/>
              <a:t>и миллионы </a:t>
            </a:r>
            <a:r>
              <a:rPr lang="ru-RU" sz="2800" dirty="0" smtClean="0"/>
              <a:t>мельчайших игл и </a:t>
            </a:r>
            <a:r>
              <a:rPr lang="ru-RU" sz="2800" dirty="0" smtClean="0"/>
              <a:t>крестиков</a:t>
            </a:r>
          </a:p>
          <a:p>
            <a:pPr marL="342900" indent="-342900"/>
            <a:r>
              <a:rPr lang="ru-RU" sz="2800" dirty="0" smtClean="0"/>
              <a:t> </a:t>
            </a:r>
            <a:r>
              <a:rPr lang="ru-RU" sz="2800" dirty="0" smtClean="0"/>
              <a:t>тускло </a:t>
            </a:r>
            <a:r>
              <a:rPr lang="ru-RU" sz="2800" dirty="0" smtClean="0"/>
              <a:t>поблескивали </a:t>
            </a:r>
            <a:r>
              <a:rPr lang="ru-RU" sz="2800" dirty="0" smtClean="0"/>
              <a:t>на солнце, кружась в воздухе</a:t>
            </a:r>
            <a:r>
              <a:rPr lang="ru-RU" sz="2800" dirty="0" smtClean="0"/>
              <a:t>.</a:t>
            </a:r>
          </a:p>
          <a:p>
            <a:pPr marL="342900" indent="-342900"/>
            <a:r>
              <a:rPr lang="ru-RU" sz="2800" dirty="0" smtClean="0"/>
              <a:t> </a:t>
            </a:r>
            <a:r>
              <a:rPr lang="ru-RU" sz="2800" dirty="0" smtClean="0"/>
              <a:t>Бор и воздух слегка </a:t>
            </a:r>
            <a:r>
              <a:rPr lang="ru-RU" sz="2800" dirty="0" smtClean="0"/>
              <a:t>затуманивались</a:t>
            </a:r>
            <a:r>
              <a:rPr lang="ru-RU" sz="2800" dirty="0" smtClean="0"/>
              <a:t>, — только </a:t>
            </a:r>
            <a:endParaRPr lang="ru-RU" sz="2800" dirty="0" smtClean="0"/>
          </a:p>
          <a:p>
            <a:pPr marL="342900" indent="-342900"/>
            <a:r>
              <a:rPr lang="ru-RU" sz="2800" dirty="0" smtClean="0"/>
              <a:t>на </a:t>
            </a:r>
            <a:r>
              <a:rPr lang="ru-RU" sz="2800" dirty="0" smtClean="0"/>
              <a:t>горизонте к югу ясно и </a:t>
            </a:r>
            <a:r>
              <a:rPr lang="ru-RU" sz="2800" dirty="0" smtClean="0"/>
              <a:t>зелено </a:t>
            </a:r>
            <a:r>
              <a:rPr lang="ru-RU" sz="2800" dirty="0" smtClean="0"/>
              <a:t>было ледяное небо</a:t>
            </a:r>
            <a:r>
              <a:rPr lang="ru-RU" sz="2800" dirty="0" smtClean="0"/>
              <a:t>.</a:t>
            </a:r>
          </a:p>
          <a:p>
            <a:pPr marL="342900" indent="-342900"/>
            <a:r>
              <a:rPr lang="ru-RU" sz="2800" dirty="0" smtClean="0"/>
              <a:t> </a:t>
            </a:r>
            <a:r>
              <a:rPr lang="ru-RU" sz="2800" dirty="0" smtClean="0"/>
              <a:t>Снег пел и визжал под санями, когда я бежал на </a:t>
            </a:r>
            <a:endParaRPr lang="ru-RU" sz="2800" dirty="0" smtClean="0"/>
          </a:p>
          <a:p>
            <a:pPr marL="342900" indent="-342900"/>
            <a:r>
              <a:rPr lang="ru-RU" sz="2800" dirty="0" smtClean="0"/>
              <a:t>лыжах </a:t>
            </a:r>
            <a:r>
              <a:rPr lang="ru-RU" sz="2800" dirty="0" smtClean="0"/>
              <a:t>в село. Там я долго мерз на </a:t>
            </a:r>
            <a:r>
              <a:rPr lang="ru-RU" sz="2800" dirty="0" smtClean="0"/>
              <a:t>паперти...</a:t>
            </a:r>
          </a:p>
          <a:p>
            <a:pPr marL="342900" indent="-342900"/>
            <a:r>
              <a:rPr lang="ru-RU" sz="2800" dirty="0" smtClean="0"/>
              <a:t> </a:t>
            </a:r>
            <a:r>
              <a:rPr lang="ru-RU" sz="2800" dirty="0" smtClean="0"/>
              <a:t>Отворили дверь в церковь, откуда </a:t>
            </a:r>
            <a:r>
              <a:rPr lang="ru-RU" sz="2800" dirty="0" smtClean="0"/>
              <a:t>вместе</a:t>
            </a:r>
          </a:p>
          <a:p>
            <a:pPr marL="342900" indent="-342900"/>
            <a:r>
              <a:rPr lang="ru-RU" sz="2800" dirty="0" smtClean="0"/>
              <a:t> </a:t>
            </a:r>
            <a:r>
              <a:rPr lang="ru-RU" sz="2800" dirty="0" smtClean="0"/>
              <a:t>с </a:t>
            </a:r>
            <a:r>
              <a:rPr lang="ru-RU" sz="2800" dirty="0" smtClean="0"/>
              <a:t>запахом </a:t>
            </a:r>
            <a:r>
              <a:rPr lang="ru-RU" sz="2800" dirty="0" smtClean="0"/>
              <a:t>воска тоже пахнуло холодом.        </a:t>
            </a:r>
            <a:endParaRPr lang="ru-RU" sz="2800" dirty="0" smtClean="0"/>
          </a:p>
          <a:p>
            <a:pPr marL="342900" indent="-342900"/>
            <a:r>
              <a:rPr lang="ru-RU" sz="2800" dirty="0" smtClean="0"/>
              <a:t> </a:t>
            </a:r>
            <a:r>
              <a:rPr lang="ru-RU" sz="2800" dirty="0" smtClean="0"/>
              <a:t>                                                              </a:t>
            </a:r>
            <a:r>
              <a:rPr lang="ru-RU" sz="2800" dirty="0" smtClean="0"/>
              <a:t> </a:t>
            </a:r>
            <a:r>
              <a:rPr lang="ru-RU" sz="2800" dirty="0" smtClean="0"/>
              <a:t>(«Сосны»)</a:t>
            </a:r>
          </a:p>
          <a:p>
            <a:r>
              <a:rPr lang="ru-RU" sz="28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5786" y="785794"/>
            <a:ext cx="750099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«Целый рассказ (пусть небольшой по объему) Бунин мог написать ради одного слова. Так, рассказ «Петухи» написан ради слова «</a:t>
            </a:r>
            <a:r>
              <a:rPr lang="ru-RU" sz="2400" dirty="0" err="1" smtClean="0"/>
              <a:t>опевают</a:t>
            </a:r>
            <a:r>
              <a:rPr lang="ru-RU" sz="2400" dirty="0" smtClean="0"/>
              <a:t>» </a:t>
            </a:r>
            <a:r>
              <a:rPr lang="ru-RU" sz="2400" i="1" dirty="0" smtClean="0"/>
              <a:t>(петухи </a:t>
            </a:r>
            <a:r>
              <a:rPr lang="ru-RU" sz="2400" i="1" dirty="0" err="1" smtClean="0"/>
              <a:t>опевают</a:t>
            </a:r>
            <a:r>
              <a:rPr lang="ru-RU" sz="2400" i="1" dirty="0" smtClean="0"/>
              <a:t> ночь). </a:t>
            </a:r>
            <a:r>
              <a:rPr lang="ru-RU" sz="2400" dirty="0" smtClean="0"/>
              <a:t>Зато какого слова! Попробуйте перевести его на иностранный язык. Как бы хорошо вы ни знали этот язык, в переводе все равно получится «воспевают», «поют», «славят», но не «</a:t>
            </a:r>
            <a:r>
              <a:rPr lang="ru-RU" sz="2400" dirty="0" err="1" smtClean="0"/>
              <a:t>опевают</a:t>
            </a:r>
            <a:r>
              <a:rPr lang="ru-RU" sz="2400" dirty="0" smtClean="0"/>
              <a:t>». Ведь </a:t>
            </a:r>
            <a:r>
              <a:rPr lang="ru-RU" sz="2400" dirty="0" err="1" smtClean="0"/>
              <a:t>опевают</a:t>
            </a:r>
            <a:r>
              <a:rPr lang="ru-RU" sz="2400" dirty="0" smtClean="0"/>
              <a:t> — это как бы обводят песенной каймой. Попробуйте сказать это в одном слове! Тут  та  последняя точность, последняя близость с языком, которая бывает только у больших художников слова…»</a:t>
            </a:r>
          </a:p>
          <a:p>
            <a:r>
              <a:rPr lang="ru-RU" sz="2400" dirty="0" smtClean="0"/>
              <a:t>                                                         А.Т.Твардовский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571480"/>
            <a:ext cx="442915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«Нарисуйте» картину по типу </a:t>
            </a:r>
            <a:r>
              <a:rPr lang="ru-RU" b="1" dirty="0" err="1" smtClean="0"/>
              <a:t>бунинской</a:t>
            </a:r>
            <a:r>
              <a:rPr lang="ru-RU" b="1" dirty="0" smtClean="0"/>
              <a:t>.</a:t>
            </a:r>
          </a:p>
          <a:p>
            <a:r>
              <a:rPr lang="ru-RU" dirty="0" smtClean="0"/>
              <a:t>Бледнеет ночь... Туманов пелена </a:t>
            </a:r>
          </a:p>
          <a:p>
            <a:r>
              <a:rPr lang="ru-RU" dirty="0" smtClean="0"/>
              <a:t>В лощинах и лугах становится белее, </a:t>
            </a:r>
          </a:p>
          <a:p>
            <a:r>
              <a:rPr lang="ru-RU" dirty="0" smtClean="0"/>
              <a:t>Звучнее лес, </a:t>
            </a:r>
            <a:r>
              <a:rPr lang="ru-RU" dirty="0" err="1" smtClean="0"/>
              <a:t>безжизненней</a:t>
            </a:r>
            <a:r>
              <a:rPr lang="ru-RU" dirty="0" smtClean="0"/>
              <a:t> луна </a:t>
            </a:r>
          </a:p>
          <a:p>
            <a:r>
              <a:rPr lang="ru-RU" dirty="0" smtClean="0"/>
              <a:t>И серебро росы на стеклах холоднее.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Еще усадьба спит... В саду еще темно, </a:t>
            </a:r>
          </a:p>
          <a:p>
            <a:r>
              <a:rPr lang="ru-RU" dirty="0" smtClean="0"/>
              <a:t>Недвижим тополь матово-зеленый, </a:t>
            </a:r>
          </a:p>
          <a:p>
            <a:r>
              <a:rPr lang="ru-RU" dirty="0" smtClean="0"/>
              <a:t>И воздух слышен мне в открытое окно, </a:t>
            </a:r>
          </a:p>
          <a:p>
            <a:r>
              <a:rPr lang="ru-RU" dirty="0" smtClean="0"/>
              <a:t>Весенним ароматом напоенный...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Уж близок день, прошел короткий сон - </a:t>
            </a:r>
          </a:p>
          <a:p>
            <a:r>
              <a:rPr lang="ru-RU" dirty="0" smtClean="0"/>
              <a:t>И, в доме тишине не нарушая, </a:t>
            </a:r>
          </a:p>
          <a:p>
            <a:r>
              <a:rPr lang="ru-RU" dirty="0" smtClean="0"/>
              <a:t>Неслышно выхожу из двери на балкон </a:t>
            </a:r>
          </a:p>
          <a:p>
            <a:r>
              <a:rPr lang="ru-RU" dirty="0" smtClean="0"/>
              <a:t>И тихо светлого восхода ожидаю...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1888 </a:t>
            </a:r>
          </a:p>
          <a:p>
            <a:endParaRPr lang="ru-RU" dirty="0"/>
          </a:p>
        </p:txBody>
      </p:sp>
      <p:pic>
        <p:nvPicPr>
          <p:cNvPr id="4098" name="Picture 2" descr="E:\Picture\4820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000108"/>
            <a:ext cx="4300542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6182" y="1142985"/>
            <a:ext cx="507209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Batang" pitchFamily="18" charset="-127"/>
                <a:ea typeface="Batang" pitchFamily="18" charset="-127"/>
              </a:rPr>
              <a:t>Задачи урока</a:t>
            </a:r>
            <a:endParaRPr lang="ru-RU" sz="2400" dirty="0" smtClean="0"/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Повторить состав простого предложения, подвести к пониманию термина «односоставное предложение»;</a:t>
            </a:r>
            <a:endParaRPr lang="ru-RU" sz="2400" dirty="0" smtClean="0"/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Научить отличать двусоставные предложения от односоставных предложений;</a:t>
            </a:r>
            <a:endParaRPr lang="ru-RU" sz="2400" dirty="0" smtClean="0"/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Формировать культуру речи учащихся;</a:t>
            </a:r>
            <a:endParaRPr lang="ru-RU" sz="2400" dirty="0" smtClean="0"/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Совершенствовать умения анализировать текст;</a:t>
            </a:r>
            <a:endParaRPr lang="ru-RU" sz="2400" dirty="0" smtClean="0"/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Приобщать к творчеству И.А.Бунина;</a:t>
            </a:r>
          </a:p>
          <a:p>
            <a:pPr lvl="0">
              <a:buFont typeface="Wingdings" pitchFamily="2" charset="2"/>
              <a:buChar char="v"/>
            </a:pPr>
            <a:r>
              <a:rPr lang="ru-RU" sz="2400" b="1" dirty="0" smtClean="0"/>
              <a:t>   </a:t>
            </a:r>
            <a:endParaRPr lang="ru-RU" sz="2400" dirty="0" smtClean="0"/>
          </a:p>
          <a:p>
            <a:pPr lvl="0"/>
            <a:r>
              <a:rPr lang="ru-RU" sz="2400" b="1" dirty="0" smtClean="0"/>
              <a:t> </a:t>
            </a:r>
            <a:endParaRPr lang="ru-RU" sz="2400" dirty="0" smtClean="0"/>
          </a:p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0"/>
            <a:ext cx="863924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Односоставные предложения</a:t>
            </a:r>
            <a:endParaRPr lang="ru-RU" sz="4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Picture 2" descr="C:\Users\User\Desktop\Учитель-учителю\На урок с Буниным\pb_308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2928958" cy="314327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1472" y="4929198"/>
            <a:ext cx="25866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И.А. Бунин </a:t>
            </a:r>
            <a:r>
              <a:rPr lang="ru-RU" dirty="0" smtClean="0"/>
              <a:t>— </a:t>
            </a:r>
          </a:p>
          <a:p>
            <a:r>
              <a:rPr lang="ru-RU" i="1" dirty="0" smtClean="0"/>
              <a:t>прекрасный  знаток</a:t>
            </a:r>
          </a:p>
          <a:p>
            <a:r>
              <a:rPr lang="ru-RU" dirty="0" smtClean="0"/>
              <a:t> </a:t>
            </a:r>
            <a:r>
              <a:rPr lang="ru-RU" i="1" dirty="0" smtClean="0"/>
              <a:t>души каждого слова.</a:t>
            </a:r>
            <a:endParaRPr lang="ru-RU" dirty="0" smtClean="0"/>
          </a:p>
          <a:p>
            <a:r>
              <a:rPr lang="ru-RU" dirty="0" smtClean="0"/>
              <a:t>                     М. Горький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</TotalTime>
  <Words>494</Words>
  <Application>Microsoft Office PowerPoint</Application>
  <PresentationFormat>Экран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29</cp:revision>
  <dcterms:created xsi:type="dcterms:W3CDTF">2007-11-23T08:52:19Z</dcterms:created>
  <dcterms:modified xsi:type="dcterms:W3CDTF">2007-12-09T13:17:13Z</dcterms:modified>
</cp:coreProperties>
</file>