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bin" ContentType="application/vnd.openxmlformats-officedocument.oleObject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8"/>
  </p:handoutMasterIdLst>
  <p:sldIdLst>
    <p:sldId id="256" r:id="rId2"/>
    <p:sldId id="258" r:id="rId3"/>
    <p:sldId id="257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75" r:id="rId12"/>
    <p:sldId id="267" r:id="rId13"/>
    <p:sldId id="268" r:id="rId14"/>
    <p:sldId id="269" r:id="rId15"/>
    <p:sldId id="273" r:id="rId16"/>
    <p:sldId id="274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99"/>
    <a:srgbClr val="990033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8B1032C-EA38-4F05-BA0D-38AFFFC7BED3}" styleName="Светлый стиль 3 - акцент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68D230F3-CF80-4859-8CE7-A43EE81993B5}" styleName="Светлый стиль 1 - акцент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17.wmf"/><Relationship Id="rId2" Type="http://schemas.openxmlformats.org/officeDocument/2006/relationships/image" Target="../media/image16.wmf"/><Relationship Id="rId1" Type="http://schemas.openxmlformats.org/officeDocument/2006/relationships/image" Target="../media/image25.w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6.wmf"/></Relationships>
</file>

<file path=ppt/drawings/_rels/vmlDrawing1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7.wmf"/><Relationship Id="rId2" Type="http://schemas.openxmlformats.org/officeDocument/2006/relationships/image" Target="../media/image16.wmf"/><Relationship Id="rId1" Type="http://schemas.openxmlformats.org/officeDocument/2006/relationships/image" Target="../media/image28.wmf"/></Relationships>
</file>

<file path=ppt/drawings/_rels/vmlDrawing13.vml.rels><?xml version="1.0" encoding="UTF-8" standalone="yes"?>
<Relationships xmlns="http://schemas.openxmlformats.org/package/2006/relationships"><Relationship Id="rId1" Type="http://schemas.openxmlformats.org/officeDocument/2006/relationships/image" Target="../media/image28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image" Target="../media/image8.wmf"/><Relationship Id="rId1" Type="http://schemas.openxmlformats.org/officeDocument/2006/relationships/image" Target="../media/image7.wmf"/><Relationship Id="rId4" Type="http://schemas.openxmlformats.org/officeDocument/2006/relationships/image" Target="../media/image10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image" Target="../media/image12.wmf"/><Relationship Id="rId1" Type="http://schemas.openxmlformats.org/officeDocument/2006/relationships/image" Target="../media/image11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17.wmf"/><Relationship Id="rId2" Type="http://schemas.openxmlformats.org/officeDocument/2006/relationships/image" Target="../media/image16.wmf"/><Relationship Id="rId1" Type="http://schemas.openxmlformats.org/officeDocument/2006/relationships/image" Target="../media/image15.wmf"/><Relationship Id="rId4" Type="http://schemas.openxmlformats.org/officeDocument/2006/relationships/image" Target="../media/image18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19.wmf"/><Relationship Id="rId2" Type="http://schemas.openxmlformats.org/officeDocument/2006/relationships/image" Target="../media/image12.wmf"/><Relationship Id="rId1" Type="http://schemas.openxmlformats.org/officeDocument/2006/relationships/image" Target="../media/image11.wmf"/><Relationship Id="rId4" Type="http://schemas.openxmlformats.org/officeDocument/2006/relationships/image" Target="../media/image20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16.wmf"/><Relationship Id="rId2" Type="http://schemas.openxmlformats.org/officeDocument/2006/relationships/image" Target="../media/image22.wmf"/><Relationship Id="rId1" Type="http://schemas.openxmlformats.org/officeDocument/2006/relationships/image" Target="../media/image19.wmf"/><Relationship Id="rId5" Type="http://schemas.openxmlformats.org/officeDocument/2006/relationships/image" Target="../media/image23.wmf"/><Relationship Id="rId4" Type="http://schemas.openxmlformats.org/officeDocument/2006/relationships/image" Target="../media/image17.wmf"/></Relationships>
</file>

<file path=ppt/drawings/_rels/vmlDrawing9.vml.rels><?xml version="1.0" encoding="UTF-8" standalone="yes"?>
<Relationships xmlns="http://schemas.openxmlformats.org/package/2006/relationships"><Relationship Id="rId2" Type="http://schemas.openxmlformats.org/officeDocument/2006/relationships/image" Target="../media/image24.wmf"/><Relationship Id="rId1" Type="http://schemas.openxmlformats.org/officeDocument/2006/relationships/image" Target="../media/image2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BC7226E-C440-4FE3-BC95-5C1BD77E7AEA}" type="datetimeFigureOut">
              <a:rPr lang="ru-RU" smtClean="0"/>
              <a:pPr/>
              <a:t>16.01.2009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4E34565-166B-4BA7-B332-9787EDE860B4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26BB69-45B8-47BD-8AC4-0A312D5A99C4}" type="datetimeFigureOut">
              <a:rPr lang="ru-RU" smtClean="0"/>
              <a:pPr/>
              <a:t>16.01.2009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B5CB0B-CFE0-4FE5-8BD7-6DB30816BA2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26BB69-45B8-47BD-8AC4-0A312D5A99C4}" type="datetimeFigureOut">
              <a:rPr lang="ru-RU" smtClean="0"/>
              <a:pPr/>
              <a:t>16.01.2009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B5CB0B-CFE0-4FE5-8BD7-6DB30816BA2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26BB69-45B8-47BD-8AC4-0A312D5A99C4}" type="datetimeFigureOut">
              <a:rPr lang="ru-RU" smtClean="0"/>
              <a:pPr/>
              <a:t>16.01.2009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B5CB0B-CFE0-4FE5-8BD7-6DB30816BA2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26BB69-45B8-47BD-8AC4-0A312D5A99C4}" type="datetimeFigureOut">
              <a:rPr lang="ru-RU" smtClean="0"/>
              <a:pPr/>
              <a:t>16.01.2009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B5CB0B-CFE0-4FE5-8BD7-6DB30816BA2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26BB69-45B8-47BD-8AC4-0A312D5A99C4}" type="datetimeFigureOut">
              <a:rPr lang="ru-RU" smtClean="0"/>
              <a:pPr/>
              <a:t>16.01.2009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B5CB0B-CFE0-4FE5-8BD7-6DB30816BA2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26BB69-45B8-47BD-8AC4-0A312D5A99C4}" type="datetimeFigureOut">
              <a:rPr lang="ru-RU" smtClean="0"/>
              <a:pPr/>
              <a:t>16.01.2009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B5CB0B-CFE0-4FE5-8BD7-6DB30816BA2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26BB69-45B8-47BD-8AC4-0A312D5A99C4}" type="datetimeFigureOut">
              <a:rPr lang="ru-RU" smtClean="0"/>
              <a:pPr/>
              <a:t>16.01.2009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B5CB0B-CFE0-4FE5-8BD7-6DB30816BA2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26BB69-45B8-47BD-8AC4-0A312D5A99C4}" type="datetimeFigureOut">
              <a:rPr lang="ru-RU" smtClean="0"/>
              <a:pPr/>
              <a:t>16.01.2009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B5CB0B-CFE0-4FE5-8BD7-6DB30816BA2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26BB69-45B8-47BD-8AC4-0A312D5A99C4}" type="datetimeFigureOut">
              <a:rPr lang="ru-RU" smtClean="0"/>
              <a:pPr/>
              <a:t>16.01.2009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B5CB0B-CFE0-4FE5-8BD7-6DB30816BA2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26BB69-45B8-47BD-8AC4-0A312D5A99C4}" type="datetimeFigureOut">
              <a:rPr lang="ru-RU" smtClean="0"/>
              <a:pPr/>
              <a:t>16.01.2009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B5CB0B-CFE0-4FE5-8BD7-6DB30816BA2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26BB69-45B8-47BD-8AC4-0A312D5A99C4}" type="datetimeFigureOut">
              <a:rPr lang="ru-RU" smtClean="0"/>
              <a:pPr/>
              <a:t>16.01.2009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B5CB0B-CFE0-4FE5-8BD7-6DB30816BA2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26BB69-45B8-47BD-8AC4-0A312D5A99C4}" type="datetimeFigureOut">
              <a:rPr lang="ru-RU" smtClean="0"/>
              <a:pPr/>
              <a:t>16.01.2009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B5CB0B-CFE0-4FE5-8BD7-6DB30816BA2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>
    <p:fade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3.gif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5" Type="http://schemas.openxmlformats.org/officeDocument/2006/relationships/oleObject" Target="../embeddings/oleObject46.bin"/><Relationship Id="rId4" Type="http://schemas.openxmlformats.org/officeDocument/2006/relationships/oleObject" Target="../embeddings/oleObject45.bin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4" Type="http://schemas.openxmlformats.org/officeDocument/2006/relationships/image" Target="../media/image27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6" Type="http://schemas.openxmlformats.org/officeDocument/2006/relationships/image" Target="../media/image29.jpeg"/><Relationship Id="rId5" Type="http://schemas.openxmlformats.org/officeDocument/2006/relationships/oleObject" Target="../embeddings/oleObject50.bin"/><Relationship Id="rId4" Type="http://schemas.openxmlformats.org/officeDocument/2006/relationships/oleObject" Target="../embeddings/oleObject49.bin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4" Type="http://schemas.openxmlformats.org/officeDocument/2006/relationships/image" Target="../media/image30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gif"/><Relationship Id="rId2" Type="http://schemas.openxmlformats.org/officeDocument/2006/relationships/image" Target="../media/image31.gi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3.gi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7" Type="http://schemas.openxmlformats.org/officeDocument/2006/relationships/image" Target="../media/image4.jpe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5.bin"/><Relationship Id="rId5" Type="http://schemas.openxmlformats.org/officeDocument/2006/relationships/oleObject" Target="../embeddings/oleObject4.bin"/><Relationship Id="rId4" Type="http://schemas.openxmlformats.org/officeDocument/2006/relationships/oleObject" Target="../embeddings/oleObject3.bin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6.gi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2.bin"/><Relationship Id="rId3" Type="http://schemas.openxmlformats.org/officeDocument/2006/relationships/oleObject" Target="../embeddings/oleObject7.bin"/><Relationship Id="rId7" Type="http://schemas.openxmlformats.org/officeDocument/2006/relationships/oleObject" Target="../embeddings/oleObject1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10.bin"/><Relationship Id="rId5" Type="http://schemas.openxmlformats.org/officeDocument/2006/relationships/oleObject" Target="../embeddings/oleObject9.bin"/><Relationship Id="rId4" Type="http://schemas.openxmlformats.org/officeDocument/2006/relationships/oleObject" Target="../embeddings/oleObject8.bin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gif"/><Relationship Id="rId3" Type="http://schemas.openxmlformats.org/officeDocument/2006/relationships/oleObject" Target="../embeddings/oleObject13.bin"/><Relationship Id="rId7" Type="http://schemas.openxmlformats.org/officeDocument/2006/relationships/oleObject" Target="../embeddings/oleObject1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16.bin"/><Relationship Id="rId5" Type="http://schemas.openxmlformats.org/officeDocument/2006/relationships/oleObject" Target="../embeddings/oleObject15.bin"/><Relationship Id="rId4" Type="http://schemas.openxmlformats.org/officeDocument/2006/relationships/oleObject" Target="../embeddings/oleObject14.bin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3.bin"/><Relationship Id="rId3" Type="http://schemas.openxmlformats.org/officeDocument/2006/relationships/oleObject" Target="../embeddings/oleObject18.bin"/><Relationship Id="rId7" Type="http://schemas.openxmlformats.org/officeDocument/2006/relationships/oleObject" Target="../embeddings/oleObject2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21.bin"/><Relationship Id="rId5" Type="http://schemas.openxmlformats.org/officeDocument/2006/relationships/oleObject" Target="../embeddings/oleObject20.bin"/><Relationship Id="rId4" Type="http://schemas.openxmlformats.org/officeDocument/2006/relationships/oleObject" Target="../embeddings/oleObject19.bin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9.bin"/><Relationship Id="rId13" Type="http://schemas.openxmlformats.org/officeDocument/2006/relationships/image" Target="../media/image21.gif"/><Relationship Id="rId3" Type="http://schemas.openxmlformats.org/officeDocument/2006/relationships/oleObject" Target="../embeddings/oleObject24.bin"/><Relationship Id="rId7" Type="http://schemas.openxmlformats.org/officeDocument/2006/relationships/oleObject" Target="../embeddings/oleObject28.bin"/><Relationship Id="rId12" Type="http://schemas.openxmlformats.org/officeDocument/2006/relationships/oleObject" Target="../embeddings/oleObject3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oleObject" Target="../embeddings/oleObject27.bin"/><Relationship Id="rId11" Type="http://schemas.openxmlformats.org/officeDocument/2006/relationships/oleObject" Target="../embeddings/oleObject32.bin"/><Relationship Id="rId5" Type="http://schemas.openxmlformats.org/officeDocument/2006/relationships/oleObject" Target="../embeddings/oleObject26.bin"/><Relationship Id="rId10" Type="http://schemas.openxmlformats.org/officeDocument/2006/relationships/oleObject" Target="../embeddings/oleObject31.bin"/><Relationship Id="rId4" Type="http://schemas.openxmlformats.org/officeDocument/2006/relationships/oleObject" Target="../embeddings/oleObject25.bin"/><Relationship Id="rId9" Type="http://schemas.openxmlformats.org/officeDocument/2006/relationships/oleObject" Target="../embeddings/oleObject30.bin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9.bin"/><Relationship Id="rId3" Type="http://schemas.openxmlformats.org/officeDocument/2006/relationships/oleObject" Target="../embeddings/oleObject34.bin"/><Relationship Id="rId7" Type="http://schemas.openxmlformats.org/officeDocument/2006/relationships/oleObject" Target="../embeddings/oleObject3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oleObject" Target="../embeddings/oleObject37.bin"/><Relationship Id="rId5" Type="http://schemas.openxmlformats.org/officeDocument/2006/relationships/oleObject" Target="../embeddings/oleObject36.bin"/><Relationship Id="rId10" Type="http://schemas.openxmlformats.org/officeDocument/2006/relationships/oleObject" Target="../embeddings/oleObject41.bin"/><Relationship Id="rId4" Type="http://schemas.openxmlformats.org/officeDocument/2006/relationships/oleObject" Target="../embeddings/oleObject35.bin"/><Relationship Id="rId9" Type="http://schemas.openxmlformats.org/officeDocument/2006/relationships/oleObject" Target="../embeddings/oleObject40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5" Type="http://schemas.openxmlformats.org/officeDocument/2006/relationships/image" Target="../media/image14.gif"/><Relationship Id="rId4" Type="http://schemas.openxmlformats.org/officeDocument/2006/relationships/oleObject" Target="../embeddings/oleObject43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ChangeAspect="1"/>
          </p:cNvGraphicFramePr>
          <p:nvPr/>
        </p:nvGraphicFramePr>
        <p:xfrm>
          <a:off x="5643570" y="71414"/>
          <a:ext cx="2857520" cy="2857520"/>
        </p:xfrm>
        <a:graphic>
          <a:graphicData uri="http://schemas.openxmlformats.org/presentationml/2006/ole">
            <p:oleObj spid="_x0000_s1026" name="Формула" r:id="rId3" imgW="393480" imgH="393480" progId="Equation.3">
              <p:embed/>
            </p:oleObj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500034" y="714356"/>
            <a:ext cx="7786742" cy="304698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ru-RU" sz="96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Ф</a:t>
            </a:r>
            <a:r>
              <a:rPr lang="ru-RU" sz="96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ункция </a:t>
            </a:r>
          </a:p>
          <a:p>
            <a:pPr algn="ctr"/>
            <a:r>
              <a:rPr lang="ru-RU" sz="96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и</a:t>
            </a:r>
            <a:r>
              <a:rPr lang="ru-RU" sz="9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её график</a:t>
            </a:r>
            <a:endParaRPr lang="ru-RU" sz="96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pic>
        <p:nvPicPr>
          <p:cNvPr id="13" name="Picture 4" descr="FILE2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215074" y="4143380"/>
            <a:ext cx="2786050" cy="2591027"/>
          </a:xfrm>
          <a:prstGeom prst="rect">
            <a:avLst/>
          </a:prstGeom>
          <a:noFill/>
          <a:ln>
            <a:solidFill>
              <a:srgbClr val="7030A0"/>
            </a:solidFill>
          </a:ln>
        </p:spPr>
      </p:pic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-71462"/>
            <a:ext cx="8229600" cy="1143000"/>
          </a:xfrm>
        </p:spPr>
        <p:txBody>
          <a:bodyPr>
            <a:noAutofit/>
          </a:bodyPr>
          <a:lstStyle/>
          <a:p>
            <a:r>
              <a:rPr lang="ru-RU" sz="5400" dirty="0" smtClean="0">
                <a:solidFill>
                  <a:srgbClr val="990033"/>
                </a:solidFill>
              </a:rPr>
              <a:t>Построить график функции</a:t>
            </a:r>
            <a:endParaRPr lang="ru-RU" sz="5400" dirty="0">
              <a:solidFill>
                <a:srgbClr val="990033"/>
              </a:solidFill>
            </a:endParaRPr>
          </a:p>
        </p:txBody>
      </p:sp>
      <p:graphicFrame>
        <p:nvGraphicFramePr>
          <p:cNvPr id="22531" name="Содержимое 5"/>
          <p:cNvGraphicFramePr>
            <a:graphicFrameLocks noChangeAspect="1"/>
          </p:cNvGraphicFramePr>
          <p:nvPr>
            <p:ph idx="1"/>
          </p:nvPr>
        </p:nvGraphicFramePr>
        <p:xfrm>
          <a:off x="4071934" y="785794"/>
          <a:ext cx="1571636" cy="1392021"/>
        </p:xfrm>
        <a:graphic>
          <a:graphicData uri="http://schemas.openxmlformats.org/presentationml/2006/ole">
            <p:oleObj spid="_x0000_s22531" name="Формула" r:id="rId3" imgW="444240" imgH="393480" progId="Equation.3">
              <p:embed/>
            </p:oleObj>
          </a:graphicData>
        </a:graphic>
      </p:graphicFrame>
      <p:graphicFrame>
        <p:nvGraphicFramePr>
          <p:cNvPr id="22533" name="Object 5"/>
          <p:cNvGraphicFramePr>
            <a:graphicFrameLocks noChangeAspect="1"/>
          </p:cNvGraphicFramePr>
          <p:nvPr/>
        </p:nvGraphicFramePr>
        <p:xfrm>
          <a:off x="1706550" y="4052900"/>
          <a:ext cx="793750" cy="536575"/>
        </p:xfrm>
        <a:graphic>
          <a:graphicData uri="http://schemas.openxmlformats.org/presentationml/2006/ole">
            <p:oleObj spid="_x0000_s22533" name="Формула" r:id="rId4" imgW="126720" imgH="139680" progId="Equation.3">
              <p:embed/>
            </p:oleObj>
          </a:graphicData>
        </a:graphic>
      </p:graphicFrame>
      <p:graphicFrame>
        <p:nvGraphicFramePr>
          <p:cNvPr id="22534" name="Object 6"/>
          <p:cNvGraphicFramePr>
            <a:graphicFrameLocks noChangeAspect="1"/>
          </p:cNvGraphicFramePr>
          <p:nvPr/>
        </p:nvGraphicFramePr>
        <p:xfrm>
          <a:off x="1592250" y="4624400"/>
          <a:ext cx="1122362" cy="590550"/>
        </p:xfrm>
        <a:graphic>
          <a:graphicData uri="http://schemas.openxmlformats.org/presentationml/2006/ole">
            <p:oleObj spid="_x0000_s22534" name="Формула" r:id="rId5" imgW="139680" imgH="164880" progId="Equation.3">
              <p:embed/>
            </p:oleObj>
          </a:graphicData>
        </a:graphic>
      </p:graphicFrame>
      <p:graphicFrame>
        <p:nvGraphicFramePr>
          <p:cNvPr id="12" name="Таблица 11"/>
          <p:cNvGraphicFramePr>
            <a:graphicFrameLocks noGrp="1"/>
          </p:cNvGraphicFramePr>
          <p:nvPr/>
        </p:nvGraphicFramePr>
        <p:xfrm>
          <a:off x="1571604" y="4000504"/>
          <a:ext cx="6268689" cy="1214446"/>
        </p:xfrm>
        <a:graphic>
          <a:graphicData uri="http://schemas.openxmlformats.org/drawingml/2006/table">
            <a:tbl>
              <a:tblPr firstRow="1" bandRow="1">
                <a:tableStyleId>{E8B1032C-EA38-4F05-BA0D-38AFFFC7BED3}</a:tableStyleId>
              </a:tblPr>
              <a:tblGrid>
                <a:gridCol w="895527"/>
                <a:gridCol w="895527"/>
                <a:gridCol w="895527"/>
                <a:gridCol w="895527"/>
                <a:gridCol w="895527"/>
                <a:gridCol w="895527"/>
                <a:gridCol w="895527"/>
              </a:tblGrid>
              <a:tr h="607223">
                <a:tc>
                  <a:txBody>
                    <a:bodyPr/>
                    <a:lstStyle/>
                    <a:p>
                      <a:pPr algn="ctr"/>
                      <a:endParaRPr lang="ru-RU" sz="1800" b="1" dirty="0"/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b="1" dirty="0" smtClean="0"/>
                        <a:t>1</a:t>
                      </a:r>
                      <a:endParaRPr lang="ru-RU" sz="3200" b="1" dirty="0"/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b="1" dirty="0" smtClean="0"/>
                        <a:t>2</a:t>
                      </a:r>
                      <a:endParaRPr lang="ru-RU" sz="3200" b="1" dirty="0"/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b="1" dirty="0" smtClean="0"/>
                        <a:t>3</a:t>
                      </a:r>
                      <a:endParaRPr lang="ru-RU" sz="3200" b="1" dirty="0"/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b="1" dirty="0" smtClean="0"/>
                        <a:t>4</a:t>
                      </a:r>
                      <a:endParaRPr lang="ru-RU" sz="3200" b="1" dirty="0"/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b="1" dirty="0" smtClean="0"/>
                        <a:t>6</a:t>
                      </a:r>
                      <a:endParaRPr lang="ru-RU" sz="3200" b="1" dirty="0"/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b="1" dirty="0" smtClean="0"/>
                        <a:t>12</a:t>
                      </a:r>
                      <a:endParaRPr lang="ru-RU" sz="3200" b="1" dirty="0"/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</a:tr>
              <a:tr h="607223">
                <a:tc>
                  <a:txBody>
                    <a:bodyPr/>
                    <a:lstStyle/>
                    <a:p>
                      <a:pPr algn="ctr"/>
                      <a:endParaRPr lang="ru-RU" sz="1800" b="1" dirty="0"/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r>
                        <a:rPr lang="ru-RU" sz="3200" b="1" dirty="0" smtClean="0"/>
                        <a:t>  12</a:t>
                      </a:r>
                      <a:endParaRPr lang="ru-RU" sz="3200" b="1" dirty="0"/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r>
                        <a:rPr lang="ru-RU" sz="3200" b="1" dirty="0" smtClean="0"/>
                        <a:t>   6</a:t>
                      </a:r>
                      <a:endParaRPr lang="ru-RU" sz="3200" b="1" dirty="0"/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b="1" dirty="0" smtClean="0"/>
                        <a:t>4</a:t>
                      </a:r>
                      <a:endParaRPr lang="ru-RU" sz="3200" b="1" dirty="0"/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b="1" dirty="0" smtClean="0"/>
                        <a:t>3</a:t>
                      </a:r>
                      <a:endParaRPr lang="ru-RU" sz="3200" b="1" dirty="0"/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b="1" dirty="0" smtClean="0"/>
                        <a:t>2</a:t>
                      </a:r>
                      <a:endParaRPr lang="ru-RU" sz="3200" b="1" dirty="0"/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b="1" dirty="0" smtClean="0"/>
                        <a:t>1</a:t>
                      </a:r>
                      <a:endParaRPr lang="ru-RU" sz="3200" b="1" dirty="0"/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</a:tr>
            </a:tbl>
          </a:graphicData>
        </a:graphic>
      </p:graphicFrame>
      <p:sp>
        <p:nvSpPr>
          <p:cNvPr id="16" name="Овал 15"/>
          <p:cNvSpPr/>
          <p:nvPr/>
        </p:nvSpPr>
        <p:spPr>
          <a:xfrm>
            <a:off x="2500298" y="3786190"/>
            <a:ext cx="5572164" cy="857256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20" name="Прямая со стрелкой 19"/>
          <p:cNvCxnSpPr/>
          <p:nvPr/>
        </p:nvCxnSpPr>
        <p:spPr>
          <a:xfrm rot="5400000">
            <a:off x="4751389" y="3392487"/>
            <a:ext cx="500066" cy="1588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1857356" y="2071678"/>
            <a:ext cx="628654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 smtClean="0">
                <a:solidFill>
                  <a:srgbClr val="FF0000"/>
                </a:solidFill>
              </a:rPr>
              <a:t>Область определения функции;</a:t>
            </a:r>
          </a:p>
          <a:p>
            <a:pPr algn="ctr"/>
            <a:r>
              <a:rPr lang="ru-RU" sz="3200" b="1" dirty="0" smtClean="0">
                <a:solidFill>
                  <a:srgbClr val="FF0000"/>
                </a:solidFill>
              </a:rPr>
              <a:t>О. Д. З.;</a:t>
            </a:r>
            <a:r>
              <a:rPr lang="en-US" sz="3200" b="1" dirty="0" smtClean="0">
                <a:solidFill>
                  <a:srgbClr val="FF0000"/>
                </a:solidFill>
              </a:rPr>
              <a:t> D(f)</a:t>
            </a:r>
            <a:r>
              <a:rPr lang="ru-RU" sz="3200" b="1" dirty="0" smtClean="0">
                <a:solidFill>
                  <a:srgbClr val="FF0000"/>
                </a:solidFill>
              </a:rPr>
              <a:t> </a:t>
            </a:r>
            <a:endParaRPr lang="ru-RU" sz="3200" b="1" dirty="0">
              <a:solidFill>
                <a:srgbClr val="FF0000"/>
              </a:solidFill>
            </a:endParaRPr>
          </a:p>
        </p:txBody>
      </p:sp>
      <p:sp>
        <p:nvSpPr>
          <p:cNvPr id="22" name="Овал 21"/>
          <p:cNvSpPr/>
          <p:nvPr/>
        </p:nvSpPr>
        <p:spPr>
          <a:xfrm>
            <a:off x="2428860" y="4429132"/>
            <a:ext cx="5643602" cy="857256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24" name="Прямая со стрелкой 23"/>
          <p:cNvCxnSpPr/>
          <p:nvPr/>
        </p:nvCxnSpPr>
        <p:spPr>
          <a:xfrm rot="16200000" flipV="1">
            <a:off x="4607721" y="5607858"/>
            <a:ext cx="500066" cy="1"/>
          </a:xfrm>
          <a:prstGeom prst="straightConnector1">
            <a:avLst/>
          </a:prstGeom>
          <a:ln>
            <a:solidFill>
              <a:srgbClr val="003399"/>
            </a:solidFill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1785918" y="5786454"/>
            <a:ext cx="65722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solidFill>
                  <a:srgbClr val="003399"/>
                </a:solidFill>
              </a:rPr>
              <a:t>Область значений функции;</a:t>
            </a:r>
            <a:r>
              <a:rPr lang="en-US" sz="3200" b="1" dirty="0" smtClean="0">
                <a:solidFill>
                  <a:srgbClr val="003399"/>
                </a:solidFill>
              </a:rPr>
              <a:t> </a:t>
            </a:r>
            <a:r>
              <a:rPr lang="ru-RU" sz="3200" b="1" dirty="0" smtClean="0">
                <a:solidFill>
                  <a:srgbClr val="003399"/>
                </a:solidFill>
              </a:rPr>
              <a:t>Е</a:t>
            </a:r>
            <a:r>
              <a:rPr lang="en-US" sz="3200" b="1" dirty="0" smtClean="0">
                <a:solidFill>
                  <a:srgbClr val="003399"/>
                </a:solidFill>
              </a:rPr>
              <a:t>(f) </a:t>
            </a:r>
            <a:r>
              <a:rPr lang="ru-RU" sz="3200" b="1" dirty="0" smtClean="0">
                <a:solidFill>
                  <a:srgbClr val="003399"/>
                </a:solidFill>
              </a:rPr>
              <a:t>  </a:t>
            </a:r>
            <a:endParaRPr lang="ru-RU" sz="3200" b="1" dirty="0">
              <a:solidFill>
                <a:srgbClr val="003399"/>
              </a:solidFill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7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500"/>
                            </p:stCondLst>
                            <p:childTnLst>
                              <p:par>
                                <p:cTn id="14" presetID="17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35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4500"/>
                            </p:stCondLst>
                            <p:childTnLst>
                              <p:par>
                                <p:cTn id="25" presetID="17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5000"/>
                            </p:stCondLst>
                            <p:childTnLst>
                              <p:par>
                                <p:cTn id="30" presetID="17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21" grpId="0"/>
      <p:bldP spid="22" grpId="0" animBg="1"/>
      <p:bldP spid="2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6626" name="Object 2"/>
          <p:cNvGraphicFramePr>
            <a:graphicFrameLocks noChangeAspect="1"/>
          </p:cNvGraphicFramePr>
          <p:nvPr/>
        </p:nvGraphicFramePr>
        <p:xfrm>
          <a:off x="3598863" y="0"/>
          <a:ext cx="1730375" cy="1533525"/>
        </p:xfrm>
        <a:graphic>
          <a:graphicData uri="http://schemas.openxmlformats.org/presentationml/2006/ole">
            <p:oleObj spid="_x0000_s26626" name="Формула" r:id="rId3" imgW="444240" imgH="393480" progId="Equation.3">
              <p:embed/>
            </p:oleObj>
          </a:graphicData>
        </a:graphic>
      </p:graphicFrame>
      <p:pic>
        <p:nvPicPr>
          <p:cNvPr id="5" name="Рисунок 4" descr="урок2.bmp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1500174"/>
            <a:ext cx="9144000" cy="5357825"/>
          </a:xfrm>
          <a:prstGeom prst="rect">
            <a:avLst/>
          </a:prstGeom>
        </p:spPr>
      </p:pic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-24"/>
            <a:ext cx="8229600" cy="1143000"/>
          </a:xfrm>
        </p:spPr>
        <p:txBody>
          <a:bodyPr>
            <a:normAutofit/>
          </a:bodyPr>
          <a:lstStyle/>
          <a:p>
            <a:r>
              <a:rPr lang="ru-RU" sz="5400" dirty="0" smtClean="0">
                <a:solidFill>
                  <a:srgbClr val="990033"/>
                </a:solidFill>
              </a:rPr>
              <a:t>Построить график функции</a:t>
            </a:r>
            <a:endParaRPr lang="ru-RU" sz="5400" dirty="0">
              <a:solidFill>
                <a:srgbClr val="990033"/>
              </a:solidFill>
            </a:endParaRPr>
          </a:p>
        </p:txBody>
      </p:sp>
      <p:graphicFrame>
        <p:nvGraphicFramePr>
          <p:cNvPr id="4" name="Содержимое 5"/>
          <p:cNvGraphicFramePr>
            <a:graphicFrameLocks noChangeAspect="1"/>
          </p:cNvGraphicFramePr>
          <p:nvPr/>
        </p:nvGraphicFramePr>
        <p:xfrm>
          <a:off x="4071934" y="785794"/>
          <a:ext cx="1571636" cy="1249195"/>
        </p:xfrm>
        <a:graphic>
          <a:graphicData uri="http://schemas.openxmlformats.org/presentationml/2006/ole">
            <p:oleObj spid="_x0000_s24578" name="Формула" r:id="rId3" imgW="495000" imgH="393480" progId="Equation.3">
              <p:embed/>
            </p:oleObj>
          </a:graphicData>
        </a:graphic>
      </p:graphicFrame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785786" y="3786190"/>
          <a:ext cx="7786746" cy="1214446"/>
        </p:xfrm>
        <a:graphic>
          <a:graphicData uri="http://schemas.openxmlformats.org/drawingml/2006/table">
            <a:tbl>
              <a:tblPr firstRow="1" bandRow="1">
                <a:tableStyleId>{E8B1032C-EA38-4F05-BA0D-38AFFFC7BED3}</a:tableStyleId>
              </a:tblPr>
              <a:tblGrid>
                <a:gridCol w="865194"/>
                <a:gridCol w="865194"/>
                <a:gridCol w="865194"/>
                <a:gridCol w="865194"/>
                <a:gridCol w="865194"/>
                <a:gridCol w="865194"/>
                <a:gridCol w="865194"/>
                <a:gridCol w="865194"/>
                <a:gridCol w="865194"/>
              </a:tblGrid>
              <a:tr h="607223">
                <a:tc>
                  <a:txBody>
                    <a:bodyPr/>
                    <a:lstStyle/>
                    <a:p>
                      <a:pPr algn="ctr"/>
                      <a:endParaRPr lang="ru-RU" sz="1800" b="1" dirty="0"/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b="1" dirty="0" smtClean="0"/>
                        <a:t>1</a:t>
                      </a:r>
                      <a:endParaRPr lang="ru-RU" sz="3200" b="1" dirty="0"/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b="1" dirty="0" smtClean="0"/>
                        <a:t>2</a:t>
                      </a:r>
                      <a:endParaRPr lang="ru-RU" sz="3200" b="1" dirty="0"/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b="1" dirty="0" smtClean="0"/>
                        <a:t>3</a:t>
                      </a:r>
                      <a:endParaRPr lang="ru-RU" sz="3200" b="1" dirty="0"/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b="1" dirty="0" smtClean="0"/>
                        <a:t>6</a:t>
                      </a:r>
                      <a:endParaRPr lang="ru-RU" sz="3200" b="1" dirty="0"/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b="1" dirty="0" smtClean="0"/>
                        <a:t>-</a:t>
                      </a:r>
                      <a:r>
                        <a:rPr lang="ru-RU" sz="3200" b="1" baseline="0" dirty="0" smtClean="0"/>
                        <a:t> 1 </a:t>
                      </a:r>
                      <a:endParaRPr lang="ru-RU" sz="3200" b="1" dirty="0"/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b="1" dirty="0" smtClean="0"/>
                        <a:t>-</a:t>
                      </a:r>
                      <a:r>
                        <a:rPr lang="ru-RU" sz="3200" b="1" baseline="0" dirty="0" smtClean="0"/>
                        <a:t> 2</a:t>
                      </a:r>
                      <a:endParaRPr lang="ru-RU" sz="3200" b="1" dirty="0"/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b="1" dirty="0" smtClean="0"/>
                        <a:t>- 3</a:t>
                      </a:r>
                      <a:endParaRPr lang="ru-RU" sz="3200" b="1" dirty="0"/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b="1" dirty="0" smtClean="0"/>
                        <a:t>- 6 </a:t>
                      </a:r>
                      <a:endParaRPr lang="ru-RU" sz="3200" b="1" dirty="0"/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</a:tr>
              <a:tr h="607223">
                <a:tc>
                  <a:txBody>
                    <a:bodyPr/>
                    <a:lstStyle/>
                    <a:p>
                      <a:pPr algn="ctr"/>
                      <a:endParaRPr lang="ru-RU" sz="1800" b="1" dirty="0"/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r>
                        <a:rPr lang="ru-RU" sz="3200" b="1" dirty="0" smtClean="0"/>
                        <a:t>  - 6 </a:t>
                      </a:r>
                      <a:endParaRPr lang="ru-RU" sz="3200" b="1" dirty="0"/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r>
                        <a:rPr lang="ru-RU" sz="3200" b="1" dirty="0" smtClean="0"/>
                        <a:t>  -</a:t>
                      </a:r>
                      <a:r>
                        <a:rPr lang="ru-RU" sz="3200" b="1" baseline="0" dirty="0" smtClean="0"/>
                        <a:t> 3 </a:t>
                      </a:r>
                      <a:endParaRPr lang="ru-RU" sz="3200" b="1" dirty="0"/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b="1" dirty="0" smtClean="0"/>
                        <a:t>-</a:t>
                      </a:r>
                      <a:r>
                        <a:rPr lang="ru-RU" sz="3200" b="1" baseline="0" dirty="0" smtClean="0"/>
                        <a:t> 2 </a:t>
                      </a:r>
                      <a:endParaRPr lang="ru-RU" sz="3200" b="1" dirty="0"/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b="1" baseline="0" dirty="0" smtClean="0"/>
                        <a:t> - 1</a:t>
                      </a:r>
                      <a:endParaRPr lang="ru-RU" sz="3200" b="1" dirty="0"/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b="1" dirty="0" smtClean="0"/>
                        <a:t>6</a:t>
                      </a:r>
                      <a:endParaRPr lang="ru-RU" sz="3200" b="1" dirty="0"/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b="1" dirty="0" smtClean="0"/>
                        <a:t>1</a:t>
                      </a:r>
                      <a:endParaRPr lang="ru-RU" sz="3200" b="1" dirty="0"/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b="1" dirty="0" smtClean="0"/>
                        <a:t>2</a:t>
                      </a:r>
                      <a:endParaRPr lang="ru-RU" sz="3200" b="1" dirty="0"/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b="1" dirty="0" smtClean="0"/>
                        <a:t>1</a:t>
                      </a:r>
                      <a:endParaRPr lang="ru-RU" sz="3200" b="1" dirty="0"/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</a:tr>
            </a:tbl>
          </a:graphicData>
        </a:graphic>
      </p:graphicFrame>
      <p:graphicFrame>
        <p:nvGraphicFramePr>
          <p:cNvPr id="24579" name="Object 3"/>
          <p:cNvGraphicFramePr>
            <a:graphicFrameLocks noChangeAspect="1"/>
          </p:cNvGraphicFramePr>
          <p:nvPr/>
        </p:nvGraphicFramePr>
        <p:xfrm>
          <a:off x="949306" y="3838586"/>
          <a:ext cx="793750" cy="536575"/>
        </p:xfrm>
        <a:graphic>
          <a:graphicData uri="http://schemas.openxmlformats.org/presentationml/2006/ole">
            <p:oleObj spid="_x0000_s24579" name="Формула" r:id="rId4" imgW="126720" imgH="139680" progId="Equation.3">
              <p:embed/>
            </p:oleObj>
          </a:graphicData>
        </a:graphic>
      </p:graphicFrame>
      <p:graphicFrame>
        <p:nvGraphicFramePr>
          <p:cNvPr id="24580" name="Object 4"/>
          <p:cNvGraphicFramePr>
            <a:graphicFrameLocks noChangeAspect="1"/>
          </p:cNvGraphicFramePr>
          <p:nvPr/>
        </p:nvGraphicFramePr>
        <p:xfrm>
          <a:off x="806431" y="4410086"/>
          <a:ext cx="1122363" cy="590550"/>
        </p:xfrm>
        <a:graphic>
          <a:graphicData uri="http://schemas.openxmlformats.org/presentationml/2006/ole">
            <p:oleObj spid="_x0000_s24580" name="Формула" r:id="rId5" imgW="139680" imgH="164880" progId="Equation.3">
              <p:embed/>
            </p:oleObj>
          </a:graphicData>
        </a:graphic>
      </p:graphicFrame>
      <p:sp>
        <p:nvSpPr>
          <p:cNvPr id="7" name="Овал 6"/>
          <p:cNvSpPr/>
          <p:nvPr/>
        </p:nvSpPr>
        <p:spPr>
          <a:xfrm>
            <a:off x="1428728" y="3643314"/>
            <a:ext cx="7215238" cy="785818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8" name="Прямая со стрелкой 7"/>
          <p:cNvCxnSpPr/>
          <p:nvPr/>
        </p:nvCxnSpPr>
        <p:spPr>
          <a:xfrm rot="5400000">
            <a:off x="4465637" y="3392487"/>
            <a:ext cx="500066" cy="1588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1500166" y="2071678"/>
            <a:ext cx="628654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 smtClean="0">
                <a:solidFill>
                  <a:srgbClr val="FF0000"/>
                </a:solidFill>
              </a:rPr>
              <a:t>Область определения функции;</a:t>
            </a:r>
          </a:p>
          <a:p>
            <a:pPr algn="ctr"/>
            <a:r>
              <a:rPr lang="ru-RU" sz="3200" b="1" dirty="0" smtClean="0">
                <a:solidFill>
                  <a:srgbClr val="FF0000"/>
                </a:solidFill>
              </a:rPr>
              <a:t>О. Д. З.;</a:t>
            </a:r>
            <a:r>
              <a:rPr lang="en-US" sz="3200" b="1" dirty="0" smtClean="0">
                <a:solidFill>
                  <a:srgbClr val="FF0000"/>
                </a:solidFill>
              </a:rPr>
              <a:t> D(f)</a:t>
            </a:r>
            <a:r>
              <a:rPr lang="ru-RU" sz="3200" b="1" dirty="0" smtClean="0">
                <a:solidFill>
                  <a:srgbClr val="FF0000"/>
                </a:solidFill>
              </a:rPr>
              <a:t> </a:t>
            </a:r>
            <a:endParaRPr lang="ru-RU" sz="3200" b="1" dirty="0">
              <a:solidFill>
                <a:srgbClr val="FF0000"/>
              </a:solidFill>
            </a:endParaRPr>
          </a:p>
        </p:txBody>
      </p:sp>
      <p:sp>
        <p:nvSpPr>
          <p:cNvPr id="10" name="Овал 9"/>
          <p:cNvSpPr/>
          <p:nvPr/>
        </p:nvSpPr>
        <p:spPr>
          <a:xfrm>
            <a:off x="1428728" y="4286256"/>
            <a:ext cx="7358114" cy="785818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1" name="Прямая со стрелкой 10"/>
          <p:cNvCxnSpPr/>
          <p:nvPr/>
        </p:nvCxnSpPr>
        <p:spPr>
          <a:xfrm rot="16200000" flipV="1">
            <a:off x="4214812" y="5429263"/>
            <a:ext cx="571504" cy="1"/>
          </a:xfrm>
          <a:prstGeom prst="straightConnector1">
            <a:avLst/>
          </a:prstGeom>
          <a:ln>
            <a:solidFill>
              <a:srgbClr val="003399"/>
            </a:solidFill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1643042" y="5715016"/>
            <a:ext cx="592935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solidFill>
                  <a:srgbClr val="003399"/>
                </a:solidFill>
              </a:rPr>
              <a:t>Область значений функции;</a:t>
            </a:r>
            <a:r>
              <a:rPr lang="en-US" sz="3200" b="1" dirty="0" smtClean="0">
                <a:solidFill>
                  <a:srgbClr val="003399"/>
                </a:solidFill>
              </a:rPr>
              <a:t> </a:t>
            </a:r>
            <a:r>
              <a:rPr lang="ru-RU" sz="3200" b="1" dirty="0" smtClean="0">
                <a:solidFill>
                  <a:srgbClr val="003399"/>
                </a:solidFill>
              </a:rPr>
              <a:t>Е</a:t>
            </a:r>
            <a:r>
              <a:rPr lang="en-US" sz="3200" b="1" dirty="0" smtClean="0">
                <a:solidFill>
                  <a:srgbClr val="003399"/>
                </a:solidFill>
              </a:rPr>
              <a:t>(f) </a:t>
            </a:r>
            <a:r>
              <a:rPr lang="ru-RU" sz="3200" b="1" dirty="0" smtClean="0">
                <a:solidFill>
                  <a:srgbClr val="003399"/>
                </a:solidFill>
              </a:rPr>
              <a:t>  </a:t>
            </a:r>
            <a:endParaRPr lang="ru-RU" sz="3200" b="1" dirty="0">
              <a:solidFill>
                <a:srgbClr val="003399"/>
              </a:solidFill>
            </a:endParaRPr>
          </a:p>
        </p:txBody>
      </p:sp>
      <p:pic>
        <p:nvPicPr>
          <p:cNvPr id="24581" name="Picture 5" descr="C:\Козявки\7_1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7687891" y="5143536"/>
            <a:ext cx="1313265" cy="1571612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9" grpId="0"/>
      <p:bldP spid="10" grpId="0" animBg="1"/>
      <p:bldP spid="1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5602" name="Object 2"/>
          <p:cNvGraphicFramePr>
            <a:graphicFrameLocks noChangeAspect="1"/>
          </p:cNvGraphicFramePr>
          <p:nvPr/>
        </p:nvGraphicFramePr>
        <p:xfrm>
          <a:off x="3500430" y="0"/>
          <a:ext cx="1928826" cy="1533319"/>
        </p:xfrm>
        <a:graphic>
          <a:graphicData uri="http://schemas.openxmlformats.org/presentationml/2006/ole">
            <p:oleObj spid="_x0000_s25602" name="Формула" r:id="rId3" imgW="495000" imgH="393480" progId="Equation.3">
              <p:embed/>
            </p:oleObj>
          </a:graphicData>
        </a:graphic>
      </p:graphicFrame>
      <p:pic>
        <p:nvPicPr>
          <p:cNvPr id="3" name="Рисунок 2" descr="урок1.bmp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1500175"/>
            <a:ext cx="9144000" cy="5500726"/>
          </a:xfrm>
          <a:prstGeom prst="rect">
            <a:avLst/>
          </a:prstGeom>
        </p:spPr>
      </p:pic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5400" dirty="0" smtClean="0">
                <a:solidFill>
                  <a:srgbClr val="990033"/>
                </a:solidFill>
              </a:rPr>
              <a:t>Вывод </a:t>
            </a:r>
            <a:br>
              <a:rPr lang="ru-RU" sz="5400" dirty="0" smtClean="0">
                <a:solidFill>
                  <a:srgbClr val="990033"/>
                </a:solidFill>
              </a:rPr>
            </a:br>
            <a:r>
              <a:rPr lang="ru-RU" sz="5400" dirty="0" smtClean="0">
                <a:solidFill>
                  <a:srgbClr val="990033"/>
                </a:solidFill>
              </a:rPr>
              <a:t>о расположении графиков</a:t>
            </a: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642910" y="2071678"/>
          <a:ext cx="7858179" cy="4175760"/>
        </p:xfrm>
        <a:graphic>
          <a:graphicData uri="http://schemas.openxmlformats.org/drawingml/2006/table">
            <a:tbl>
              <a:tblPr firstRow="1" bandRow="1">
                <a:tableStyleId>{E8B1032C-EA38-4F05-BA0D-38AFFFC7BED3}</a:tableStyleId>
              </a:tblPr>
              <a:tblGrid>
                <a:gridCol w="2619393"/>
                <a:gridCol w="2619393"/>
                <a:gridCol w="2619393"/>
              </a:tblGrid>
              <a:tr h="464347">
                <a:tc>
                  <a:txBody>
                    <a:bodyPr/>
                    <a:lstStyle/>
                    <a:p>
                      <a:pPr algn="ctr"/>
                      <a:r>
                        <a:rPr lang="ru-RU" sz="2000" b="0" dirty="0" smtClean="0"/>
                        <a:t>Условие</a:t>
                      </a:r>
                      <a:endParaRPr lang="ru-RU" sz="2000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0" dirty="0" smtClean="0"/>
                        <a:t>Координатная четверть</a:t>
                      </a:r>
                      <a:endParaRPr lang="ru-RU" sz="2000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0" dirty="0" smtClean="0"/>
                        <a:t>Схематичный</a:t>
                      </a:r>
                      <a:r>
                        <a:rPr lang="ru-RU" sz="2000" b="0" baseline="0" dirty="0" smtClean="0"/>
                        <a:t> </a:t>
                      </a:r>
                    </a:p>
                    <a:p>
                      <a:pPr algn="ctr"/>
                      <a:r>
                        <a:rPr lang="ru-RU" sz="2000" b="0" baseline="0" dirty="0" smtClean="0"/>
                        <a:t>график</a:t>
                      </a:r>
                      <a:endParaRPr lang="ru-RU" sz="2000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w="25400" h="25400" prst="angle"/>
                      <a:lightRig rig="flood" dir="t"/>
                    </a:cell3D>
                  </a:tcPr>
                </a:tc>
              </a:tr>
              <a:tr h="464347">
                <a:tc>
                  <a:txBody>
                    <a:bodyPr/>
                    <a:lstStyle/>
                    <a:p>
                      <a:pPr algn="ctr"/>
                      <a:r>
                        <a:rPr lang="ru-RU" sz="5400" b="0" dirty="0" smtClean="0"/>
                        <a:t>К</a:t>
                      </a:r>
                      <a:r>
                        <a:rPr lang="en-US" sz="5400" b="0" dirty="0" smtClean="0"/>
                        <a:t> &gt; 0</a:t>
                      </a:r>
                      <a:endParaRPr lang="ru-RU" sz="5400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5400" b="0" dirty="0" smtClean="0"/>
                        <a:t>I</a:t>
                      </a:r>
                      <a:r>
                        <a:rPr lang="ru-RU" sz="5400" b="0" dirty="0" smtClean="0"/>
                        <a:t> и</a:t>
                      </a:r>
                      <a:r>
                        <a:rPr lang="en-US" sz="5400" b="0" dirty="0" smtClean="0"/>
                        <a:t> III</a:t>
                      </a:r>
                      <a:endParaRPr lang="ru-RU" sz="1200" b="0" dirty="0" smtClean="0"/>
                    </a:p>
                    <a:p>
                      <a:pPr algn="ctr"/>
                      <a:endParaRPr lang="ru-RU" sz="5400" b="0" dirty="0" smtClean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5400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w="25400" h="25400" prst="angle"/>
                      <a:lightRig rig="flood" dir="t"/>
                    </a:cell3D>
                  </a:tcPr>
                </a:tc>
              </a:tr>
              <a:tr h="607223">
                <a:tc>
                  <a:txBody>
                    <a:bodyPr/>
                    <a:lstStyle/>
                    <a:p>
                      <a:pPr algn="ctr"/>
                      <a:r>
                        <a:rPr lang="ru-RU" sz="5400" b="0" dirty="0" smtClean="0"/>
                        <a:t>К </a:t>
                      </a:r>
                      <a:r>
                        <a:rPr lang="en-US" sz="5400" b="0" dirty="0" smtClean="0"/>
                        <a:t>&lt;</a:t>
                      </a:r>
                      <a:r>
                        <a:rPr lang="en-US" sz="5400" b="0" baseline="0" dirty="0" smtClean="0"/>
                        <a:t> 0</a:t>
                      </a:r>
                      <a:endParaRPr lang="ru-RU" sz="5400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5400" b="0" dirty="0" smtClean="0"/>
                        <a:t>I </a:t>
                      </a:r>
                      <a:r>
                        <a:rPr lang="ru-RU" sz="5400" b="0" dirty="0" smtClean="0"/>
                        <a:t>и </a:t>
                      </a:r>
                      <a:r>
                        <a:rPr lang="en-US" sz="5400" b="0" dirty="0" smtClean="0"/>
                        <a:t>IV</a:t>
                      </a:r>
                      <a:endParaRPr lang="ru-RU" sz="5400" b="0" dirty="0" smtClean="0"/>
                    </a:p>
                    <a:p>
                      <a:pPr algn="ctr"/>
                      <a:endParaRPr lang="ru-RU" sz="5400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5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w="25400" h="25400" prst="angle"/>
                      <a:lightRig rig="flood" dir="t"/>
                    </a:cell3D>
                  </a:tcPr>
                </a:tc>
              </a:tr>
            </a:tbl>
          </a:graphicData>
        </a:graphic>
      </p:graphicFrame>
      <p:cxnSp>
        <p:nvCxnSpPr>
          <p:cNvPr id="7" name="Прямая со стрелкой 6"/>
          <p:cNvCxnSpPr/>
          <p:nvPr/>
        </p:nvCxnSpPr>
        <p:spPr>
          <a:xfrm>
            <a:off x="6072198" y="3777036"/>
            <a:ext cx="2143140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9" name="Прямая со стрелкой 8"/>
          <p:cNvCxnSpPr/>
          <p:nvPr/>
        </p:nvCxnSpPr>
        <p:spPr>
          <a:xfrm rot="5400000" flipH="1" flipV="1">
            <a:off x="6501620" y="3633366"/>
            <a:ext cx="1428760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2" name="Дуга 11"/>
          <p:cNvSpPr/>
          <p:nvPr/>
        </p:nvSpPr>
        <p:spPr>
          <a:xfrm rot="11834337">
            <a:off x="7428378" y="2966025"/>
            <a:ext cx="886480" cy="608775"/>
          </a:xfrm>
          <a:prstGeom prst="arc">
            <a:avLst>
              <a:gd name="adj1" fmla="val 14692886"/>
              <a:gd name="adj2" fmla="val 0"/>
            </a:avLst>
          </a:prstGeom>
          <a:ln>
            <a:solidFill>
              <a:srgbClr val="FF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16" name="Дуга 15"/>
          <p:cNvSpPr/>
          <p:nvPr/>
        </p:nvSpPr>
        <p:spPr>
          <a:xfrm rot="13935937" flipV="1">
            <a:off x="5988778" y="3864686"/>
            <a:ext cx="1095533" cy="1049156"/>
          </a:xfrm>
          <a:prstGeom prst="arc">
            <a:avLst>
              <a:gd name="adj1" fmla="val 14692886"/>
              <a:gd name="adj2" fmla="val 19942557"/>
            </a:avLst>
          </a:prstGeom>
          <a:ln>
            <a:solidFill>
              <a:srgbClr val="FF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7" name="Прямая со стрелкой 16"/>
          <p:cNvCxnSpPr/>
          <p:nvPr/>
        </p:nvCxnSpPr>
        <p:spPr>
          <a:xfrm>
            <a:off x="6000760" y="5500701"/>
            <a:ext cx="2357454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8" name="Прямая со стрелкой 17"/>
          <p:cNvCxnSpPr/>
          <p:nvPr/>
        </p:nvCxnSpPr>
        <p:spPr>
          <a:xfrm rot="5400000" flipH="1" flipV="1">
            <a:off x="6322231" y="5393544"/>
            <a:ext cx="1643074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0" name="Дуга 19"/>
          <p:cNvSpPr/>
          <p:nvPr/>
        </p:nvSpPr>
        <p:spPr>
          <a:xfrm rot="18394996">
            <a:off x="7005695" y="5755543"/>
            <a:ext cx="1394843" cy="858818"/>
          </a:xfrm>
          <a:prstGeom prst="arc">
            <a:avLst>
              <a:gd name="adj1" fmla="val 14961876"/>
              <a:gd name="adj2" fmla="val 20628679"/>
            </a:avLst>
          </a:prstGeom>
          <a:ln>
            <a:solidFill>
              <a:srgbClr val="FF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Дуга 23"/>
          <p:cNvSpPr/>
          <p:nvPr/>
        </p:nvSpPr>
        <p:spPr>
          <a:xfrm rot="5400000">
            <a:off x="5965041" y="4321974"/>
            <a:ext cx="1000132" cy="1071570"/>
          </a:xfrm>
          <a:prstGeom prst="arc">
            <a:avLst/>
          </a:prstGeom>
          <a:ln>
            <a:solidFill>
              <a:srgbClr val="FF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TextBox 24"/>
          <p:cNvSpPr txBox="1"/>
          <p:nvPr/>
        </p:nvSpPr>
        <p:spPr>
          <a:xfrm>
            <a:off x="7215206" y="4429131"/>
            <a:ext cx="4286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у</a:t>
            </a:r>
            <a:endParaRPr lang="ru-RU" dirty="0"/>
          </a:p>
        </p:txBody>
      </p:sp>
      <p:sp>
        <p:nvSpPr>
          <p:cNvPr id="26" name="TextBox 25"/>
          <p:cNvSpPr txBox="1"/>
          <p:nvPr/>
        </p:nvSpPr>
        <p:spPr>
          <a:xfrm>
            <a:off x="7215206" y="2776904"/>
            <a:ext cx="4286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у</a:t>
            </a:r>
            <a:endParaRPr lang="ru-RU" dirty="0"/>
          </a:p>
        </p:txBody>
      </p:sp>
      <p:sp>
        <p:nvSpPr>
          <p:cNvPr id="27" name="TextBox 26"/>
          <p:cNvSpPr txBox="1"/>
          <p:nvPr/>
        </p:nvSpPr>
        <p:spPr>
          <a:xfrm>
            <a:off x="8001024" y="3705598"/>
            <a:ext cx="4286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err="1" smtClean="0"/>
              <a:t>х</a:t>
            </a:r>
            <a:endParaRPr lang="ru-RU" dirty="0"/>
          </a:p>
        </p:txBody>
      </p:sp>
      <p:sp>
        <p:nvSpPr>
          <p:cNvPr id="28" name="TextBox 27"/>
          <p:cNvSpPr txBox="1"/>
          <p:nvPr/>
        </p:nvSpPr>
        <p:spPr>
          <a:xfrm>
            <a:off x="8153424" y="5417121"/>
            <a:ext cx="4286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err="1" smtClean="0"/>
              <a:t>х</a:t>
            </a:r>
            <a:endParaRPr lang="ru-RU" dirty="0"/>
          </a:p>
        </p:txBody>
      </p:sp>
      <p:sp>
        <p:nvSpPr>
          <p:cNvPr id="29" name="TextBox 28"/>
          <p:cNvSpPr txBox="1"/>
          <p:nvPr/>
        </p:nvSpPr>
        <p:spPr>
          <a:xfrm>
            <a:off x="7143768" y="3714752"/>
            <a:ext cx="2857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0</a:t>
            </a:r>
            <a:endParaRPr lang="ru-RU" dirty="0"/>
          </a:p>
        </p:txBody>
      </p:sp>
      <p:sp>
        <p:nvSpPr>
          <p:cNvPr id="30" name="TextBox 29"/>
          <p:cNvSpPr txBox="1"/>
          <p:nvPr/>
        </p:nvSpPr>
        <p:spPr>
          <a:xfrm>
            <a:off x="7143768" y="5131370"/>
            <a:ext cx="2857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0</a:t>
            </a:r>
            <a:endParaRPr lang="ru-RU" dirty="0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-71462"/>
            <a:ext cx="8229600" cy="1143000"/>
          </a:xfrm>
        </p:spPr>
        <p:txBody>
          <a:bodyPr>
            <a:noAutofit/>
          </a:bodyPr>
          <a:lstStyle/>
          <a:p>
            <a:r>
              <a:rPr lang="ru-RU" sz="7200" dirty="0" smtClean="0">
                <a:solidFill>
                  <a:srgbClr val="990033"/>
                </a:solidFill>
              </a:rPr>
              <a:t>Задачи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785786" y="1600201"/>
            <a:ext cx="7858180" cy="757230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ru-RU" sz="4800" dirty="0" smtClean="0"/>
              <a:t>В классе:  № 172, 177, 178.</a:t>
            </a:r>
            <a:endParaRPr lang="ru-RU" sz="4800" dirty="0"/>
          </a:p>
        </p:txBody>
      </p:sp>
      <p:pic>
        <p:nvPicPr>
          <p:cNvPr id="5" name="Picture 5" descr="C:\Козявки\ура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428992" y="3786190"/>
            <a:ext cx="2466327" cy="2222404"/>
          </a:xfrm>
          <a:prstGeom prst="rect">
            <a:avLst/>
          </a:prstGeom>
          <a:noFill/>
        </p:spPr>
      </p:pic>
      <p:pic>
        <p:nvPicPr>
          <p:cNvPr id="7" name="Picture 30" descr="slide0089_image182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000892" y="3539329"/>
            <a:ext cx="1714483" cy="2878934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500034" y="1500174"/>
            <a:ext cx="828680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800" dirty="0" smtClean="0"/>
              <a:t>Дома: № 173, 176, 179.</a:t>
            </a:r>
            <a:endParaRPr lang="ru-RU" sz="4800" dirty="0"/>
          </a:p>
        </p:txBody>
      </p:sp>
      <p:sp>
        <p:nvSpPr>
          <p:cNvPr id="7" name="Заголовок 1"/>
          <p:cNvSpPr>
            <a:spLocks noGrp="1"/>
          </p:cNvSpPr>
          <p:nvPr>
            <p:ph type="title"/>
          </p:nvPr>
        </p:nvSpPr>
        <p:spPr>
          <a:xfrm>
            <a:off x="457200" y="-71462"/>
            <a:ext cx="8229600" cy="1143000"/>
          </a:xfrm>
        </p:spPr>
        <p:txBody>
          <a:bodyPr>
            <a:noAutofit/>
          </a:bodyPr>
          <a:lstStyle/>
          <a:p>
            <a:r>
              <a:rPr lang="ru-RU" sz="7200" dirty="0" smtClean="0">
                <a:solidFill>
                  <a:srgbClr val="990033"/>
                </a:solidFill>
              </a:rPr>
              <a:t>Задачи</a:t>
            </a:r>
          </a:p>
        </p:txBody>
      </p:sp>
      <p:pic>
        <p:nvPicPr>
          <p:cNvPr id="8" name="Picture 5" descr="C:\Козявки\ура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71802" y="3143248"/>
            <a:ext cx="3500462" cy="315426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</p:pic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-24"/>
            <a:ext cx="8229600" cy="1143000"/>
          </a:xfrm>
        </p:spPr>
        <p:txBody>
          <a:bodyPr>
            <a:noAutofit/>
          </a:bodyPr>
          <a:lstStyle/>
          <a:p>
            <a:r>
              <a:rPr lang="ru-RU" sz="9600" dirty="0">
                <a:solidFill>
                  <a:srgbClr val="990033"/>
                </a:solidFill>
              </a:rPr>
              <a:t>Цель урока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046309"/>
            <a:ext cx="8229600" cy="4525963"/>
          </a:xfrm>
        </p:spPr>
        <p:txBody>
          <a:bodyPr/>
          <a:lstStyle/>
          <a:p>
            <a:pPr marL="514350" indent="-514350">
              <a:buAutoNum type="arabicPeriod"/>
            </a:pPr>
            <a:r>
              <a:rPr lang="ru-RU" dirty="0" smtClean="0"/>
              <a:t>Как называется функция </a:t>
            </a:r>
          </a:p>
          <a:p>
            <a:pPr marL="514350" indent="-514350">
              <a:buAutoNum type="arabicPeriod"/>
            </a:pPr>
            <a:endParaRPr lang="ru-RU" dirty="0" smtClean="0"/>
          </a:p>
          <a:p>
            <a:pPr marL="514350" indent="-514350">
              <a:buAutoNum type="arabicPeriod"/>
            </a:pPr>
            <a:r>
              <a:rPr lang="ru-RU" dirty="0" smtClean="0"/>
              <a:t>Каков внешний вид графика</a:t>
            </a:r>
          </a:p>
          <a:p>
            <a:pPr marL="514350" indent="-514350">
              <a:buAutoNum type="arabicPeriod"/>
            </a:pPr>
            <a:endParaRPr lang="ru-RU" dirty="0" smtClean="0"/>
          </a:p>
          <a:p>
            <a:pPr marL="514350" indent="-514350">
              <a:buAutoNum type="arabicPeriod"/>
            </a:pPr>
            <a:r>
              <a:rPr lang="ru-RU" dirty="0" smtClean="0"/>
              <a:t>Как называется график функции</a:t>
            </a:r>
          </a:p>
          <a:p>
            <a:pPr marL="514350" indent="-514350">
              <a:buNone/>
            </a:pPr>
            <a:endParaRPr lang="ru-RU" dirty="0" smtClean="0"/>
          </a:p>
          <a:p>
            <a:pPr marL="514350" indent="-514350">
              <a:buNone/>
            </a:pPr>
            <a:r>
              <a:rPr lang="ru-RU" dirty="0" smtClean="0"/>
              <a:t>4.  Научиться строить график функции    </a:t>
            </a:r>
            <a:endParaRPr lang="ru-RU" dirty="0"/>
          </a:p>
        </p:txBody>
      </p:sp>
      <p:graphicFrame>
        <p:nvGraphicFramePr>
          <p:cNvPr id="14337" name="Object 1"/>
          <p:cNvGraphicFramePr>
            <a:graphicFrameLocks noChangeAspect="1"/>
          </p:cNvGraphicFramePr>
          <p:nvPr/>
        </p:nvGraphicFramePr>
        <p:xfrm>
          <a:off x="5572132" y="1857364"/>
          <a:ext cx="928694" cy="928694"/>
        </p:xfrm>
        <a:graphic>
          <a:graphicData uri="http://schemas.openxmlformats.org/presentationml/2006/ole">
            <p:oleObj spid="_x0000_s14337" name="Формула" r:id="rId3" imgW="393480" imgH="393480" progId="Equation.3">
              <p:embed/>
            </p:oleObj>
          </a:graphicData>
        </a:graphic>
      </p:graphicFrame>
      <p:graphicFrame>
        <p:nvGraphicFramePr>
          <p:cNvPr id="14339" name="Object 3"/>
          <p:cNvGraphicFramePr>
            <a:graphicFrameLocks noChangeAspect="1"/>
          </p:cNvGraphicFramePr>
          <p:nvPr/>
        </p:nvGraphicFramePr>
        <p:xfrm>
          <a:off x="6072198" y="3000378"/>
          <a:ext cx="928687" cy="928688"/>
        </p:xfrm>
        <a:graphic>
          <a:graphicData uri="http://schemas.openxmlformats.org/presentationml/2006/ole">
            <p:oleObj spid="_x0000_s14339" name="Формула" r:id="rId4" imgW="393480" imgH="393480" progId="Equation.3">
              <p:embed/>
            </p:oleObj>
          </a:graphicData>
        </a:graphic>
      </p:graphicFrame>
      <p:graphicFrame>
        <p:nvGraphicFramePr>
          <p:cNvPr id="14341" name="Object 5"/>
          <p:cNvGraphicFramePr>
            <a:graphicFrameLocks noChangeAspect="1"/>
          </p:cNvGraphicFramePr>
          <p:nvPr/>
        </p:nvGraphicFramePr>
        <p:xfrm>
          <a:off x="6715140" y="4214824"/>
          <a:ext cx="928688" cy="928688"/>
        </p:xfrm>
        <a:graphic>
          <a:graphicData uri="http://schemas.openxmlformats.org/presentationml/2006/ole">
            <p:oleObj spid="_x0000_s14341" name="Формула" r:id="rId5" imgW="393480" imgH="393480" progId="Equation.3">
              <p:embed/>
            </p:oleObj>
          </a:graphicData>
        </a:graphic>
      </p:graphicFrame>
      <p:graphicFrame>
        <p:nvGraphicFramePr>
          <p:cNvPr id="14342" name="Object 6"/>
          <p:cNvGraphicFramePr>
            <a:graphicFrameLocks noChangeAspect="1"/>
          </p:cNvGraphicFramePr>
          <p:nvPr/>
        </p:nvGraphicFramePr>
        <p:xfrm>
          <a:off x="7143768" y="5357833"/>
          <a:ext cx="928687" cy="928687"/>
        </p:xfrm>
        <a:graphic>
          <a:graphicData uri="http://schemas.openxmlformats.org/presentationml/2006/ole">
            <p:oleObj spid="_x0000_s14342" name="Формула" r:id="rId6" imgW="393480" imgH="393480" progId="Equation.3">
              <p:embed/>
            </p:oleObj>
          </a:graphicData>
        </a:graphic>
      </p:graphicFrame>
      <p:pic>
        <p:nvPicPr>
          <p:cNvPr id="10" name="Picture 6" descr="C:\Козявки\9_2.jpg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6715140" y="1214422"/>
            <a:ext cx="1785950" cy="1869365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</p:pic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85786" y="-285776"/>
            <a:ext cx="7772400" cy="1470025"/>
          </a:xfrm>
        </p:spPr>
        <p:txBody>
          <a:bodyPr>
            <a:noAutofit/>
          </a:bodyPr>
          <a:lstStyle/>
          <a:p>
            <a:r>
              <a:rPr lang="ru-RU" sz="7200" dirty="0" smtClean="0">
                <a:solidFill>
                  <a:srgbClr val="990033"/>
                </a:solidFill>
              </a:rPr>
              <a:t>Задача</a:t>
            </a:r>
            <a:r>
              <a:rPr lang="ru-RU" sz="9600" dirty="0" smtClean="0">
                <a:solidFill>
                  <a:srgbClr val="990033"/>
                </a:solidFill>
              </a:rPr>
              <a:t> </a:t>
            </a:r>
            <a:endParaRPr lang="ru-RU" sz="9600" dirty="0">
              <a:solidFill>
                <a:srgbClr val="990033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71472" y="1643050"/>
            <a:ext cx="7715304" cy="1571636"/>
          </a:xfrm>
        </p:spPr>
        <p:txBody>
          <a:bodyPr>
            <a:normAutofit/>
          </a:bodyPr>
          <a:lstStyle/>
          <a:p>
            <a:pPr algn="l"/>
            <a:r>
              <a:rPr lang="ru-RU" dirty="0" smtClean="0">
                <a:solidFill>
                  <a:schemeClr val="tx1"/>
                </a:solidFill>
              </a:rPr>
              <a:t>Пешеход путь </a:t>
            </a:r>
            <a:r>
              <a:rPr lang="en-US" dirty="0" smtClean="0">
                <a:solidFill>
                  <a:schemeClr val="tx1"/>
                </a:solidFill>
              </a:rPr>
              <a:t>S</a:t>
            </a:r>
            <a:r>
              <a:rPr lang="ru-RU" dirty="0" smtClean="0">
                <a:solidFill>
                  <a:schemeClr val="tx1"/>
                </a:solidFill>
              </a:rPr>
              <a:t> проходит со скоростью </a:t>
            </a:r>
            <a:r>
              <a:rPr lang="en-US" dirty="0" smtClean="0">
                <a:solidFill>
                  <a:schemeClr val="tx1"/>
                </a:solidFill>
              </a:rPr>
              <a:t>V </a:t>
            </a:r>
            <a:r>
              <a:rPr lang="ru-RU" dirty="0" smtClean="0">
                <a:solidFill>
                  <a:schemeClr val="tx1"/>
                </a:solidFill>
              </a:rPr>
              <a:t>за </a:t>
            </a:r>
            <a:r>
              <a:rPr lang="en-US" dirty="0" smtClean="0">
                <a:solidFill>
                  <a:schemeClr val="tx1"/>
                </a:solidFill>
              </a:rPr>
              <a:t>t</a:t>
            </a:r>
            <a:r>
              <a:rPr lang="ru-RU" dirty="0" smtClean="0">
                <a:solidFill>
                  <a:schemeClr val="tx1"/>
                </a:solidFill>
              </a:rPr>
              <a:t> часов. Выразите время пешехода через путь и скорость.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00034" y="3286124"/>
            <a:ext cx="821537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dirty="0" smtClean="0"/>
              <a:t>Решение:                . </a:t>
            </a:r>
            <a:endParaRPr lang="ru-RU" sz="3600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/>
        </p:nvGraphicFramePr>
        <p:xfrm>
          <a:off x="2786050" y="2788704"/>
          <a:ext cx="1428760" cy="1640428"/>
        </p:xfrm>
        <a:graphic>
          <a:graphicData uri="http://schemas.openxmlformats.org/presentationml/2006/ole">
            <p:oleObj spid="_x0000_s2050" name="Формула" r:id="rId3" imgW="342720" imgH="393480" progId="Equation.3">
              <p:embed/>
            </p:oleObj>
          </a:graphicData>
        </a:graphic>
      </p:graphicFrame>
      <p:sp>
        <p:nvSpPr>
          <p:cNvPr id="7" name="Line 4"/>
          <p:cNvSpPr>
            <a:spLocks noChangeShapeType="1"/>
          </p:cNvSpPr>
          <p:nvPr/>
        </p:nvSpPr>
        <p:spPr bwMode="auto">
          <a:xfrm flipV="1">
            <a:off x="857224" y="6000767"/>
            <a:ext cx="7267588" cy="45719"/>
          </a:xfrm>
          <a:prstGeom prst="line">
            <a:avLst/>
          </a:prstGeom>
          <a:noFill/>
          <a:ln w="762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endParaRPr lang="ru-RU"/>
          </a:p>
        </p:txBody>
      </p:sp>
      <p:pic>
        <p:nvPicPr>
          <p:cNvPr id="9" name="Picture 9" descr="cat02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>
          <a:xfrm>
            <a:off x="1500166" y="4000504"/>
            <a:ext cx="4929222" cy="2095508"/>
          </a:xfrm>
          <a:prstGeom prst="rect">
            <a:avLst/>
          </a:prstGeom>
          <a:noFill/>
          <a:ln/>
        </p:spPr>
      </p:pic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42852"/>
            <a:ext cx="8229600" cy="796908"/>
          </a:xfrm>
        </p:spPr>
        <p:txBody>
          <a:bodyPr>
            <a:noAutofit/>
          </a:bodyPr>
          <a:lstStyle/>
          <a:p>
            <a:r>
              <a:rPr lang="ru-RU" sz="7200" dirty="0" smtClean="0">
                <a:solidFill>
                  <a:srgbClr val="990033"/>
                </a:solidFill>
              </a:rPr>
              <a:t>Задача</a:t>
            </a:r>
            <a:endParaRPr lang="ru-RU" sz="7200" dirty="0"/>
          </a:p>
        </p:txBody>
      </p:sp>
      <p:graphicFrame>
        <p:nvGraphicFramePr>
          <p:cNvPr id="3074" name="Object 2"/>
          <p:cNvGraphicFramePr>
            <a:graphicFrameLocks noChangeAspect="1"/>
          </p:cNvGraphicFramePr>
          <p:nvPr>
            <p:ph idx="1"/>
          </p:nvPr>
        </p:nvGraphicFramePr>
        <p:xfrm>
          <a:off x="3786182" y="1000108"/>
          <a:ext cx="1714512" cy="1181974"/>
        </p:xfrm>
        <a:graphic>
          <a:graphicData uri="http://schemas.openxmlformats.org/presentationml/2006/ole">
            <p:oleObj spid="_x0000_s3074" name="Формула" r:id="rId3" imgW="419040" imgH="393480" progId="Equation.3">
              <p:embed/>
            </p:oleObj>
          </a:graphicData>
        </a:graphic>
      </p:graphicFrame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428594" y="2285992"/>
          <a:ext cx="8358248" cy="1214446"/>
        </p:xfrm>
        <a:graphic>
          <a:graphicData uri="http://schemas.openxmlformats.org/drawingml/2006/table">
            <a:tbl>
              <a:tblPr firstRow="1" bandRow="1">
                <a:tableStyleId>{E8B1032C-EA38-4F05-BA0D-38AFFFC7BED3}</a:tableStyleId>
              </a:tblPr>
              <a:tblGrid>
                <a:gridCol w="1044781"/>
                <a:gridCol w="1044781"/>
                <a:gridCol w="1044781"/>
                <a:gridCol w="1044781"/>
                <a:gridCol w="1044781"/>
                <a:gridCol w="1044781"/>
                <a:gridCol w="1044781"/>
                <a:gridCol w="1044781"/>
              </a:tblGrid>
              <a:tr h="607223">
                <a:tc>
                  <a:txBody>
                    <a:bodyPr/>
                    <a:lstStyle/>
                    <a:p>
                      <a:pPr algn="ctr"/>
                      <a:endParaRPr lang="ru-RU" sz="1800" dirty="0"/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0" dirty="0" smtClean="0"/>
                        <a:t>0</a:t>
                      </a:r>
                      <a:r>
                        <a:rPr lang="ru-RU" sz="3200" b="0" dirty="0" smtClean="0"/>
                        <a:t>,5</a:t>
                      </a:r>
                      <a:endParaRPr lang="ru-RU" sz="3200" b="0" dirty="0"/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b="0" dirty="0" smtClean="0"/>
                        <a:t>1</a:t>
                      </a:r>
                      <a:endParaRPr lang="ru-RU" sz="3200" b="0" dirty="0"/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b="0" dirty="0" smtClean="0"/>
                        <a:t>2</a:t>
                      </a:r>
                      <a:endParaRPr lang="ru-RU" sz="3200" b="0" dirty="0"/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b="0" dirty="0" smtClean="0"/>
                        <a:t>4</a:t>
                      </a:r>
                      <a:endParaRPr lang="ru-RU" sz="3200" b="0" dirty="0"/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b="0" dirty="0" smtClean="0"/>
                        <a:t>15</a:t>
                      </a:r>
                      <a:endParaRPr lang="ru-RU" sz="3200" b="0" dirty="0"/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b="0" dirty="0" smtClean="0"/>
                        <a:t>60</a:t>
                      </a:r>
                      <a:endParaRPr lang="ru-RU" sz="3200" b="0" dirty="0"/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b="0" dirty="0" smtClean="0"/>
                        <a:t>120</a:t>
                      </a:r>
                      <a:endParaRPr lang="ru-RU" sz="3200" b="0" dirty="0"/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</a:tr>
              <a:tr h="607223">
                <a:tc>
                  <a:txBody>
                    <a:bodyPr/>
                    <a:lstStyle/>
                    <a:p>
                      <a:pPr algn="ctr"/>
                      <a:endParaRPr lang="ru-RU" sz="1800" dirty="0"/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</a:tr>
            </a:tbl>
          </a:graphicData>
        </a:graphic>
      </p:graphicFrame>
      <p:grpSp>
        <p:nvGrpSpPr>
          <p:cNvPr id="14" name="Группа 13"/>
          <p:cNvGrpSpPr/>
          <p:nvPr/>
        </p:nvGrpSpPr>
        <p:grpSpPr>
          <a:xfrm>
            <a:off x="785791" y="2285992"/>
            <a:ext cx="714375" cy="1189042"/>
            <a:chOff x="714353" y="2786058"/>
            <a:chExt cx="714375" cy="1189042"/>
          </a:xfrm>
        </p:grpSpPr>
        <p:graphicFrame>
          <p:nvGraphicFramePr>
            <p:cNvPr id="3075" name="Object 3"/>
            <p:cNvGraphicFramePr>
              <a:graphicFrameLocks noChangeAspect="1"/>
            </p:cNvGraphicFramePr>
            <p:nvPr/>
          </p:nvGraphicFramePr>
          <p:xfrm>
            <a:off x="714353" y="2786058"/>
            <a:ext cx="714375" cy="536575"/>
          </p:xfrm>
          <a:graphic>
            <a:graphicData uri="http://schemas.openxmlformats.org/presentationml/2006/ole">
              <p:oleObj spid="_x0000_s3075" name="Формула" r:id="rId4" imgW="114120" imgH="139680" progId="Equation.3">
                <p:embed/>
              </p:oleObj>
            </a:graphicData>
          </a:graphic>
        </p:graphicFrame>
        <p:graphicFrame>
          <p:nvGraphicFramePr>
            <p:cNvPr id="3076" name="Object 4"/>
            <p:cNvGraphicFramePr>
              <a:graphicFrameLocks noChangeAspect="1"/>
            </p:cNvGraphicFramePr>
            <p:nvPr/>
          </p:nvGraphicFramePr>
          <p:xfrm>
            <a:off x="714353" y="3429000"/>
            <a:ext cx="714375" cy="546100"/>
          </p:xfrm>
          <a:graphic>
            <a:graphicData uri="http://schemas.openxmlformats.org/presentationml/2006/ole">
              <p:oleObj spid="_x0000_s3076" name="Формула" r:id="rId5" imgW="88560" imgH="152280" progId="Equation.3">
                <p:embed/>
              </p:oleObj>
            </a:graphicData>
          </a:graphic>
        </p:graphicFrame>
      </p:grpSp>
      <p:sp>
        <p:nvSpPr>
          <p:cNvPr id="8" name="Прямоугольник 7"/>
          <p:cNvSpPr/>
          <p:nvPr/>
        </p:nvSpPr>
        <p:spPr>
          <a:xfrm>
            <a:off x="857224" y="1214422"/>
            <a:ext cx="314327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dirty="0" smtClean="0"/>
              <a:t>Если </a:t>
            </a:r>
            <a:r>
              <a:rPr lang="en-US" sz="3600" dirty="0" smtClean="0"/>
              <a:t>S</a:t>
            </a:r>
            <a:r>
              <a:rPr lang="ru-RU" sz="3600" dirty="0" smtClean="0"/>
              <a:t> =60, то </a:t>
            </a:r>
            <a:endParaRPr lang="ru-RU" sz="3600" dirty="0"/>
          </a:p>
        </p:txBody>
      </p:sp>
      <p:sp>
        <p:nvSpPr>
          <p:cNvPr id="13" name="TextBox 12"/>
          <p:cNvSpPr txBox="1"/>
          <p:nvPr/>
        </p:nvSpPr>
        <p:spPr>
          <a:xfrm>
            <a:off x="1571604" y="2928934"/>
            <a:ext cx="728667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/>
              <a:t> </a:t>
            </a:r>
            <a:r>
              <a:rPr lang="ru-RU" sz="3200" b="1" dirty="0" smtClean="0">
                <a:solidFill>
                  <a:srgbClr val="003399"/>
                </a:solidFill>
              </a:rPr>
              <a:t>120      60       30       15       4         1       0,5</a:t>
            </a:r>
            <a:endParaRPr lang="ru-RU" sz="3200" b="1" dirty="0">
              <a:solidFill>
                <a:srgbClr val="003399"/>
              </a:solidFill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857224" y="3925677"/>
            <a:ext cx="314327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dirty="0" smtClean="0"/>
              <a:t>Если </a:t>
            </a:r>
            <a:r>
              <a:rPr lang="en-US" sz="3600" dirty="0" smtClean="0"/>
              <a:t>S</a:t>
            </a:r>
            <a:r>
              <a:rPr lang="ru-RU" sz="3600" dirty="0" smtClean="0"/>
              <a:t> = 3,   то </a:t>
            </a:r>
            <a:endParaRPr lang="ru-RU" sz="3600" dirty="0"/>
          </a:p>
        </p:txBody>
      </p:sp>
      <p:graphicFrame>
        <p:nvGraphicFramePr>
          <p:cNvPr id="3080" name="Object 8"/>
          <p:cNvGraphicFramePr>
            <a:graphicFrameLocks noChangeAspect="1"/>
          </p:cNvGraphicFramePr>
          <p:nvPr/>
        </p:nvGraphicFramePr>
        <p:xfrm>
          <a:off x="3870325" y="3675079"/>
          <a:ext cx="1401763" cy="1182681"/>
        </p:xfrm>
        <a:graphic>
          <a:graphicData uri="http://schemas.openxmlformats.org/presentationml/2006/ole">
            <p:oleObj spid="_x0000_s3080" name="Формула" r:id="rId6" imgW="342720" imgH="393480" progId="Equation.3">
              <p:embed/>
            </p:oleObj>
          </a:graphicData>
        </a:graphic>
      </p:graphicFrame>
      <p:graphicFrame>
        <p:nvGraphicFramePr>
          <p:cNvPr id="18" name="Таблица 17"/>
          <p:cNvGraphicFramePr>
            <a:graphicFrameLocks noGrp="1"/>
          </p:cNvGraphicFramePr>
          <p:nvPr/>
        </p:nvGraphicFramePr>
        <p:xfrm>
          <a:off x="1714480" y="5072074"/>
          <a:ext cx="5223905" cy="1214446"/>
        </p:xfrm>
        <a:graphic>
          <a:graphicData uri="http://schemas.openxmlformats.org/drawingml/2006/table">
            <a:tbl>
              <a:tblPr firstRow="1" bandRow="1">
                <a:tableStyleId>{E8B1032C-EA38-4F05-BA0D-38AFFFC7BED3}</a:tableStyleId>
              </a:tblPr>
              <a:tblGrid>
                <a:gridCol w="1044781"/>
                <a:gridCol w="1044781"/>
                <a:gridCol w="1044781"/>
                <a:gridCol w="1044781"/>
                <a:gridCol w="1044781"/>
              </a:tblGrid>
              <a:tr h="607223">
                <a:tc>
                  <a:txBody>
                    <a:bodyPr/>
                    <a:lstStyle/>
                    <a:p>
                      <a:pPr algn="ctr"/>
                      <a:endParaRPr lang="ru-RU" sz="1800" dirty="0"/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0" dirty="0" smtClean="0"/>
                        <a:t>0</a:t>
                      </a:r>
                      <a:r>
                        <a:rPr lang="ru-RU" sz="3200" b="0" dirty="0" smtClean="0"/>
                        <a:t>,5</a:t>
                      </a:r>
                      <a:endParaRPr lang="ru-RU" sz="3200" b="0" dirty="0"/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b="0" dirty="0" smtClean="0"/>
                        <a:t>1</a:t>
                      </a:r>
                      <a:endParaRPr lang="ru-RU" sz="3200" b="0" dirty="0"/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b="0" dirty="0" smtClean="0"/>
                        <a:t>3</a:t>
                      </a:r>
                      <a:endParaRPr lang="ru-RU" sz="3200" b="0" dirty="0"/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b="0" dirty="0" smtClean="0"/>
                        <a:t>6</a:t>
                      </a:r>
                      <a:endParaRPr lang="ru-RU" sz="3200" b="0" dirty="0"/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</a:tr>
              <a:tr h="607223">
                <a:tc>
                  <a:txBody>
                    <a:bodyPr/>
                    <a:lstStyle/>
                    <a:p>
                      <a:pPr algn="ctr"/>
                      <a:endParaRPr lang="ru-RU" sz="1800" dirty="0"/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</a:tr>
            </a:tbl>
          </a:graphicData>
        </a:graphic>
      </p:graphicFrame>
      <p:grpSp>
        <p:nvGrpSpPr>
          <p:cNvPr id="21" name="Группа 20"/>
          <p:cNvGrpSpPr/>
          <p:nvPr/>
        </p:nvGrpSpPr>
        <p:grpSpPr>
          <a:xfrm>
            <a:off x="2071675" y="5095888"/>
            <a:ext cx="714375" cy="1262070"/>
            <a:chOff x="714348" y="4929198"/>
            <a:chExt cx="714375" cy="1262070"/>
          </a:xfrm>
        </p:grpSpPr>
        <p:graphicFrame>
          <p:nvGraphicFramePr>
            <p:cNvPr id="3081" name="Object 9"/>
            <p:cNvGraphicFramePr>
              <a:graphicFrameLocks noChangeAspect="1"/>
            </p:cNvGraphicFramePr>
            <p:nvPr/>
          </p:nvGraphicFramePr>
          <p:xfrm>
            <a:off x="714348" y="4929198"/>
            <a:ext cx="714375" cy="609607"/>
          </p:xfrm>
          <a:graphic>
            <a:graphicData uri="http://schemas.openxmlformats.org/presentationml/2006/ole">
              <p:oleObj spid="_x0000_s3081" name="Формула" r:id="rId7" imgW="114120" imgH="139680" progId="Equation.3">
                <p:embed/>
              </p:oleObj>
            </a:graphicData>
          </a:graphic>
        </p:graphicFrame>
        <p:graphicFrame>
          <p:nvGraphicFramePr>
            <p:cNvPr id="3082" name="Object 10"/>
            <p:cNvGraphicFramePr>
              <a:graphicFrameLocks noChangeAspect="1"/>
            </p:cNvGraphicFramePr>
            <p:nvPr/>
          </p:nvGraphicFramePr>
          <p:xfrm>
            <a:off x="714348" y="5570840"/>
            <a:ext cx="714375" cy="620428"/>
          </p:xfrm>
          <a:graphic>
            <a:graphicData uri="http://schemas.openxmlformats.org/presentationml/2006/ole">
              <p:oleObj spid="_x0000_s3082" name="Формула" r:id="rId8" imgW="88560" imgH="152280" progId="Equation.3">
                <p:embed/>
              </p:oleObj>
            </a:graphicData>
          </a:graphic>
        </p:graphicFrame>
      </p:grpSp>
      <p:sp>
        <p:nvSpPr>
          <p:cNvPr id="22" name="TextBox 21"/>
          <p:cNvSpPr txBox="1"/>
          <p:nvPr/>
        </p:nvSpPr>
        <p:spPr>
          <a:xfrm>
            <a:off x="2643174" y="5701745"/>
            <a:ext cx="42862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solidFill>
                  <a:srgbClr val="FF0000"/>
                </a:solidFill>
              </a:rPr>
              <a:t>     </a:t>
            </a:r>
            <a:r>
              <a:rPr lang="ru-RU" sz="3200" b="1" dirty="0" smtClean="0">
                <a:solidFill>
                  <a:srgbClr val="003399"/>
                </a:solidFill>
              </a:rPr>
              <a:t>9         3         1        0,5      </a:t>
            </a:r>
            <a:endParaRPr lang="ru-RU" sz="3200" b="1" dirty="0">
              <a:solidFill>
                <a:srgbClr val="003399"/>
              </a:solidFill>
            </a:endParaRPr>
          </a:p>
        </p:txBody>
      </p:sp>
      <p:cxnSp>
        <p:nvCxnSpPr>
          <p:cNvPr id="26" name="Прямая со стрелкой 25"/>
          <p:cNvCxnSpPr/>
          <p:nvPr/>
        </p:nvCxnSpPr>
        <p:spPr>
          <a:xfrm rot="10800000">
            <a:off x="1928794" y="3643314"/>
            <a:ext cx="5500726" cy="1588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8" name="Прямая со стрелкой 27"/>
          <p:cNvCxnSpPr/>
          <p:nvPr/>
        </p:nvCxnSpPr>
        <p:spPr>
          <a:xfrm>
            <a:off x="2000232" y="2143116"/>
            <a:ext cx="5572164" cy="1588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9" name="Прямая со стрелкой 28"/>
          <p:cNvCxnSpPr/>
          <p:nvPr/>
        </p:nvCxnSpPr>
        <p:spPr>
          <a:xfrm>
            <a:off x="3214678" y="4857760"/>
            <a:ext cx="3500462" cy="1588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1" name="Прямая со стрелкой 30"/>
          <p:cNvCxnSpPr/>
          <p:nvPr/>
        </p:nvCxnSpPr>
        <p:spPr>
          <a:xfrm rot="10800000">
            <a:off x="3214678" y="6500834"/>
            <a:ext cx="3500462" cy="1588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7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2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7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2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2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1"/>
            <a:ext cx="8686800" cy="1257296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	Площадь прямоугольника со сторонами       и     равна  </a:t>
            </a:r>
            <a:r>
              <a:rPr lang="en-US" dirty="0" smtClean="0"/>
              <a:t>S</a:t>
            </a:r>
            <a:r>
              <a:rPr lang="ru-RU" dirty="0" smtClean="0"/>
              <a:t> . Выразите       через      и </a:t>
            </a:r>
            <a:r>
              <a:rPr lang="en-US" dirty="0" smtClean="0"/>
              <a:t>S</a:t>
            </a:r>
            <a:r>
              <a:rPr lang="ru-RU" dirty="0"/>
              <a:t>.</a:t>
            </a:r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1528770" y="-71462"/>
            <a:ext cx="6186502" cy="1143000"/>
          </a:xfrm>
        </p:spPr>
        <p:txBody>
          <a:bodyPr>
            <a:noAutofit/>
          </a:bodyPr>
          <a:lstStyle/>
          <a:p>
            <a:r>
              <a:rPr lang="ru-RU" sz="7200" dirty="0" smtClean="0">
                <a:solidFill>
                  <a:srgbClr val="990033"/>
                </a:solidFill>
              </a:rPr>
              <a:t>Задача</a:t>
            </a:r>
            <a:endParaRPr lang="ru-RU" sz="7200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/>
        </p:nvGraphicFramePr>
        <p:xfrm>
          <a:off x="7858148" y="1714488"/>
          <a:ext cx="500066" cy="500066"/>
        </p:xfrm>
        <a:graphic>
          <a:graphicData uri="http://schemas.openxmlformats.org/presentationml/2006/ole">
            <p:oleObj spid="_x0000_s4098" name="Формула" r:id="rId3" imgW="126720" imgH="139680" progId="Equation.3">
              <p:embed/>
            </p:oleObj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/>
        </p:nvGraphicFramePr>
        <p:xfrm>
          <a:off x="8715404" y="1714488"/>
          <a:ext cx="500066" cy="514938"/>
        </p:xfrm>
        <a:graphic>
          <a:graphicData uri="http://schemas.openxmlformats.org/presentationml/2006/ole">
            <p:oleObj spid="_x0000_s4099" name="Формула" r:id="rId4" imgW="139680" imgH="164880" progId="Equation.3">
              <p:embed/>
            </p:oleObj>
          </a:graphicData>
        </a:graphic>
      </p:graphicFrame>
      <p:graphicFrame>
        <p:nvGraphicFramePr>
          <p:cNvPr id="4100" name="Object 4"/>
          <p:cNvGraphicFramePr>
            <a:graphicFrameLocks noChangeAspect="1"/>
          </p:cNvGraphicFramePr>
          <p:nvPr/>
        </p:nvGraphicFramePr>
        <p:xfrm>
          <a:off x="4286248" y="2143116"/>
          <a:ext cx="500063" cy="514350"/>
        </p:xfrm>
        <a:graphic>
          <a:graphicData uri="http://schemas.openxmlformats.org/presentationml/2006/ole">
            <p:oleObj spid="_x0000_s4100" name="Формула" r:id="rId5" imgW="139680" imgH="164880" progId="Equation.3">
              <p:embed/>
            </p:oleObj>
          </a:graphicData>
        </a:graphic>
      </p:graphicFrame>
      <p:graphicFrame>
        <p:nvGraphicFramePr>
          <p:cNvPr id="4101" name="Object 5"/>
          <p:cNvGraphicFramePr>
            <a:graphicFrameLocks noChangeAspect="1"/>
          </p:cNvGraphicFramePr>
          <p:nvPr/>
        </p:nvGraphicFramePr>
        <p:xfrm>
          <a:off x="5929322" y="2143116"/>
          <a:ext cx="500062" cy="500063"/>
        </p:xfrm>
        <a:graphic>
          <a:graphicData uri="http://schemas.openxmlformats.org/presentationml/2006/ole">
            <p:oleObj spid="_x0000_s4101" name="Формула" r:id="rId6" imgW="126720" imgH="139680" progId="Equation.3">
              <p:embed/>
            </p:oleObj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500034" y="3286124"/>
            <a:ext cx="52149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dirty="0" smtClean="0"/>
              <a:t>Решение:                . </a:t>
            </a:r>
            <a:endParaRPr lang="ru-RU" sz="3600" dirty="0"/>
          </a:p>
        </p:txBody>
      </p:sp>
      <p:graphicFrame>
        <p:nvGraphicFramePr>
          <p:cNvPr id="10" name="Объект 9"/>
          <p:cNvGraphicFramePr>
            <a:graphicFrameLocks noChangeAspect="1"/>
          </p:cNvGraphicFramePr>
          <p:nvPr/>
        </p:nvGraphicFramePr>
        <p:xfrm>
          <a:off x="2714612" y="3038323"/>
          <a:ext cx="1214446" cy="1176495"/>
        </p:xfrm>
        <a:graphic>
          <a:graphicData uri="http://schemas.openxmlformats.org/presentationml/2006/ole">
            <p:oleObj spid="_x0000_s4102" name="Формула" r:id="rId7" imgW="406080" imgH="393480" progId="Equation.3">
              <p:embed/>
            </p:oleObj>
          </a:graphicData>
        </a:graphic>
      </p:graphicFrame>
      <p:pic>
        <p:nvPicPr>
          <p:cNvPr id="11" name="Picture 4" descr="WORM"/>
          <p:cNvPicPr>
            <a:picLocks noChangeAspect="1" noChangeArrowheads="1" noCrop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468313" y="5661025"/>
            <a:ext cx="8135937" cy="576263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457200" y="-142900"/>
            <a:ext cx="8229600" cy="1143000"/>
          </a:xfrm>
        </p:spPr>
        <p:txBody>
          <a:bodyPr>
            <a:noAutofit/>
          </a:bodyPr>
          <a:lstStyle/>
          <a:p>
            <a:r>
              <a:rPr lang="ru-RU" sz="7200" dirty="0" smtClean="0">
                <a:solidFill>
                  <a:srgbClr val="990033"/>
                </a:solidFill>
              </a:rPr>
              <a:t>Задача</a:t>
            </a:r>
            <a:endParaRPr lang="ru-RU" sz="72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857224" y="1214422"/>
            <a:ext cx="314327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dirty="0" smtClean="0"/>
              <a:t>Если </a:t>
            </a:r>
            <a:r>
              <a:rPr lang="en-US" sz="3600" dirty="0" smtClean="0"/>
              <a:t>S</a:t>
            </a:r>
            <a:r>
              <a:rPr lang="ru-RU" sz="3600" dirty="0" smtClean="0"/>
              <a:t> =24, то </a:t>
            </a:r>
            <a:endParaRPr lang="ru-RU" sz="3600" dirty="0"/>
          </a:p>
        </p:txBody>
      </p:sp>
      <p:graphicFrame>
        <p:nvGraphicFramePr>
          <p:cNvPr id="5122" name="Object 2"/>
          <p:cNvGraphicFramePr>
            <a:graphicFrameLocks noChangeAspect="1"/>
          </p:cNvGraphicFramePr>
          <p:nvPr/>
        </p:nvGraphicFramePr>
        <p:xfrm>
          <a:off x="3740154" y="928688"/>
          <a:ext cx="1403350" cy="1176337"/>
        </p:xfrm>
        <a:graphic>
          <a:graphicData uri="http://schemas.openxmlformats.org/presentationml/2006/ole">
            <p:oleObj spid="_x0000_s5122" name="Формула" r:id="rId3" imgW="469800" imgH="393480" progId="Equation.3">
              <p:embed/>
            </p:oleObj>
          </a:graphicData>
        </a:graphic>
      </p:graphicFrame>
      <p:graphicFrame>
        <p:nvGraphicFramePr>
          <p:cNvPr id="7" name="Таблица 6"/>
          <p:cNvGraphicFramePr>
            <a:graphicFrameLocks noGrp="1"/>
          </p:cNvGraphicFramePr>
          <p:nvPr/>
        </p:nvGraphicFramePr>
        <p:xfrm>
          <a:off x="428594" y="2285992"/>
          <a:ext cx="8358248" cy="1214446"/>
        </p:xfrm>
        <a:graphic>
          <a:graphicData uri="http://schemas.openxmlformats.org/drawingml/2006/table">
            <a:tbl>
              <a:tblPr firstRow="1" bandRow="1">
                <a:tableStyleId>{E8B1032C-EA38-4F05-BA0D-38AFFFC7BED3}</a:tableStyleId>
              </a:tblPr>
              <a:tblGrid>
                <a:gridCol w="1044781"/>
                <a:gridCol w="1044781"/>
                <a:gridCol w="1044781"/>
                <a:gridCol w="1044781"/>
                <a:gridCol w="1044781"/>
                <a:gridCol w="1044781"/>
                <a:gridCol w="1044781"/>
                <a:gridCol w="1044781"/>
              </a:tblGrid>
              <a:tr h="607223">
                <a:tc>
                  <a:txBody>
                    <a:bodyPr/>
                    <a:lstStyle/>
                    <a:p>
                      <a:pPr algn="ctr"/>
                      <a:endParaRPr lang="ru-RU" sz="1800" dirty="0"/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b="0" dirty="0" smtClean="0"/>
                        <a:t>1</a:t>
                      </a:r>
                      <a:endParaRPr lang="ru-RU" sz="3200" b="0" dirty="0"/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b="0" dirty="0" smtClean="0"/>
                        <a:t>3</a:t>
                      </a:r>
                      <a:endParaRPr lang="ru-RU" sz="3200" b="0" dirty="0"/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b="0" dirty="0" smtClean="0"/>
                        <a:t>4</a:t>
                      </a:r>
                      <a:endParaRPr lang="ru-RU" sz="3200" b="0" dirty="0"/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b="0" dirty="0" smtClean="0"/>
                        <a:t>6</a:t>
                      </a:r>
                      <a:endParaRPr lang="ru-RU" sz="3200" b="0" dirty="0"/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b="0" dirty="0" smtClean="0"/>
                        <a:t>12</a:t>
                      </a:r>
                      <a:endParaRPr lang="ru-RU" sz="3200" b="0" dirty="0"/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b="0" dirty="0" smtClean="0"/>
                        <a:t>24</a:t>
                      </a:r>
                      <a:endParaRPr lang="ru-RU" sz="3200" b="0" dirty="0"/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b="0" dirty="0" smtClean="0"/>
                        <a:t>48</a:t>
                      </a:r>
                      <a:endParaRPr lang="ru-RU" sz="3200" b="0" dirty="0"/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</a:tr>
              <a:tr h="607223">
                <a:tc>
                  <a:txBody>
                    <a:bodyPr/>
                    <a:lstStyle/>
                    <a:p>
                      <a:pPr algn="ctr"/>
                      <a:endParaRPr lang="ru-RU" sz="1800" dirty="0"/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</a:tr>
            </a:tbl>
          </a:graphicData>
        </a:graphic>
      </p:graphicFrame>
      <p:grpSp>
        <p:nvGrpSpPr>
          <p:cNvPr id="14" name="Группа 13"/>
          <p:cNvGrpSpPr/>
          <p:nvPr/>
        </p:nvGrpSpPr>
        <p:grpSpPr>
          <a:xfrm>
            <a:off x="582613" y="2286000"/>
            <a:ext cx="1122362" cy="1211263"/>
            <a:chOff x="582613" y="2286000"/>
            <a:chExt cx="1122362" cy="1211263"/>
          </a:xfrm>
        </p:grpSpPr>
        <p:graphicFrame>
          <p:nvGraphicFramePr>
            <p:cNvPr id="5123" name="Object 3"/>
            <p:cNvGraphicFramePr>
              <a:graphicFrameLocks noChangeAspect="1"/>
            </p:cNvGraphicFramePr>
            <p:nvPr/>
          </p:nvGraphicFramePr>
          <p:xfrm>
            <a:off x="746125" y="2286000"/>
            <a:ext cx="793750" cy="536575"/>
          </p:xfrm>
          <a:graphic>
            <a:graphicData uri="http://schemas.openxmlformats.org/presentationml/2006/ole">
              <p:oleObj spid="_x0000_s5123" name="Формула" r:id="rId4" imgW="126720" imgH="139680" progId="Equation.3">
                <p:embed/>
              </p:oleObj>
            </a:graphicData>
          </a:graphic>
        </p:graphicFrame>
        <p:graphicFrame>
          <p:nvGraphicFramePr>
            <p:cNvPr id="5124" name="Object 4"/>
            <p:cNvGraphicFramePr>
              <a:graphicFrameLocks noChangeAspect="1"/>
            </p:cNvGraphicFramePr>
            <p:nvPr/>
          </p:nvGraphicFramePr>
          <p:xfrm>
            <a:off x="582613" y="2906713"/>
            <a:ext cx="1122362" cy="590550"/>
          </p:xfrm>
          <a:graphic>
            <a:graphicData uri="http://schemas.openxmlformats.org/presentationml/2006/ole">
              <p:oleObj spid="_x0000_s5124" name="Формула" r:id="rId5" imgW="139680" imgH="164880" progId="Equation.3">
                <p:embed/>
              </p:oleObj>
            </a:graphicData>
          </a:graphic>
        </p:graphicFrame>
      </p:grpSp>
      <p:sp>
        <p:nvSpPr>
          <p:cNvPr id="10" name="TextBox 9"/>
          <p:cNvSpPr txBox="1"/>
          <p:nvPr/>
        </p:nvSpPr>
        <p:spPr>
          <a:xfrm>
            <a:off x="1428728" y="2928934"/>
            <a:ext cx="74295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solidFill>
                  <a:srgbClr val="003399"/>
                </a:solidFill>
              </a:rPr>
              <a:t>   24        8         6         4         2          1      0,5</a:t>
            </a:r>
            <a:endParaRPr lang="ru-RU" sz="3200" b="1" dirty="0">
              <a:solidFill>
                <a:srgbClr val="003399"/>
              </a:solidFill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1428728" y="3929066"/>
            <a:ext cx="314327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dirty="0" smtClean="0"/>
              <a:t>Если </a:t>
            </a:r>
            <a:r>
              <a:rPr lang="en-US" sz="3600" dirty="0" smtClean="0"/>
              <a:t>S</a:t>
            </a:r>
            <a:r>
              <a:rPr lang="ru-RU" sz="3600" dirty="0" smtClean="0"/>
              <a:t> =6, то </a:t>
            </a:r>
            <a:endParaRPr lang="ru-RU" sz="3600" dirty="0"/>
          </a:p>
        </p:txBody>
      </p:sp>
      <p:graphicFrame>
        <p:nvGraphicFramePr>
          <p:cNvPr id="5125" name="Object 5"/>
          <p:cNvGraphicFramePr>
            <a:graphicFrameLocks noChangeAspect="1"/>
          </p:cNvGraphicFramePr>
          <p:nvPr/>
        </p:nvGraphicFramePr>
        <p:xfrm>
          <a:off x="4110043" y="3714752"/>
          <a:ext cx="1176337" cy="1104896"/>
        </p:xfrm>
        <a:graphic>
          <a:graphicData uri="http://schemas.openxmlformats.org/presentationml/2006/ole">
            <p:oleObj spid="_x0000_s5125" name="Формула" r:id="rId6" imgW="393480" imgH="393480" progId="Equation.3">
              <p:embed/>
            </p:oleObj>
          </a:graphicData>
        </a:graphic>
      </p:graphicFrame>
      <p:graphicFrame>
        <p:nvGraphicFramePr>
          <p:cNvPr id="13" name="Таблица 12"/>
          <p:cNvGraphicFramePr>
            <a:graphicFrameLocks noGrp="1"/>
          </p:cNvGraphicFramePr>
          <p:nvPr/>
        </p:nvGraphicFramePr>
        <p:xfrm>
          <a:off x="2255366" y="5000636"/>
          <a:ext cx="5817096" cy="1214446"/>
        </p:xfrm>
        <a:graphic>
          <a:graphicData uri="http://schemas.openxmlformats.org/drawingml/2006/table">
            <a:tbl>
              <a:tblPr firstRow="1" bandRow="1">
                <a:tableStyleId>{E8B1032C-EA38-4F05-BA0D-38AFFFC7BED3}</a:tableStyleId>
              </a:tblPr>
              <a:tblGrid>
                <a:gridCol w="969516"/>
                <a:gridCol w="969516"/>
                <a:gridCol w="969516"/>
                <a:gridCol w="969516"/>
                <a:gridCol w="969516"/>
                <a:gridCol w="969516"/>
              </a:tblGrid>
              <a:tr h="607223">
                <a:tc>
                  <a:txBody>
                    <a:bodyPr/>
                    <a:lstStyle/>
                    <a:p>
                      <a:pPr algn="ctr"/>
                      <a:endParaRPr lang="ru-RU" sz="1800" dirty="0"/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0" dirty="0" smtClean="0"/>
                        <a:t>0</a:t>
                      </a:r>
                      <a:r>
                        <a:rPr lang="ru-RU" sz="3200" b="0" dirty="0" smtClean="0"/>
                        <a:t>,5</a:t>
                      </a:r>
                      <a:endParaRPr lang="ru-RU" sz="3200" b="0" dirty="0"/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b="0" dirty="0" smtClean="0"/>
                        <a:t>1</a:t>
                      </a:r>
                      <a:endParaRPr lang="ru-RU" sz="3200" b="0" dirty="0"/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b="0" dirty="0" smtClean="0"/>
                        <a:t>3</a:t>
                      </a:r>
                      <a:endParaRPr lang="ru-RU" sz="3200" b="0" dirty="0"/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b="0" dirty="0" smtClean="0"/>
                        <a:t>6</a:t>
                      </a:r>
                      <a:endParaRPr lang="ru-RU" sz="3200" b="0" dirty="0"/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b="0" dirty="0" smtClean="0"/>
                        <a:t>12</a:t>
                      </a:r>
                      <a:endParaRPr lang="ru-RU" sz="3200" b="0" dirty="0"/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</a:tr>
              <a:tr h="607223">
                <a:tc>
                  <a:txBody>
                    <a:bodyPr/>
                    <a:lstStyle/>
                    <a:p>
                      <a:pPr algn="ctr"/>
                      <a:endParaRPr lang="ru-RU" sz="1800" dirty="0"/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</a:tr>
            </a:tbl>
          </a:graphicData>
        </a:graphic>
      </p:graphicFrame>
      <p:grpSp>
        <p:nvGrpSpPr>
          <p:cNvPr id="22" name="Группа 21"/>
          <p:cNvGrpSpPr/>
          <p:nvPr/>
        </p:nvGrpSpPr>
        <p:grpSpPr>
          <a:xfrm>
            <a:off x="2331569" y="5072074"/>
            <a:ext cx="6644648" cy="1233493"/>
            <a:chOff x="2331569" y="5072074"/>
            <a:chExt cx="6644648" cy="1233493"/>
          </a:xfrm>
        </p:grpSpPr>
        <p:grpSp>
          <p:nvGrpSpPr>
            <p:cNvPr id="20" name="Группа 19"/>
            <p:cNvGrpSpPr/>
            <p:nvPr/>
          </p:nvGrpSpPr>
          <p:grpSpPr>
            <a:xfrm>
              <a:off x="2331569" y="5072074"/>
              <a:ext cx="1168861" cy="1233493"/>
              <a:chOff x="1310791" y="5072074"/>
              <a:chExt cx="1168861" cy="1233493"/>
            </a:xfrm>
          </p:grpSpPr>
          <p:graphicFrame>
            <p:nvGraphicFramePr>
              <p:cNvPr id="5126" name="Object 6"/>
              <p:cNvGraphicFramePr>
                <a:graphicFrameLocks noChangeAspect="1"/>
              </p:cNvGraphicFramePr>
              <p:nvPr/>
            </p:nvGraphicFramePr>
            <p:xfrm>
              <a:off x="1487919" y="5072074"/>
              <a:ext cx="826634" cy="558805"/>
            </p:xfrm>
            <a:graphic>
              <a:graphicData uri="http://schemas.openxmlformats.org/presentationml/2006/ole">
                <p:oleObj spid="_x0000_s5126" name="Формула" r:id="rId7" imgW="126720" imgH="139680" progId="Equation.3">
                  <p:embed/>
                </p:oleObj>
              </a:graphicData>
            </a:graphic>
          </p:graphicFrame>
          <p:graphicFrame>
            <p:nvGraphicFramePr>
              <p:cNvPr id="5127" name="Object 7"/>
              <p:cNvGraphicFramePr>
                <a:graphicFrameLocks noChangeAspect="1"/>
              </p:cNvGraphicFramePr>
              <p:nvPr/>
            </p:nvGraphicFramePr>
            <p:xfrm>
              <a:off x="1310791" y="5690551"/>
              <a:ext cx="1168861" cy="615016"/>
            </p:xfrm>
            <a:graphic>
              <a:graphicData uri="http://schemas.openxmlformats.org/presentationml/2006/ole">
                <p:oleObj spid="_x0000_s5127" name="Формула" r:id="rId8" imgW="139680" imgH="164880" progId="Equation.3">
                  <p:embed/>
                </p:oleObj>
              </a:graphicData>
            </a:graphic>
          </p:graphicFrame>
        </p:grpSp>
        <p:sp>
          <p:nvSpPr>
            <p:cNvPr id="19" name="TextBox 18"/>
            <p:cNvSpPr txBox="1"/>
            <p:nvPr/>
          </p:nvSpPr>
          <p:spPr>
            <a:xfrm>
              <a:off x="3118301" y="5715016"/>
              <a:ext cx="5857916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3200" b="1" dirty="0" smtClean="0">
                  <a:solidFill>
                    <a:srgbClr val="003399"/>
                  </a:solidFill>
                </a:rPr>
                <a:t>   12       6        2         1       0,5</a:t>
              </a:r>
              <a:endParaRPr lang="ru-RU" sz="3200" b="1" dirty="0">
                <a:solidFill>
                  <a:srgbClr val="003399"/>
                </a:solidFill>
              </a:endParaRPr>
            </a:p>
          </p:txBody>
        </p:sp>
      </p:grpSp>
      <p:cxnSp>
        <p:nvCxnSpPr>
          <p:cNvPr id="23" name="Прямая со стрелкой 22"/>
          <p:cNvCxnSpPr/>
          <p:nvPr/>
        </p:nvCxnSpPr>
        <p:spPr>
          <a:xfrm rot="10800000">
            <a:off x="1928794" y="3643314"/>
            <a:ext cx="5500726" cy="1588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4" name="Прямая со стрелкой 23"/>
          <p:cNvCxnSpPr/>
          <p:nvPr/>
        </p:nvCxnSpPr>
        <p:spPr>
          <a:xfrm>
            <a:off x="2000232" y="2143116"/>
            <a:ext cx="5572164" cy="1588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5" name="Прямая со стрелкой 24"/>
          <p:cNvCxnSpPr/>
          <p:nvPr/>
        </p:nvCxnSpPr>
        <p:spPr>
          <a:xfrm>
            <a:off x="3214678" y="4857760"/>
            <a:ext cx="3500462" cy="1588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6" name="Прямая со стрелкой 25"/>
          <p:cNvCxnSpPr/>
          <p:nvPr/>
        </p:nvCxnSpPr>
        <p:spPr>
          <a:xfrm rot="10800000">
            <a:off x="3214678" y="6357958"/>
            <a:ext cx="3500462" cy="1588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7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2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7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2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457200" y="-71462"/>
            <a:ext cx="8229600" cy="1143000"/>
          </a:xfrm>
        </p:spPr>
        <p:txBody>
          <a:bodyPr>
            <a:noAutofit/>
          </a:bodyPr>
          <a:lstStyle/>
          <a:p>
            <a:r>
              <a:rPr lang="ru-RU" sz="7200" dirty="0" smtClean="0">
                <a:solidFill>
                  <a:srgbClr val="990033"/>
                </a:solidFill>
              </a:rPr>
              <a:t>Задача</a:t>
            </a:r>
            <a:endParaRPr lang="ru-RU" sz="7200" dirty="0"/>
          </a:p>
        </p:txBody>
      </p:sp>
      <p:sp>
        <p:nvSpPr>
          <p:cNvPr id="5" name="Подзаголовок 2"/>
          <p:cNvSpPr txBox="1">
            <a:spLocks/>
          </p:cNvSpPr>
          <p:nvPr/>
        </p:nvSpPr>
        <p:spPr>
          <a:xfrm>
            <a:off x="642910" y="1714488"/>
            <a:ext cx="7715304" cy="235745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За телеграмму из       слов по цене       коп.  за слово заплатили       коп. Задайте зависимость между       ,       ,      . Выразите      через        и     .</a:t>
            </a:r>
          </a:p>
        </p:txBody>
      </p:sp>
      <p:graphicFrame>
        <p:nvGraphicFramePr>
          <p:cNvPr id="6146" name="Object 2"/>
          <p:cNvGraphicFramePr>
            <a:graphicFrameLocks noChangeAspect="1"/>
          </p:cNvGraphicFramePr>
          <p:nvPr/>
        </p:nvGraphicFramePr>
        <p:xfrm>
          <a:off x="4214810" y="1785926"/>
          <a:ext cx="500062" cy="500063"/>
        </p:xfrm>
        <a:graphic>
          <a:graphicData uri="http://schemas.openxmlformats.org/presentationml/2006/ole">
            <p:oleObj spid="_x0000_s6146" name="Формула" r:id="rId3" imgW="126720" imgH="139680" progId="Equation.3">
              <p:embed/>
            </p:oleObj>
          </a:graphicData>
        </a:graphic>
      </p:graphicFrame>
      <p:graphicFrame>
        <p:nvGraphicFramePr>
          <p:cNvPr id="6147" name="Object 3"/>
          <p:cNvGraphicFramePr>
            <a:graphicFrameLocks noChangeAspect="1"/>
          </p:cNvGraphicFramePr>
          <p:nvPr/>
        </p:nvGraphicFramePr>
        <p:xfrm>
          <a:off x="7072330" y="1785926"/>
          <a:ext cx="500063" cy="514350"/>
        </p:xfrm>
        <a:graphic>
          <a:graphicData uri="http://schemas.openxmlformats.org/presentationml/2006/ole">
            <p:oleObj spid="_x0000_s6147" name="Формула" r:id="rId4" imgW="139680" imgH="164880" progId="Equation.3">
              <p:embed/>
            </p:oleObj>
          </a:graphicData>
        </a:graphic>
      </p:graphicFrame>
      <p:graphicFrame>
        <p:nvGraphicFramePr>
          <p:cNvPr id="8" name="Объект 7"/>
          <p:cNvGraphicFramePr>
            <a:graphicFrameLocks noChangeAspect="1"/>
          </p:cNvGraphicFramePr>
          <p:nvPr/>
        </p:nvGraphicFramePr>
        <p:xfrm>
          <a:off x="5429256" y="2285992"/>
          <a:ext cx="500066" cy="478694"/>
        </p:xfrm>
        <a:graphic>
          <a:graphicData uri="http://schemas.openxmlformats.org/presentationml/2006/ole">
            <p:oleObj spid="_x0000_s6148" name="Формула" r:id="rId5" imgW="114120" imgH="139680" progId="Equation.3">
              <p:embed/>
            </p:oleObj>
          </a:graphicData>
        </a:graphic>
      </p:graphicFrame>
      <p:graphicFrame>
        <p:nvGraphicFramePr>
          <p:cNvPr id="6149" name="Object 5"/>
          <p:cNvGraphicFramePr>
            <a:graphicFrameLocks noChangeAspect="1"/>
          </p:cNvGraphicFramePr>
          <p:nvPr/>
        </p:nvGraphicFramePr>
        <p:xfrm>
          <a:off x="4714876" y="2786058"/>
          <a:ext cx="500063" cy="500063"/>
        </p:xfrm>
        <a:graphic>
          <a:graphicData uri="http://schemas.openxmlformats.org/presentationml/2006/ole">
            <p:oleObj spid="_x0000_s6149" name="Формула" r:id="rId6" imgW="126720" imgH="139680" progId="Equation.3">
              <p:embed/>
            </p:oleObj>
          </a:graphicData>
        </a:graphic>
      </p:graphicFrame>
      <p:graphicFrame>
        <p:nvGraphicFramePr>
          <p:cNvPr id="6150" name="Object 6"/>
          <p:cNvGraphicFramePr>
            <a:graphicFrameLocks noChangeAspect="1"/>
          </p:cNvGraphicFramePr>
          <p:nvPr/>
        </p:nvGraphicFramePr>
        <p:xfrm>
          <a:off x="5357818" y="2786058"/>
          <a:ext cx="500063" cy="514350"/>
        </p:xfrm>
        <a:graphic>
          <a:graphicData uri="http://schemas.openxmlformats.org/presentationml/2006/ole">
            <p:oleObj spid="_x0000_s6150" name="Формула" r:id="rId7" imgW="139680" imgH="164880" progId="Equation.3">
              <p:embed/>
            </p:oleObj>
          </a:graphicData>
        </a:graphic>
      </p:graphicFrame>
      <p:graphicFrame>
        <p:nvGraphicFramePr>
          <p:cNvPr id="6151" name="Object 7"/>
          <p:cNvGraphicFramePr>
            <a:graphicFrameLocks noChangeAspect="1"/>
          </p:cNvGraphicFramePr>
          <p:nvPr/>
        </p:nvGraphicFramePr>
        <p:xfrm>
          <a:off x="6072198" y="2786058"/>
          <a:ext cx="500062" cy="479425"/>
        </p:xfrm>
        <a:graphic>
          <a:graphicData uri="http://schemas.openxmlformats.org/presentationml/2006/ole">
            <p:oleObj spid="_x0000_s6151" name="Формула" r:id="rId8" imgW="114120" imgH="139680" progId="Equation.3">
              <p:embed/>
            </p:oleObj>
          </a:graphicData>
        </a:graphic>
      </p:graphicFrame>
      <p:graphicFrame>
        <p:nvGraphicFramePr>
          <p:cNvPr id="6152" name="Object 8"/>
          <p:cNvGraphicFramePr>
            <a:graphicFrameLocks noChangeAspect="1"/>
          </p:cNvGraphicFramePr>
          <p:nvPr/>
        </p:nvGraphicFramePr>
        <p:xfrm>
          <a:off x="2786050" y="3271840"/>
          <a:ext cx="500062" cy="514350"/>
        </p:xfrm>
        <a:graphic>
          <a:graphicData uri="http://schemas.openxmlformats.org/presentationml/2006/ole">
            <p:oleObj spid="_x0000_s6152" name="Формула" r:id="rId9" imgW="139680" imgH="164880" progId="Equation.3">
              <p:embed/>
            </p:oleObj>
          </a:graphicData>
        </a:graphic>
      </p:graphicFrame>
      <p:graphicFrame>
        <p:nvGraphicFramePr>
          <p:cNvPr id="6153" name="Object 9"/>
          <p:cNvGraphicFramePr>
            <a:graphicFrameLocks noChangeAspect="1"/>
          </p:cNvGraphicFramePr>
          <p:nvPr/>
        </p:nvGraphicFramePr>
        <p:xfrm>
          <a:off x="5357821" y="3286128"/>
          <a:ext cx="500063" cy="500062"/>
        </p:xfrm>
        <a:graphic>
          <a:graphicData uri="http://schemas.openxmlformats.org/presentationml/2006/ole">
            <p:oleObj spid="_x0000_s6153" name="Формула" r:id="rId10" imgW="126720" imgH="139680" progId="Equation.3">
              <p:embed/>
            </p:oleObj>
          </a:graphicData>
        </a:graphic>
      </p:graphicFrame>
      <p:graphicFrame>
        <p:nvGraphicFramePr>
          <p:cNvPr id="6154" name="Object 10"/>
          <p:cNvGraphicFramePr>
            <a:graphicFrameLocks noChangeAspect="1"/>
          </p:cNvGraphicFramePr>
          <p:nvPr/>
        </p:nvGraphicFramePr>
        <p:xfrm>
          <a:off x="4429124" y="3286124"/>
          <a:ext cx="500066" cy="479429"/>
        </p:xfrm>
        <a:graphic>
          <a:graphicData uri="http://schemas.openxmlformats.org/presentationml/2006/ole">
            <p:oleObj spid="_x0000_s6154" name="Формула" r:id="rId11" imgW="114120" imgH="139680" progId="Equation.3">
              <p:embed/>
            </p:oleObj>
          </a:graphicData>
        </a:graphic>
      </p:graphicFrame>
      <p:sp>
        <p:nvSpPr>
          <p:cNvPr id="15" name="TextBox 14"/>
          <p:cNvSpPr txBox="1"/>
          <p:nvPr/>
        </p:nvSpPr>
        <p:spPr>
          <a:xfrm>
            <a:off x="1071538" y="4425743"/>
            <a:ext cx="52149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dirty="0" smtClean="0"/>
              <a:t>Решение:                .</a:t>
            </a:r>
            <a:endParaRPr lang="ru-RU" sz="3600" dirty="0"/>
          </a:p>
        </p:txBody>
      </p:sp>
      <p:graphicFrame>
        <p:nvGraphicFramePr>
          <p:cNvPr id="16" name="Объект 15"/>
          <p:cNvGraphicFramePr>
            <a:graphicFrameLocks noChangeAspect="1"/>
          </p:cNvGraphicFramePr>
          <p:nvPr/>
        </p:nvGraphicFramePr>
        <p:xfrm>
          <a:off x="3428992" y="4214818"/>
          <a:ext cx="1071570" cy="1071570"/>
        </p:xfrm>
        <a:graphic>
          <a:graphicData uri="http://schemas.openxmlformats.org/presentationml/2006/ole">
            <p:oleObj spid="_x0000_s6155" name="Формула" r:id="rId12" imgW="393480" imgH="393480" progId="Equation.3">
              <p:embed/>
            </p:oleObj>
          </a:graphicData>
        </a:graphic>
      </p:graphicFrame>
      <p:pic>
        <p:nvPicPr>
          <p:cNvPr id="17" name="Picture 3" descr="D:\Program Files\Microsoft Office\Clipart\homeanim\ag00315_.gif"/>
          <p:cNvPicPr>
            <a:picLocks noChangeAspect="1" noChangeArrowheads="1" noCrop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1071538" y="214290"/>
            <a:ext cx="1246188" cy="1406525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>
          <a:xfrm>
            <a:off x="457200" y="-1429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7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990033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Задача</a:t>
            </a:r>
            <a:endParaRPr kumimoji="0" lang="ru-RU" sz="7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857224" y="1214422"/>
            <a:ext cx="471490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dirty="0" smtClean="0"/>
              <a:t>Если      = 90, то     </a:t>
            </a:r>
            <a:endParaRPr lang="ru-RU" sz="3600" dirty="0"/>
          </a:p>
        </p:txBody>
      </p:sp>
      <p:graphicFrame>
        <p:nvGraphicFramePr>
          <p:cNvPr id="7170" name="Object 2"/>
          <p:cNvGraphicFramePr>
            <a:graphicFrameLocks noChangeAspect="1"/>
          </p:cNvGraphicFramePr>
          <p:nvPr/>
        </p:nvGraphicFramePr>
        <p:xfrm>
          <a:off x="2000232" y="1306501"/>
          <a:ext cx="500063" cy="479425"/>
        </p:xfrm>
        <a:graphic>
          <a:graphicData uri="http://schemas.openxmlformats.org/presentationml/2006/ole">
            <p:oleObj spid="_x0000_s7170" name="Формула" r:id="rId3" imgW="114120" imgH="139680" progId="Equation.3">
              <p:embed/>
            </p:oleObj>
          </a:graphicData>
        </a:graphic>
      </p:graphicFrame>
      <p:graphicFrame>
        <p:nvGraphicFramePr>
          <p:cNvPr id="7" name="Объект 6"/>
          <p:cNvGraphicFramePr>
            <a:graphicFrameLocks noChangeAspect="1"/>
          </p:cNvGraphicFramePr>
          <p:nvPr/>
        </p:nvGraphicFramePr>
        <p:xfrm>
          <a:off x="4071934" y="928670"/>
          <a:ext cx="1357322" cy="1168806"/>
        </p:xfrm>
        <a:graphic>
          <a:graphicData uri="http://schemas.openxmlformats.org/presentationml/2006/ole">
            <p:oleObj spid="_x0000_s7171" name="Формула" r:id="rId4" imgW="457200" imgH="393480" progId="Equation.3">
              <p:embed/>
            </p:oleObj>
          </a:graphicData>
        </a:graphic>
      </p:graphicFrame>
      <p:graphicFrame>
        <p:nvGraphicFramePr>
          <p:cNvPr id="8" name="Таблица 7"/>
          <p:cNvGraphicFramePr>
            <a:graphicFrameLocks noGrp="1"/>
          </p:cNvGraphicFramePr>
          <p:nvPr/>
        </p:nvGraphicFramePr>
        <p:xfrm>
          <a:off x="1446586" y="2285992"/>
          <a:ext cx="6268689" cy="1214446"/>
        </p:xfrm>
        <a:graphic>
          <a:graphicData uri="http://schemas.openxmlformats.org/drawingml/2006/table">
            <a:tbl>
              <a:tblPr firstRow="1" bandRow="1">
                <a:tableStyleId>{E8B1032C-EA38-4F05-BA0D-38AFFFC7BED3}</a:tableStyleId>
              </a:tblPr>
              <a:tblGrid>
                <a:gridCol w="895527"/>
                <a:gridCol w="895527"/>
                <a:gridCol w="895527"/>
                <a:gridCol w="895527"/>
                <a:gridCol w="895527"/>
                <a:gridCol w="895527"/>
                <a:gridCol w="895527"/>
              </a:tblGrid>
              <a:tr h="607223">
                <a:tc>
                  <a:txBody>
                    <a:bodyPr/>
                    <a:lstStyle/>
                    <a:p>
                      <a:pPr algn="ctr"/>
                      <a:endParaRPr lang="ru-RU" sz="1800" dirty="0"/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b="0" dirty="0" smtClean="0"/>
                        <a:t>1</a:t>
                      </a:r>
                      <a:endParaRPr lang="ru-RU" sz="3200" b="0" dirty="0"/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b="0" dirty="0" smtClean="0"/>
                        <a:t>2</a:t>
                      </a:r>
                      <a:endParaRPr lang="ru-RU" sz="3200" b="0" dirty="0"/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b="0" dirty="0" smtClean="0"/>
                        <a:t>3</a:t>
                      </a:r>
                      <a:endParaRPr lang="ru-RU" sz="3200" b="0" dirty="0"/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b="0" dirty="0" smtClean="0"/>
                        <a:t>6</a:t>
                      </a:r>
                      <a:endParaRPr lang="ru-RU" sz="3200" b="0" dirty="0"/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b="0" dirty="0" smtClean="0"/>
                        <a:t>15</a:t>
                      </a:r>
                      <a:endParaRPr lang="ru-RU" sz="3200" b="0" dirty="0"/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b="0" dirty="0" smtClean="0"/>
                        <a:t>90</a:t>
                      </a:r>
                      <a:endParaRPr lang="ru-RU" sz="3200" b="0" dirty="0"/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</a:tr>
              <a:tr h="607223">
                <a:tc>
                  <a:txBody>
                    <a:bodyPr/>
                    <a:lstStyle/>
                    <a:p>
                      <a:pPr algn="ctr"/>
                      <a:endParaRPr lang="ru-RU" sz="1800" dirty="0"/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</a:tr>
            </a:tbl>
          </a:graphicData>
        </a:graphic>
      </p:graphicFrame>
      <p:graphicFrame>
        <p:nvGraphicFramePr>
          <p:cNvPr id="7172" name="Object 4"/>
          <p:cNvGraphicFramePr>
            <a:graphicFrameLocks noChangeAspect="1"/>
          </p:cNvGraphicFramePr>
          <p:nvPr/>
        </p:nvGraphicFramePr>
        <p:xfrm>
          <a:off x="1706548" y="2357430"/>
          <a:ext cx="793750" cy="536575"/>
        </p:xfrm>
        <a:graphic>
          <a:graphicData uri="http://schemas.openxmlformats.org/presentationml/2006/ole">
            <p:oleObj spid="_x0000_s7172" name="Формула" r:id="rId5" imgW="126720" imgH="139680" progId="Equation.3">
              <p:embed/>
            </p:oleObj>
          </a:graphicData>
        </a:graphic>
      </p:graphicFrame>
      <p:graphicFrame>
        <p:nvGraphicFramePr>
          <p:cNvPr id="7173" name="Object 5"/>
          <p:cNvGraphicFramePr>
            <a:graphicFrameLocks noChangeAspect="1"/>
          </p:cNvGraphicFramePr>
          <p:nvPr/>
        </p:nvGraphicFramePr>
        <p:xfrm>
          <a:off x="1592250" y="2928934"/>
          <a:ext cx="1122362" cy="590550"/>
        </p:xfrm>
        <a:graphic>
          <a:graphicData uri="http://schemas.openxmlformats.org/presentationml/2006/ole">
            <p:oleObj spid="_x0000_s7173" name="Формула" r:id="rId6" imgW="139680" imgH="164880" progId="Equation.3">
              <p:embed/>
            </p:oleObj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2500298" y="2928934"/>
            <a:ext cx="521497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solidFill>
                  <a:srgbClr val="003399"/>
                </a:solidFill>
              </a:rPr>
              <a:t>90     45     30      15      6        1     </a:t>
            </a:r>
            <a:endParaRPr lang="ru-RU" sz="3200" b="1" dirty="0">
              <a:solidFill>
                <a:srgbClr val="003399"/>
              </a:solidFill>
            </a:endParaRPr>
          </a:p>
        </p:txBody>
      </p:sp>
      <p:cxnSp>
        <p:nvCxnSpPr>
          <p:cNvPr id="12" name="Прямая со стрелкой 11"/>
          <p:cNvCxnSpPr/>
          <p:nvPr/>
        </p:nvCxnSpPr>
        <p:spPr>
          <a:xfrm rot="10800000">
            <a:off x="1928794" y="3643314"/>
            <a:ext cx="5500726" cy="1588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3" name="Прямая со стрелкой 12"/>
          <p:cNvCxnSpPr/>
          <p:nvPr/>
        </p:nvCxnSpPr>
        <p:spPr>
          <a:xfrm>
            <a:off x="2000232" y="2143116"/>
            <a:ext cx="5572164" cy="1588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4" name="Прямоугольник 13"/>
          <p:cNvSpPr/>
          <p:nvPr/>
        </p:nvSpPr>
        <p:spPr>
          <a:xfrm>
            <a:off x="1009624" y="4046144"/>
            <a:ext cx="471490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dirty="0" smtClean="0"/>
              <a:t>Если      = 10, то     </a:t>
            </a:r>
            <a:endParaRPr lang="ru-RU" sz="3600" dirty="0"/>
          </a:p>
        </p:txBody>
      </p:sp>
      <p:graphicFrame>
        <p:nvGraphicFramePr>
          <p:cNvPr id="15" name="Объект 14"/>
          <p:cNvGraphicFramePr>
            <a:graphicFrameLocks noChangeAspect="1"/>
          </p:cNvGraphicFramePr>
          <p:nvPr/>
        </p:nvGraphicFramePr>
        <p:xfrm>
          <a:off x="4243388" y="3760788"/>
          <a:ext cx="1319212" cy="1168400"/>
        </p:xfrm>
        <a:graphic>
          <a:graphicData uri="http://schemas.openxmlformats.org/presentationml/2006/ole">
            <p:oleObj spid="_x0000_s7174" name="Формула" r:id="rId7" imgW="444240" imgH="393480" progId="Equation.3">
              <p:embed/>
            </p:oleObj>
          </a:graphicData>
        </a:graphic>
      </p:graphicFrame>
      <p:graphicFrame>
        <p:nvGraphicFramePr>
          <p:cNvPr id="7175" name="Object 7"/>
          <p:cNvGraphicFramePr>
            <a:graphicFrameLocks noChangeAspect="1"/>
          </p:cNvGraphicFramePr>
          <p:nvPr/>
        </p:nvGraphicFramePr>
        <p:xfrm>
          <a:off x="2143108" y="4164021"/>
          <a:ext cx="500063" cy="479425"/>
        </p:xfrm>
        <a:graphic>
          <a:graphicData uri="http://schemas.openxmlformats.org/presentationml/2006/ole">
            <p:oleObj spid="_x0000_s7175" name="Формула" r:id="rId8" imgW="114120" imgH="139680" progId="Equation.3">
              <p:embed/>
            </p:oleObj>
          </a:graphicData>
        </a:graphic>
      </p:graphicFrame>
      <p:graphicFrame>
        <p:nvGraphicFramePr>
          <p:cNvPr id="17" name="Таблица 16"/>
          <p:cNvGraphicFramePr>
            <a:graphicFrameLocks noGrp="1"/>
          </p:cNvGraphicFramePr>
          <p:nvPr/>
        </p:nvGraphicFramePr>
        <p:xfrm>
          <a:off x="2127796" y="5072074"/>
          <a:ext cx="5373162" cy="1214446"/>
        </p:xfrm>
        <a:graphic>
          <a:graphicData uri="http://schemas.openxmlformats.org/drawingml/2006/table">
            <a:tbl>
              <a:tblPr firstRow="1" bandRow="1">
                <a:tableStyleId>{E8B1032C-EA38-4F05-BA0D-38AFFFC7BED3}</a:tableStyleId>
              </a:tblPr>
              <a:tblGrid>
                <a:gridCol w="895527"/>
                <a:gridCol w="895527"/>
                <a:gridCol w="895527"/>
                <a:gridCol w="895527"/>
                <a:gridCol w="895527"/>
                <a:gridCol w="895527"/>
              </a:tblGrid>
              <a:tr h="607223">
                <a:tc>
                  <a:txBody>
                    <a:bodyPr/>
                    <a:lstStyle/>
                    <a:p>
                      <a:pPr algn="ctr"/>
                      <a:endParaRPr lang="ru-RU" sz="1800" dirty="0"/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b="0" dirty="0" smtClean="0"/>
                        <a:t>1</a:t>
                      </a:r>
                      <a:endParaRPr lang="ru-RU" sz="3200" b="0" dirty="0"/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b="0" dirty="0" smtClean="0"/>
                        <a:t>2</a:t>
                      </a:r>
                      <a:endParaRPr lang="ru-RU" sz="3200" b="0" dirty="0"/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b="0" dirty="0" smtClean="0"/>
                        <a:t>5</a:t>
                      </a:r>
                      <a:endParaRPr lang="ru-RU" sz="3200" b="0" dirty="0"/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b="0" dirty="0" smtClean="0"/>
                        <a:t>10</a:t>
                      </a:r>
                      <a:endParaRPr lang="ru-RU" sz="3200" b="0" dirty="0"/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b="0" dirty="0" smtClean="0"/>
                        <a:t>20</a:t>
                      </a:r>
                      <a:endParaRPr lang="ru-RU" sz="3200" b="0" dirty="0"/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</a:tr>
              <a:tr h="607223">
                <a:tc>
                  <a:txBody>
                    <a:bodyPr/>
                    <a:lstStyle/>
                    <a:p>
                      <a:pPr algn="ctr"/>
                      <a:endParaRPr lang="ru-RU" sz="1800" dirty="0"/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</a:tr>
            </a:tbl>
          </a:graphicData>
        </a:graphic>
      </p:graphicFrame>
      <p:graphicFrame>
        <p:nvGraphicFramePr>
          <p:cNvPr id="7176" name="Object 8"/>
          <p:cNvGraphicFramePr>
            <a:graphicFrameLocks noChangeAspect="1"/>
          </p:cNvGraphicFramePr>
          <p:nvPr/>
        </p:nvGraphicFramePr>
        <p:xfrm>
          <a:off x="2286152" y="5195908"/>
          <a:ext cx="793750" cy="536575"/>
        </p:xfrm>
        <a:graphic>
          <a:graphicData uri="http://schemas.openxmlformats.org/presentationml/2006/ole">
            <p:oleObj spid="_x0000_s7176" name="Формула" r:id="rId9" imgW="126720" imgH="139680" progId="Equation.3">
              <p:embed/>
            </p:oleObj>
          </a:graphicData>
        </a:graphic>
      </p:graphicFrame>
      <p:graphicFrame>
        <p:nvGraphicFramePr>
          <p:cNvPr id="7177" name="Object 9"/>
          <p:cNvGraphicFramePr>
            <a:graphicFrameLocks noChangeAspect="1"/>
          </p:cNvGraphicFramePr>
          <p:nvPr/>
        </p:nvGraphicFramePr>
        <p:xfrm>
          <a:off x="2171852" y="5767408"/>
          <a:ext cx="1122362" cy="590550"/>
        </p:xfrm>
        <a:graphic>
          <a:graphicData uri="http://schemas.openxmlformats.org/presentationml/2006/ole">
            <p:oleObj spid="_x0000_s7177" name="Формула" r:id="rId10" imgW="139680" imgH="164880" progId="Equation.3">
              <p:embed/>
            </p:oleObj>
          </a:graphicData>
        </a:graphic>
      </p:graphicFrame>
      <p:cxnSp>
        <p:nvCxnSpPr>
          <p:cNvPr id="20" name="Прямая со стрелкой 19"/>
          <p:cNvCxnSpPr/>
          <p:nvPr/>
        </p:nvCxnSpPr>
        <p:spPr>
          <a:xfrm rot="10800000">
            <a:off x="3143242" y="6429396"/>
            <a:ext cx="4214840" cy="1588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1" name="Прямая со стрелкой 20"/>
          <p:cNvCxnSpPr/>
          <p:nvPr/>
        </p:nvCxnSpPr>
        <p:spPr>
          <a:xfrm>
            <a:off x="3071802" y="4929198"/>
            <a:ext cx="4286281" cy="1588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3000364" y="5715016"/>
            <a:ext cx="450059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solidFill>
                  <a:srgbClr val="003399"/>
                </a:solidFill>
              </a:rPr>
              <a:t>  10      5        2       1      0,5</a:t>
            </a:r>
            <a:endParaRPr lang="ru-RU" sz="3200" b="1" dirty="0">
              <a:solidFill>
                <a:srgbClr val="003399"/>
              </a:solidFill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2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7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2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2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-24"/>
            <a:ext cx="8229600" cy="1143000"/>
          </a:xfrm>
        </p:spPr>
        <p:txBody>
          <a:bodyPr>
            <a:noAutofit/>
          </a:bodyPr>
          <a:lstStyle/>
          <a:p>
            <a:r>
              <a:rPr lang="ru-RU" sz="7200" dirty="0">
                <a:solidFill>
                  <a:srgbClr val="990033"/>
                </a:solidFill>
              </a:rPr>
              <a:t>Определение 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-214346" y="1600201"/>
            <a:ext cx="9358346" cy="318612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4800" dirty="0" smtClean="0">
                <a:solidFill>
                  <a:srgbClr val="C00000"/>
                </a:solidFill>
              </a:rPr>
              <a:t>   Функция</a:t>
            </a:r>
            <a:r>
              <a:rPr lang="ru-RU" sz="4800" dirty="0" smtClean="0"/>
              <a:t> вида                   , где</a:t>
            </a:r>
          </a:p>
          <a:p>
            <a:pPr>
              <a:buNone/>
            </a:pPr>
            <a:r>
              <a:rPr lang="ru-RU" sz="4800" dirty="0" smtClean="0"/>
              <a:t>       - число, называется </a:t>
            </a:r>
          </a:p>
          <a:p>
            <a:pPr>
              <a:buNone/>
            </a:pPr>
            <a:r>
              <a:rPr lang="ru-RU" sz="4800" dirty="0" smtClean="0"/>
              <a:t>  </a:t>
            </a:r>
            <a:r>
              <a:rPr lang="ru-RU" dirty="0" smtClean="0"/>
              <a:t> </a:t>
            </a:r>
            <a:r>
              <a:rPr lang="ru-RU" sz="4800" dirty="0" smtClean="0">
                <a:solidFill>
                  <a:srgbClr val="C00000"/>
                </a:solidFill>
              </a:rPr>
              <a:t>обратной пропорциональностью    </a:t>
            </a:r>
            <a:endParaRPr lang="ru-RU" sz="4800" dirty="0">
              <a:solidFill>
                <a:srgbClr val="C00000"/>
              </a:solidFill>
            </a:endParaRPr>
          </a:p>
        </p:txBody>
      </p:sp>
      <p:graphicFrame>
        <p:nvGraphicFramePr>
          <p:cNvPr id="8194" name="Object 2"/>
          <p:cNvGraphicFramePr>
            <a:graphicFrameLocks noChangeAspect="1"/>
          </p:cNvGraphicFramePr>
          <p:nvPr/>
        </p:nvGraphicFramePr>
        <p:xfrm>
          <a:off x="4214810" y="1142984"/>
          <a:ext cx="1571636" cy="1571636"/>
        </p:xfrm>
        <a:graphic>
          <a:graphicData uri="http://schemas.openxmlformats.org/presentationml/2006/ole">
            <p:oleObj spid="_x0000_s8194" name="Формула" r:id="rId3" imgW="393480" imgH="393480" progId="Equation.3">
              <p:embed/>
            </p:oleObj>
          </a:graphicData>
        </a:graphic>
      </p:graphicFrame>
      <p:graphicFrame>
        <p:nvGraphicFramePr>
          <p:cNvPr id="5" name="Объект 4"/>
          <p:cNvGraphicFramePr>
            <a:graphicFrameLocks noChangeAspect="1"/>
          </p:cNvGraphicFramePr>
          <p:nvPr/>
        </p:nvGraphicFramePr>
        <p:xfrm>
          <a:off x="285720" y="2643182"/>
          <a:ext cx="457203" cy="571504"/>
        </p:xfrm>
        <a:graphic>
          <a:graphicData uri="http://schemas.openxmlformats.org/presentationml/2006/ole">
            <p:oleObj spid="_x0000_s8195" name="Формула" r:id="rId4" imgW="126720" imgH="126720" progId="Equation.3">
              <p:embed/>
            </p:oleObj>
          </a:graphicData>
        </a:graphic>
      </p:graphicFrame>
      <p:pic>
        <p:nvPicPr>
          <p:cNvPr id="6" name="Picture 4" descr="WORM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 flipH="1">
            <a:off x="-1" y="5429265"/>
            <a:ext cx="9144000" cy="808024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252</TotalTime>
  <Words>311</Words>
  <Application>Microsoft Office PowerPoint</Application>
  <PresentationFormat>Экран (4:3)</PresentationFormat>
  <Paragraphs>127</Paragraphs>
  <Slides>16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8" baseType="lpstr">
      <vt:lpstr>Тема Office</vt:lpstr>
      <vt:lpstr>Формула</vt:lpstr>
      <vt:lpstr>Слайд 1</vt:lpstr>
      <vt:lpstr>Цель урока</vt:lpstr>
      <vt:lpstr>Задача </vt:lpstr>
      <vt:lpstr>Задача</vt:lpstr>
      <vt:lpstr>Задача</vt:lpstr>
      <vt:lpstr>Задача</vt:lpstr>
      <vt:lpstr>Задача</vt:lpstr>
      <vt:lpstr>Слайд 8</vt:lpstr>
      <vt:lpstr>Определение </vt:lpstr>
      <vt:lpstr>Построить график функции</vt:lpstr>
      <vt:lpstr>Слайд 11</vt:lpstr>
      <vt:lpstr>Построить график функции</vt:lpstr>
      <vt:lpstr>Слайд 13</vt:lpstr>
      <vt:lpstr>Вывод  о расположении графиков</vt:lpstr>
      <vt:lpstr>Задачи</vt:lpstr>
      <vt:lpstr>Задачи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Zver</dc:creator>
  <cp:lastModifiedBy>Admin</cp:lastModifiedBy>
  <cp:revision>28</cp:revision>
  <dcterms:created xsi:type="dcterms:W3CDTF">2008-11-08T14:57:30Z</dcterms:created>
  <dcterms:modified xsi:type="dcterms:W3CDTF">2009-01-16T11:24:05Z</dcterms:modified>
</cp:coreProperties>
</file>