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9" r:id="rId5"/>
    <p:sldId id="262" r:id="rId6"/>
    <p:sldId id="266" r:id="rId7"/>
    <p:sldId id="267" r:id="rId8"/>
    <p:sldId id="263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DF1442-95A3-4B7A-8F83-E59938D3CC4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542CD2-B653-4783-8E6D-48CFCDD841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285860"/>
            <a:ext cx="8229600" cy="1828800"/>
          </a:xfrm>
        </p:spPr>
        <p:txBody>
          <a:bodyPr/>
          <a:lstStyle/>
          <a:p>
            <a:r>
              <a:rPr lang="ru-RU" dirty="0" smtClean="0"/>
              <a:t>Квадратные уравнения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9066"/>
            <a:ext cx="6400800" cy="1155232"/>
          </a:xfrm>
        </p:spPr>
        <p:txBody>
          <a:bodyPr/>
          <a:lstStyle/>
          <a:p>
            <a:r>
              <a:rPr lang="ru-RU" dirty="0" smtClean="0"/>
              <a:t>Способы решения.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Решение задач с помощью кв. уравнений.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>
            <p:ph idx="1"/>
          </p:nvPr>
        </p:nvGraphicFramePr>
        <p:xfrm>
          <a:off x="4786314" y="1857364"/>
          <a:ext cx="431800" cy="393700"/>
        </p:xfrm>
        <a:graphic>
          <a:graphicData uri="http://schemas.openxmlformats.org/presentationml/2006/ole">
            <p:oleObj spid="_x0000_s22530" name="Формула" r:id="rId3" imgW="431613" imgH="393529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4282" y="1214422"/>
            <a:ext cx="85011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1400" b="1" dirty="0" smtClean="0">
                <a:latin typeface="+mj-lt"/>
              </a:rPr>
              <a:t>Процессы                             Скорость  км</a:t>
            </a:r>
            <a:r>
              <a:rPr lang="en-US" sz="1400" b="1" dirty="0" smtClean="0">
                <a:latin typeface="+mj-lt"/>
              </a:rPr>
              <a:t>/</a:t>
            </a:r>
            <a:r>
              <a:rPr lang="ru-RU" sz="1400" b="1" dirty="0" smtClean="0">
                <a:latin typeface="+mj-lt"/>
              </a:rPr>
              <a:t>ч     Время  ч.   Расстояние  км.</a:t>
            </a:r>
          </a:p>
          <a:p>
            <a:pPr>
              <a:buFont typeface="Wingdings" pitchFamily="2" charset="2"/>
              <a:buNone/>
            </a:pPr>
            <a:endParaRPr lang="en-US" sz="1400" b="1" dirty="0" smtClean="0"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ru-RU" sz="1400" b="1" dirty="0" smtClean="0">
                <a:latin typeface="+mj-lt"/>
              </a:rPr>
              <a:t>Вверх по реке                          </a:t>
            </a:r>
            <a:r>
              <a:rPr lang="en-US" sz="1400" b="1" dirty="0" smtClean="0">
                <a:latin typeface="+mj-lt"/>
              </a:rPr>
              <a:t> </a:t>
            </a:r>
            <a:r>
              <a:rPr lang="ru-RU" sz="1400" b="1" dirty="0" smtClean="0">
                <a:latin typeface="+mj-lt"/>
              </a:rPr>
              <a:t>   </a:t>
            </a:r>
            <a:r>
              <a:rPr lang="en-US" sz="1400" b="1" dirty="0" smtClean="0">
                <a:latin typeface="+mj-lt"/>
              </a:rPr>
              <a:t>  </a:t>
            </a:r>
            <a:r>
              <a:rPr lang="ru-RU" sz="1400" b="1" dirty="0" smtClean="0">
                <a:latin typeface="+mj-lt"/>
              </a:rPr>
              <a:t>10-</a:t>
            </a:r>
            <a:r>
              <a:rPr lang="en-US" sz="1400" b="1" dirty="0" smtClean="0">
                <a:latin typeface="+mj-lt"/>
              </a:rPr>
              <a:t>x                                            35</a:t>
            </a:r>
            <a:endParaRPr lang="ru-RU" sz="1400" b="1" dirty="0" smtClean="0"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ru-RU" sz="1400" b="1" dirty="0" smtClean="0"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ru-RU" sz="1400" b="1" dirty="0" smtClean="0">
                <a:latin typeface="+mj-lt"/>
              </a:rPr>
              <a:t>Вверх по протоку</a:t>
            </a:r>
            <a:r>
              <a:rPr lang="en-US" sz="1400" b="1" dirty="0" smtClean="0">
                <a:latin typeface="+mj-lt"/>
              </a:rPr>
              <a:t>                     10-x+1                                         18</a:t>
            </a:r>
            <a:endParaRPr lang="ru-RU" sz="1400" b="1" dirty="0" smtClean="0"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ru-RU" sz="1400" b="1" dirty="0" smtClean="0"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en-US" sz="1400" b="1" dirty="0" smtClean="0">
                <a:latin typeface="+mj-lt"/>
              </a:rPr>
              <a:t>V </a:t>
            </a:r>
            <a:r>
              <a:rPr lang="ru-RU" sz="1400" b="1" dirty="0" smtClean="0">
                <a:latin typeface="+mj-lt"/>
              </a:rPr>
              <a:t>течения</a:t>
            </a:r>
            <a:r>
              <a:rPr lang="en-US" sz="1400" b="1" dirty="0" smtClean="0">
                <a:latin typeface="+mj-lt"/>
              </a:rPr>
              <a:t>                                       x</a:t>
            </a:r>
            <a:endParaRPr lang="ru-RU" sz="1400" b="1" dirty="0" smtClean="0"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en-US" sz="1400" b="1" dirty="0" smtClean="0">
                <a:latin typeface="+mj-lt"/>
              </a:rPr>
              <a:t>V</a:t>
            </a:r>
            <a:r>
              <a:rPr lang="ru-RU" sz="1400" b="1" dirty="0" smtClean="0">
                <a:latin typeface="+mj-lt"/>
              </a:rPr>
              <a:t> притока</a:t>
            </a:r>
            <a:r>
              <a:rPr lang="en-US" sz="1400" b="1" dirty="0" smtClean="0">
                <a:latin typeface="+mj-lt"/>
              </a:rPr>
              <a:t>                                     x+1</a:t>
            </a:r>
          </a:p>
          <a:p>
            <a:pPr>
              <a:buFont typeface="Wingdings" pitchFamily="2" charset="2"/>
              <a:buNone/>
            </a:pPr>
            <a:r>
              <a:rPr lang="en-US" sz="1400" b="1" dirty="0" smtClean="0">
                <a:latin typeface="+mj-lt"/>
              </a:rPr>
              <a:t>_____________________________________________________________</a:t>
            </a:r>
          </a:p>
          <a:p>
            <a:pPr>
              <a:buFont typeface="Wingdings" pitchFamily="2" charset="2"/>
              <a:buNone/>
            </a:pPr>
            <a:r>
              <a:rPr lang="ru-RU" sz="1400" b="1" dirty="0" smtClean="0">
                <a:latin typeface="+mj-lt"/>
              </a:rPr>
              <a:t>Зная, что скорость в стоячей воде равна 10 км</a:t>
            </a:r>
            <a:r>
              <a:rPr lang="en-US" sz="1400" b="1" dirty="0" smtClean="0">
                <a:latin typeface="+mj-lt"/>
              </a:rPr>
              <a:t>/</a:t>
            </a:r>
            <a:r>
              <a:rPr lang="ru-RU" sz="1400" b="1" dirty="0" smtClean="0">
                <a:latin typeface="+mj-lt"/>
              </a:rPr>
              <a:t>ч, составим уравнение.</a:t>
            </a:r>
            <a:endParaRPr lang="ru-RU" sz="1400" b="1" dirty="0">
              <a:latin typeface="+mj-lt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4786314" y="2428868"/>
          <a:ext cx="571501" cy="390525"/>
        </p:xfrm>
        <a:graphic>
          <a:graphicData uri="http://schemas.openxmlformats.org/presentationml/2006/ole">
            <p:oleObj spid="_x0000_s22531" name="Формула" r:id="rId4" imgW="431613" imgH="393529" progId="Equation.3">
              <p:embed/>
            </p:oleObj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857224" y="3500438"/>
          <a:ext cx="4572032" cy="2578100"/>
        </p:xfrm>
        <a:graphic>
          <a:graphicData uri="http://schemas.openxmlformats.org/presentationml/2006/ole">
            <p:oleObj spid="_x0000_s22532" name="Формула" r:id="rId5" imgW="2590560" imgH="245088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429256" y="3500438"/>
            <a:ext cx="7858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ОДЗ</a:t>
            </a:r>
            <a:endParaRPr lang="ru-RU" dirty="0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6143636" y="3500438"/>
          <a:ext cx="1428760" cy="428628"/>
        </p:xfrm>
        <a:graphic>
          <a:graphicData uri="http://schemas.openxmlformats.org/presentationml/2006/ole">
            <p:oleObj spid="_x0000_s22533" name="Формула" r:id="rId6" imgW="660113" imgH="203112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Практикум</a:t>
            </a:r>
            <a:endParaRPr lang="ru-RU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ph idx="1"/>
          </p:nvPr>
        </p:nvGraphicFramePr>
        <p:xfrm>
          <a:off x="1000100" y="1643050"/>
          <a:ext cx="2857520" cy="2071702"/>
        </p:xfrm>
        <a:graphic>
          <a:graphicData uri="http://schemas.openxmlformats.org/presentationml/2006/ole">
            <p:oleObj spid="_x0000_s23554" name="Формула" r:id="rId3" imgW="1701800" imgH="9652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42976" y="3714753"/>
            <a:ext cx="29289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т.к. </a:t>
            </a:r>
            <a:r>
              <a:rPr lang="en-US" dirty="0" smtClean="0"/>
              <a:t>D</a:t>
            </a:r>
            <a:r>
              <a:rPr lang="ru-RU" dirty="0" smtClean="0"/>
              <a:t>1&lt;0, то корней нет.</a:t>
            </a:r>
          </a:p>
          <a:p>
            <a:pPr algn="ctr"/>
            <a:r>
              <a:rPr lang="ru-RU" dirty="0" smtClean="0"/>
              <a:t>Ответ: корней нет. </a:t>
            </a:r>
            <a:endParaRPr lang="ru-RU" dirty="0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500694" y="1643050"/>
          <a:ext cx="3000396" cy="2500330"/>
        </p:xfrm>
        <a:graphic>
          <a:graphicData uri="http://schemas.openxmlformats.org/presentationml/2006/ole">
            <p:oleObj spid="_x0000_s23555" name="Формула" r:id="rId4" imgW="2120900" imgH="1968500" progId="Equation.3">
              <p:embed/>
            </p:oleObj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7072330" y="4357694"/>
          <a:ext cx="857256" cy="285752"/>
        </p:xfrm>
        <a:graphic>
          <a:graphicData uri="http://schemas.openxmlformats.org/presentationml/2006/ole">
            <p:oleObj spid="_x0000_s23556" name="Формула" r:id="rId5" imgW="469800" imgH="17748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 rot="10800000" flipV="1">
            <a:off x="6143636" y="4352330"/>
            <a:ext cx="10001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>
                <a:latin typeface="Monotype Corsiva" pitchFamily="66" charset="0"/>
              </a:rPr>
              <a:t>Е</a:t>
            </a:r>
            <a:r>
              <a:rPr lang="ru-RU" dirty="0" smtClean="0">
                <a:latin typeface="Monotype Corsiva" pitchFamily="66" charset="0"/>
              </a:rPr>
              <a:t>щё </a:t>
            </a:r>
            <a:r>
              <a:rPr lang="ru-RU" dirty="0" smtClean="0">
                <a:latin typeface="Monotype Corsiva" pitchFamily="66" charset="0"/>
              </a:rPr>
              <a:t>в древности люди пользовались </a:t>
            </a:r>
            <a:r>
              <a:rPr lang="ru-RU" dirty="0" smtClean="0">
                <a:latin typeface="Monotype Corsiva" pitchFamily="66" charset="0"/>
              </a:rPr>
              <a:t>ими </a:t>
            </a:r>
            <a:r>
              <a:rPr lang="ru-RU" dirty="0" smtClean="0">
                <a:latin typeface="Monotype Corsiva" pitchFamily="66" charset="0"/>
              </a:rPr>
              <a:t>не </a:t>
            </a:r>
            <a:r>
              <a:rPr lang="ru-RU" dirty="0" smtClean="0">
                <a:latin typeface="Monotype Corsiva" pitchFamily="66" charset="0"/>
              </a:rPr>
              <a:t>зная, что это –</a:t>
            </a:r>
            <a:r>
              <a:rPr lang="ru-RU" dirty="0" smtClean="0">
                <a:latin typeface="Monotype Corsiva" pitchFamily="66" charset="0"/>
              </a:rPr>
              <a:t>квадратные </a:t>
            </a:r>
            <a:r>
              <a:rPr lang="ru-RU" dirty="0" smtClean="0">
                <a:latin typeface="Monotype Corsiva" pitchFamily="66" charset="0"/>
              </a:rPr>
              <a:t>уравнения. </a:t>
            </a:r>
            <a:endParaRPr lang="ru-RU" dirty="0" smtClean="0">
              <a:latin typeface="Monotype Corsiva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ru-RU" dirty="0" smtClean="0">
                <a:latin typeface="Monotype Corsiva" pitchFamily="66" charset="0"/>
              </a:rPr>
              <a:t>         В </a:t>
            </a:r>
            <a:r>
              <a:rPr lang="ru-RU" dirty="0" smtClean="0">
                <a:latin typeface="Monotype Corsiva" pitchFamily="66" charset="0"/>
              </a:rPr>
              <a:t>наше время невозможно представить себе решение как  простейших , так и сложных  задач не только в математике, но и в других точных науках , без применения решения </a:t>
            </a:r>
            <a:r>
              <a:rPr lang="ru-RU" dirty="0" smtClean="0">
                <a:latin typeface="Monotype Corsiva" pitchFamily="66" charset="0"/>
              </a:rPr>
              <a:t>квадратных уравнений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ru-RU" dirty="0" smtClean="0">
                <a:latin typeface="Monotype Corsiva" pitchFamily="66" charset="0"/>
              </a:rPr>
              <a:t>      Надеюсь и вы открыли для себя что-нибудь новое</a:t>
            </a:r>
            <a:r>
              <a:rPr lang="ru-RU" dirty="0" smtClean="0">
                <a:latin typeface="Monotype Corsiva" pitchFamily="66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ru-RU" dirty="0" smtClean="0">
              <a:latin typeface="Monotype Corsiva" pitchFamily="66" charset="0"/>
            </a:endParaRP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Квадратные уравнения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5206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ru-RU" sz="2000" dirty="0" smtClean="0">
                <a:latin typeface="+mj-lt"/>
              </a:rPr>
              <a:t>         Необходимость решать уравнения  не только первой, но и второй степени ещё в древности была вызвана потребностью решать задачи, связанные с нахождением площадей земельных участков и с земляными работами военного характера, а также с развитием астрономии и самой математики.</a:t>
            </a:r>
          </a:p>
          <a:p>
            <a:pPr>
              <a:lnSpc>
                <a:spcPct val="150000"/>
              </a:lnSpc>
              <a:buNone/>
            </a:pPr>
            <a:r>
              <a:rPr lang="ru-RU" sz="2000" dirty="0" smtClean="0">
                <a:latin typeface="+mj-lt"/>
              </a:rPr>
              <a:t>         Квадратные уравнения умели решать около 2000 лет до нашей эры в Вавилоне. Применяя современную алгебраическую запись, можно сказать, что в их  книгописных текстах  встречаются, кроме неполных, и такие, как полные квадратные уравнения.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Определение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5206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8000" dirty="0" smtClean="0">
                <a:latin typeface="+mj-lt"/>
              </a:rPr>
              <a:t>Уравнение вида </a:t>
            </a:r>
            <a:r>
              <a:rPr lang="en-US" sz="8000" dirty="0" smtClean="0">
                <a:latin typeface="+mj-lt"/>
              </a:rPr>
              <a:t>ax²+bx+c=0</a:t>
            </a:r>
            <a:r>
              <a:rPr lang="ru-RU" sz="8000" dirty="0" smtClean="0">
                <a:latin typeface="+mj-lt"/>
              </a:rPr>
              <a:t>, где </a:t>
            </a:r>
            <a:r>
              <a:rPr lang="ru-RU" sz="8000" dirty="0" err="1" smtClean="0">
                <a:latin typeface="+mj-lt"/>
              </a:rPr>
              <a:t>a</a:t>
            </a:r>
            <a:r>
              <a:rPr lang="ru-RU" sz="8000" dirty="0" smtClean="0">
                <a:latin typeface="+mj-lt"/>
              </a:rPr>
              <a:t>, </a:t>
            </a:r>
            <a:r>
              <a:rPr lang="ru-RU" sz="8000" dirty="0" err="1" smtClean="0">
                <a:latin typeface="+mj-lt"/>
              </a:rPr>
              <a:t>b</a:t>
            </a:r>
            <a:r>
              <a:rPr lang="ru-RU" sz="8000" dirty="0" smtClean="0">
                <a:latin typeface="+mj-lt"/>
              </a:rPr>
              <a:t>, </a:t>
            </a:r>
            <a:r>
              <a:rPr lang="ru-RU" sz="8000" dirty="0" err="1" smtClean="0">
                <a:latin typeface="+mj-lt"/>
              </a:rPr>
              <a:t>c</a:t>
            </a:r>
            <a:r>
              <a:rPr lang="ru-RU" sz="8000" dirty="0" smtClean="0">
                <a:latin typeface="+mj-lt"/>
              </a:rPr>
              <a:t> - действительные числа, причем </a:t>
            </a:r>
            <a:r>
              <a:rPr lang="ru-RU" sz="8000" dirty="0" err="1" smtClean="0">
                <a:latin typeface="+mj-lt"/>
              </a:rPr>
              <a:t>a</a:t>
            </a:r>
            <a:r>
              <a:rPr lang="ru-RU" sz="8000" dirty="0" smtClean="0">
                <a:latin typeface="+mj-lt"/>
              </a:rPr>
              <a:t> </a:t>
            </a:r>
            <a:r>
              <a:rPr lang="ru-RU" sz="8000" dirty="0" smtClean="0"/>
              <a:t>≠</a:t>
            </a:r>
            <a:r>
              <a:rPr lang="ru-RU" sz="8000" dirty="0" smtClean="0">
                <a:latin typeface="+mj-lt"/>
              </a:rPr>
              <a:t> 0, называют квадратным уравнением. </a:t>
            </a:r>
          </a:p>
          <a:p>
            <a:pPr>
              <a:buNone/>
            </a:pPr>
            <a:r>
              <a:rPr lang="ru-RU" sz="8000" dirty="0" smtClean="0">
                <a:latin typeface="+mj-lt"/>
              </a:rPr>
              <a:t>Если </a:t>
            </a:r>
            <a:r>
              <a:rPr lang="ru-RU" sz="8000" dirty="0" err="1" smtClean="0">
                <a:latin typeface="+mj-lt"/>
              </a:rPr>
              <a:t>a</a:t>
            </a:r>
            <a:r>
              <a:rPr lang="ru-RU" sz="8000" dirty="0" smtClean="0">
                <a:latin typeface="+mj-lt"/>
              </a:rPr>
              <a:t> = 1 , то    квадратное  уравнение    называют приведенным;</a:t>
            </a:r>
          </a:p>
          <a:p>
            <a:pPr>
              <a:buFont typeface="Wingdings" pitchFamily="2" charset="2"/>
              <a:buNone/>
            </a:pPr>
            <a:r>
              <a:rPr lang="ru-RU" sz="8000" dirty="0" smtClean="0">
                <a:latin typeface="+mj-lt"/>
              </a:rPr>
              <a:t> если </a:t>
            </a:r>
            <a:r>
              <a:rPr lang="ru-RU" sz="8000" dirty="0" err="1" smtClean="0">
                <a:latin typeface="+mj-lt"/>
              </a:rPr>
              <a:t>a</a:t>
            </a:r>
            <a:r>
              <a:rPr lang="ru-RU" sz="8000" dirty="0" smtClean="0">
                <a:latin typeface="+mj-lt"/>
              </a:rPr>
              <a:t> ≠ 1,  то    неприведенным . </a:t>
            </a:r>
            <a:br>
              <a:rPr lang="ru-RU" sz="8000" dirty="0" smtClean="0">
                <a:latin typeface="+mj-lt"/>
              </a:rPr>
            </a:br>
            <a:r>
              <a:rPr lang="ru-RU" sz="8000" dirty="0" smtClean="0">
                <a:latin typeface="+mj-lt"/>
              </a:rPr>
              <a:t>Числа </a:t>
            </a:r>
            <a:r>
              <a:rPr lang="ru-RU" sz="8000" dirty="0" err="1" smtClean="0">
                <a:latin typeface="+mj-lt"/>
              </a:rPr>
              <a:t>a</a:t>
            </a:r>
            <a:r>
              <a:rPr lang="ru-RU" sz="8000" dirty="0" smtClean="0">
                <a:latin typeface="+mj-lt"/>
              </a:rPr>
              <a:t>, </a:t>
            </a:r>
            <a:r>
              <a:rPr lang="ru-RU" sz="8000" dirty="0" err="1" smtClean="0">
                <a:latin typeface="+mj-lt"/>
              </a:rPr>
              <a:t>b</a:t>
            </a:r>
            <a:r>
              <a:rPr lang="ru-RU" sz="8000" dirty="0" smtClean="0">
                <a:latin typeface="+mj-lt"/>
              </a:rPr>
              <a:t>, </a:t>
            </a:r>
            <a:r>
              <a:rPr lang="ru-RU" sz="8000" dirty="0" err="1" smtClean="0">
                <a:latin typeface="+mj-lt"/>
              </a:rPr>
              <a:t>c</a:t>
            </a:r>
            <a:r>
              <a:rPr lang="ru-RU" sz="8000" dirty="0" smtClean="0">
                <a:latin typeface="+mj-lt"/>
              </a:rPr>
              <a:t> носят следующие названия</a:t>
            </a:r>
            <a:r>
              <a:rPr lang="en-US" sz="8000" dirty="0" smtClean="0">
                <a:latin typeface="+mj-lt"/>
              </a:rPr>
              <a:t>:</a:t>
            </a:r>
            <a:r>
              <a:rPr lang="ru-RU" sz="8000" dirty="0" smtClean="0">
                <a:latin typeface="+mj-lt"/>
              </a:rPr>
              <a:t> </a:t>
            </a:r>
            <a:r>
              <a:rPr lang="ru-RU" sz="8000" dirty="0" err="1" smtClean="0">
                <a:latin typeface="+mj-lt"/>
              </a:rPr>
              <a:t>a</a:t>
            </a:r>
            <a:r>
              <a:rPr lang="ru-RU" sz="8000" dirty="0" smtClean="0">
                <a:latin typeface="+mj-lt"/>
              </a:rPr>
              <a:t> -первый коэффициент, </a:t>
            </a:r>
            <a:r>
              <a:rPr lang="ru-RU" sz="8000" dirty="0" err="1" smtClean="0">
                <a:latin typeface="+mj-lt"/>
              </a:rPr>
              <a:t>b</a:t>
            </a:r>
            <a:r>
              <a:rPr lang="ru-RU" sz="8000" dirty="0" smtClean="0">
                <a:latin typeface="+mj-lt"/>
              </a:rPr>
              <a:t> - второй коэффициент, </a:t>
            </a:r>
            <a:r>
              <a:rPr lang="ru-RU" sz="8000" dirty="0" err="1" smtClean="0">
                <a:latin typeface="+mj-lt"/>
              </a:rPr>
              <a:t>c</a:t>
            </a:r>
            <a:r>
              <a:rPr lang="ru-RU" sz="8000" dirty="0" smtClean="0">
                <a:latin typeface="+mj-lt"/>
              </a:rPr>
              <a:t> - свободный член.</a:t>
            </a:r>
          </a:p>
          <a:p>
            <a:pPr>
              <a:buFont typeface="Wingdings" pitchFamily="2" charset="2"/>
              <a:buNone/>
            </a:pPr>
            <a:endParaRPr lang="ru-RU" sz="8000" dirty="0" smtClean="0">
              <a:latin typeface="+mj-lt"/>
            </a:endParaRPr>
          </a:p>
          <a:p>
            <a:pPr>
              <a:buNone/>
            </a:pPr>
            <a:r>
              <a:rPr lang="ru-RU" sz="8000" dirty="0" smtClean="0">
                <a:latin typeface="+mj-lt"/>
              </a:rPr>
              <a:t>Корни уравнения </a:t>
            </a:r>
            <a:r>
              <a:rPr lang="ru-RU" sz="8000" dirty="0" err="1" smtClean="0">
                <a:latin typeface="+mj-lt"/>
              </a:rPr>
              <a:t>ax</a:t>
            </a:r>
            <a:r>
              <a:rPr lang="en-US" sz="8000" dirty="0" smtClean="0">
                <a:latin typeface="+mj-lt"/>
              </a:rPr>
              <a:t>²</a:t>
            </a:r>
            <a:r>
              <a:rPr lang="ru-RU" sz="8000" dirty="0" smtClean="0">
                <a:latin typeface="+mj-lt"/>
              </a:rPr>
              <a:t>+bx+c=0 находят по формуле</a:t>
            </a:r>
          </a:p>
          <a:p>
            <a:pPr>
              <a:buNone/>
            </a:pPr>
            <a:endParaRPr lang="ru-RU" sz="8000" dirty="0" smtClean="0"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ru-RU" sz="8000" b="1" dirty="0" smtClean="0">
                <a:latin typeface="+mj-lt"/>
              </a:rPr>
              <a:t>   </a:t>
            </a:r>
            <a:r>
              <a:rPr lang="ru-RU" sz="8000" dirty="0" smtClean="0">
                <a:latin typeface="+mj-lt"/>
              </a:rPr>
              <a:t>Выражение D = </a:t>
            </a:r>
            <a:r>
              <a:rPr lang="ru-RU" sz="8000" dirty="0" err="1" smtClean="0">
                <a:latin typeface="+mj-lt"/>
              </a:rPr>
              <a:t>b</a:t>
            </a:r>
            <a:r>
              <a:rPr lang="en-US" sz="8000" dirty="0" smtClean="0">
                <a:latin typeface="+mj-lt"/>
              </a:rPr>
              <a:t>²</a:t>
            </a:r>
            <a:r>
              <a:rPr lang="ru-RU" sz="8000" dirty="0" smtClean="0">
                <a:latin typeface="+mj-lt"/>
              </a:rPr>
              <a:t>- 4ac называют </a:t>
            </a:r>
            <a:r>
              <a:rPr lang="ru-RU" sz="8000" b="1" i="1" dirty="0" smtClean="0">
                <a:latin typeface="+mj-lt"/>
              </a:rPr>
              <a:t>дискриминантом </a:t>
            </a:r>
            <a:r>
              <a:rPr lang="ru-RU" sz="8000" dirty="0" smtClean="0">
                <a:latin typeface="+mj-lt"/>
              </a:rPr>
              <a:t>квадратного уравнения.</a:t>
            </a:r>
          </a:p>
          <a:p>
            <a:pPr>
              <a:buNone/>
            </a:pPr>
            <a:r>
              <a:rPr lang="ru-RU" sz="8000" dirty="0" smtClean="0">
                <a:latin typeface="+mj-lt"/>
              </a:rPr>
              <a:t>       Если D &lt; 0, то уравнение не имеет действительных корней;</a:t>
            </a:r>
          </a:p>
          <a:p>
            <a:pPr>
              <a:buFont typeface="Wingdings" pitchFamily="2" charset="2"/>
              <a:buNone/>
            </a:pPr>
            <a:r>
              <a:rPr lang="ru-RU" sz="8000" dirty="0" smtClean="0">
                <a:latin typeface="+mj-lt"/>
              </a:rPr>
              <a:t>       если D = 0, то уравнение имеет один действительный корень;</a:t>
            </a:r>
          </a:p>
          <a:p>
            <a:pPr>
              <a:buFont typeface="Wingdings" pitchFamily="2" charset="2"/>
              <a:buNone/>
            </a:pPr>
            <a:r>
              <a:rPr lang="ru-RU" sz="8000" dirty="0" smtClean="0">
                <a:latin typeface="+mj-lt"/>
              </a:rPr>
              <a:t>       если D &gt; 0, то уравнение имеет два действительных корня.  </a:t>
            </a:r>
          </a:p>
          <a:p>
            <a:pPr>
              <a:buFont typeface="Wingdings" pitchFamily="2" charset="2"/>
              <a:buNone/>
            </a:pPr>
            <a:r>
              <a:rPr lang="ru-RU" sz="8000" dirty="0" smtClean="0">
                <a:latin typeface="+mj-lt"/>
              </a:rPr>
              <a:t>        В случае, когда D = 0, иногда говорят, что квадратное уравнение  имеет два одинаковых корня.</a:t>
            </a:r>
          </a:p>
          <a:p>
            <a:pPr>
              <a:buFont typeface="Wingdings" pitchFamily="2" charset="2"/>
              <a:buNone/>
            </a:pPr>
            <a:r>
              <a:rPr lang="ru-RU" sz="8000" dirty="0" smtClean="0">
                <a:latin typeface="+mj-lt"/>
              </a:rPr>
              <a:t>       </a:t>
            </a:r>
          </a:p>
          <a:p>
            <a:pPr>
              <a:buFont typeface="Wingdings" pitchFamily="2" charset="2"/>
              <a:buNone/>
            </a:pPr>
            <a:r>
              <a:rPr lang="ru-RU" sz="8000" dirty="0" smtClean="0">
                <a:latin typeface="+mj-lt"/>
              </a:rPr>
              <a:t>        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33" descr="new_pa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929454" y="3286124"/>
            <a:ext cx="1000125" cy="47625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Формулы.</a:t>
            </a:r>
            <a:endParaRPr lang="ru-RU" dirty="0"/>
          </a:p>
        </p:txBody>
      </p:sp>
      <p:pic>
        <p:nvPicPr>
          <p:cNvPr id="6" name="Picture 38" descr="__5544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357298"/>
            <a:ext cx="321471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9" descr="__554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071546"/>
            <a:ext cx="309086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__5543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500430" y="3786190"/>
            <a:ext cx="3286148" cy="2486028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939784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Полное квадратное уравнение</a:t>
            </a:r>
            <a:br>
              <a:rPr lang="ru-RU" sz="4400" dirty="0" smtClean="0"/>
            </a:br>
            <a:endParaRPr lang="ru-RU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ph idx="1"/>
          </p:nvPr>
        </p:nvGraphicFramePr>
        <p:xfrm>
          <a:off x="571472" y="928670"/>
          <a:ext cx="2143140" cy="3214710"/>
        </p:xfrm>
        <a:graphic>
          <a:graphicData uri="http://schemas.openxmlformats.org/presentationml/2006/ole">
            <p:oleObj spid="_x0000_s2050" name="Формула" r:id="rId3" imgW="1092200" imgH="24130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143636" y="1000108"/>
          <a:ext cx="2571768" cy="3357586"/>
        </p:xfrm>
        <a:graphic>
          <a:graphicData uri="http://schemas.openxmlformats.org/presentationml/2006/ole">
            <p:oleObj spid="_x0000_s2051" name="Формула" r:id="rId4" imgW="1193800" imgH="292100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643174" y="4071894"/>
          <a:ext cx="4500594" cy="2786106"/>
        </p:xfrm>
        <a:graphic>
          <a:graphicData uri="http://schemas.openxmlformats.org/presentationml/2006/ole">
            <p:oleObj spid="_x0000_s2052" name="Формула" r:id="rId5" imgW="2057400" imgH="1549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8581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Неполные квадратные уравнения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9493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sz="7200" dirty="0" smtClean="0">
                <a:latin typeface="+mj-lt"/>
              </a:rPr>
              <a:t>Если в квадратном уравнении </a:t>
            </a:r>
            <a:r>
              <a:rPr lang="ru-RU" sz="7200" i="1" dirty="0" smtClean="0">
                <a:latin typeface="+mj-lt"/>
              </a:rPr>
              <a:t>ax2+bx+c=0</a:t>
            </a:r>
            <a:r>
              <a:rPr lang="ru-RU" sz="7200" dirty="0" smtClean="0">
                <a:latin typeface="+mj-lt"/>
              </a:rPr>
              <a:t>  второй коэффициент </a:t>
            </a:r>
            <a:r>
              <a:rPr lang="ru-RU" sz="7200" i="1" dirty="0" err="1" smtClean="0">
                <a:latin typeface="+mj-lt"/>
              </a:rPr>
              <a:t>b</a:t>
            </a:r>
            <a:r>
              <a:rPr lang="ru-RU" sz="7200" dirty="0" smtClean="0">
                <a:latin typeface="+mj-lt"/>
              </a:rPr>
              <a:t> или свободный член </a:t>
            </a:r>
            <a:r>
              <a:rPr lang="ru-RU" sz="7200" i="1" dirty="0" err="1" smtClean="0">
                <a:latin typeface="+mj-lt"/>
              </a:rPr>
              <a:t>c</a:t>
            </a:r>
            <a:r>
              <a:rPr lang="ru-RU" sz="7200" dirty="0" smtClean="0">
                <a:latin typeface="+mj-lt"/>
              </a:rPr>
              <a:t> равен нулю, то квадратное уравнение называется </a:t>
            </a:r>
            <a:r>
              <a:rPr lang="ru-RU" sz="7200" i="1" dirty="0" smtClean="0">
                <a:latin typeface="+mj-lt"/>
              </a:rPr>
              <a:t>неполным</a:t>
            </a:r>
            <a:r>
              <a:rPr lang="ru-RU" sz="7200" dirty="0" smtClean="0">
                <a:latin typeface="+mj-lt"/>
              </a:rPr>
              <a:t>.  </a:t>
            </a:r>
          </a:p>
          <a:p>
            <a:pPr>
              <a:lnSpc>
                <a:spcPct val="120000"/>
              </a:lnSpc>
              <a:buNone/>
            </a:pPr>
            <a:r>
              <a:rPr lang="ru-RU" sz="7200" dirty="0" smtClean="0">
                <a:latin typeface="+mj-lt"/>
              </a:rPr>
              <a:t>Неполные уравнения выделяют потому, что для отыскания их корней можно не пользоваться формулой корней квадратного уравнения - проще решить уравнение методом разложения его левой части на множители.</a:t>
            </a:r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6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      Способы решения неполных квадратных уравнений</a:t>
            </a:r>
            <a:r>
              <a:rPr lang="en-US" sz="6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6200" b="1" dirty="0" smtClean="0">
                <a:latin typeface="+mj-lt"/>
              </a:rPr>
              <a:t>        1)  </a:t>
            </a:r>
            <a:r>
              <a:rPr lang="ru-RU" sz="6200" b="1" dirty="0" err="1" smtClean="0">
                <a:latin typeface="+mj-lt"/>
              </a:rPr>
              <a:t>c</a:t>
            </a:r>
            <a:r>
              <a:rPr lang="ru-RU" sz="6200" b="1" dirty="0" smtClean="0">
                <a:latin typeface="+mj-lt"/>
              </a:rPr>
              <a:t> = 0 , то уравнение примет вид  </a:t>
            </a:r>
            <a:r>
              <a:rPr lang="ru-RU" sz="6200" dirty="0" smtClean="0">
                <a:latin typeface="+mj-lt"/>
              </a:rPr>
              <a:t> </a:t>
            </a:r>
            <a:r>
              <a:rPr lang="en-US" sz="6200" dirty="0" smtClean="0">
                <a:latin typeface="+mj-lt"/>
              </a:rPr>
              <a:t>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6200" b="1" dirty="0" smtClean="0">
                <a:latin typeface="+mj-lt"/>
              </a:rPr>
              <a:t>         ax²+bx=0.                  </a:t>
            </a:r>
            <a:endParaRPr lang="ru-RU" sz="6200" b="1" dirty="0" smtClean="0"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6200" b="1" dirty="0" smtClean="0">
                <a:latin typeface="+mj-lt"/>
              </a:rPr>
              <a:t>         x( ax + b ) = 0 , </a:t>
            </a:r>
            <a:endParaRPr lang="ru-RU" sz="6200" b="1" dirty="0" smtClean="0"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6200" b="1" dirty="0" smtClean="0">
                <a:latin typeface="+mj-lt"/>
              </a:rPr>
              <a:t>         x = 0 </a:t>
            </a:r>
            <a:r>
              <a:rPr lang="en-US" sz="6200" b="1" dirty="0" err="1" smtClean="0">
                <a:latin typeface="+mj-lt"/>
              </a:rPr>
              <a:t>или</a:t>
            </a:r>
            <a:r>
              <a:rPr lang="en-US" sz="6200" b="1" dirty="0" smtClean="0">
                <a:latin typeface="+mj-lt"/>
              </a:rPr>
              <a:t> ax + b = 0 ,       </a:t>
            </a:r>
            <a:r>
              <a:rPr lang="en-US" sz="6200" dirty="0" smtClean="0">
                <a:latin typeface="+mj-lt"/>
              </a:rPr>
              <a:t> </a:t>
            </a:r>
            <a:r>
              <a:rPr lang="en-US" sz="6200" b="1" dirty="0" smtClean="0">
                <a:latin typeface="+mj-lt"/>
              </a:rPr>
              <a:t>x = -b : a</a:t>
            </a:r>
            <a:r>
              <a:rPr lang="ru-RU" sz="6200" b="1" dirty="0" smtClean="0">
                <a:latin typeface="+mj-lt"/>
              </a:rPr>
              <a:t> </a:t>
            </a:r>
            <a:r>
              <a:rPr lang="en-US" sz="6200" b="1" dirty="0" smtClean="0">
                <a:latin typeface="+mj-lt"/>
              </a:rPr>
              <a:t>.</a:t>
            </a:r>
            <a:r>
              <a:rPr lang="ru-RU" sz="6200" dirty="0" smtClean="0">
                <a:latin typeface="+mj-lt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6200" b="1" i="1" dirty="0" smtClean="0">
                <a:latin typeface="+mj-lt"/>
              </a:rPr>
              <a:t/>
            </a:r>
            <a:br>
              <a:rPr lang="ru-RU" sz="6200" b="1" i="1" dirty="0" smtClean="0">
                <a:latin typeface="+mj-lt"/>
              </a:rPr>
            </a:br>
            <a:r>
              <a:rPr lang="en-US" sz="6200" b="1" dirty="0" smtClean="0">
                <a:latin typeface="+mj-lt"/>
              </a:rPr>
              <a:t>2)  b = 0, </a:t>
            </a:r>
            <a:r>
              <a:rPr lang="en-US" sz="6200" b="1" dirty="0" err="1" smtClean="0">
                <a:latin typeface="+mj-lt"/>
              </a:rPr>
              <a:t>то</a:t>
            </a:r>
            <a:r>
              <a:rPr lang="en-US" sz="6200" b="1" dirty="0" smtClean="0">
                <a:latin typeface="+mj-lt"/>
              </a:rPr>
              <a:t> уравнение</a:t>
            </a:r>
            <a:r>
              <a:rPr lang="ru-RU" sz="6200" b="1" dirty="0" smtClean="0">
                <a:latin typeface="+mj-lt"/>
              </a:rPr>
              <a:t> </a:t>
            </a:r>
            <a:r>
              <a:rPr lang="en-US" sz="6200" b="1" dirty="0" smtClean="0">
                <a:latin typeface="+mj-lt"/>
              </a:rPr>
              <a:t>примет </a:t>
            </a:r>
            <a:r>
              <a:rPr lang="en-US" sz="6200" b="1" dirty="0" err="1" smtClean="0">
                <a:latin typeface="+mj-lt"/>
              </a:rPr>
              <a:t>вид</a:t>
            </a:r>
            <a:endParaRPr lang="en-US" sz="6200" b="1" dirty="0" smtClean="0"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6200" b="1" dirty="0" smtClean="0">
                <a:latin typeface="+mj-lt"/>
              </a:rPr>
              <a:t>              </a:t>
            </a:r>
            <a:r>
              <a:rPr lang="en-US" sz="6200" b="1" dirty="0" smtClean="0">
                <a:latin typeface="+mj-lt"/>
              </a:rPr>
              <a:t>ax² + c = 0 , </a:t>
            </a:r>
            <a:endParaRPr lang="ru-RU" sz="6200" b="1" dirty="0" smtClean="0"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6200" b="1" dirty="0" smtClean="0">
                <a:latin typeface="+mj-lt"/>
              </a:rPr>
              <a:t>             </a:t>
            </a:r>
            <a:r>
              <a:rPr lang="en-US" sz="6200" b="1" dirty="0" smtClean="0">
                <a:latin typeface="+mj-lt"/>
              </a:rPr>
              <a:t>x²  = -c : a 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6200" b="1" dirty="0" smtClean="0">
                <a:latin typeface="+mj-lt"/>
              </a:rPr>
              <a:t> </a:t>
            </a:r>
            <a:endParaRPr lang="ru-RU" sz="6200" b="1" dirty="0" smtClean="0"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6200" b="1" dirty="0" smtClean="0">
                <a:latin typeface="+mj-lt"/>
              </a:rPr>
              <a:t>           </a:t>
            </a:r>
            <a:r>
              <a:rPr lang="en-US" sz="6200" b="1" dirty="0" smtClean="0">
                <a:latin typeface="+mj-lt"/>
              </a:rPr>
              <a:t>x</a:t>
            </a:r>
            <a:r>
              <a:rPr lang="ru-RU" sz="6200" b="1" dirty="0" smtClean="0">
                <a:latin typeface="+mj-lt"/>
              </a:rPr>
              <a:t>1  =</a:t>
            </a:r>
            <a:r>
              <a:rPr lang="en-US" sz="6200" b="1" dirty="0" smtClean="0">
                <a:latin typeface="+mj-lt"/>
              </a:rPr>
              <a:t>     </a:t>
            </a:r>
            <a:r>
              <a:rPr lang="ru-RU" sz="6200" b="1" dirty="0" smtClean="0">
                <a:latin typeface="+mj-lt"/>
              </a:rPr>
              <a:t>      или  </a:t>
            </a:r>
            <a:r>
              <a:rPr lang="en-US" sz="6200" b="1" dirty="0" smtClean="0">
                <a:latin typeface="+mj-lt"/>
              </a:rPr>
              <a:t>x</a:t>
            </a:r>
            <a:r>
              <a:rPr lang="ru-RU" sz="6200" b="1" dirty="0" smtClean="0">
                <a:latin typeface="+mj-lt"/>
              </a:rPr>
              <a:t>2 = -</a:t>
            </a:r>
            <a:r>
              <a:rPr lang="ru-RU" sz="6200" dirty="0" smtClean="0">
                <a:latin typeface="+mj-lt"/>
              </a:rPr>
              <a:t> </a:t>
            </a:r>
          </a:p>
          <a:p>
            <a:pPr>
              <a:lnSpc>
                <a:spcPct val="90000"/>
              </a:lnSpc>
            </a:pPr>
            <a:endParaRPr lang="ru-RU" sz="6200" b="1" dirty="0" smtClean="0"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6200" b="1" dirty="0" smtClean="0">
                <a:latin typeface="+mj-lt"/>
              </a:rPr>
              <a:t>          3)</a:t>
            </a:r>
            <a:r>
              <a:rPr lang="en-US" sz="6200" b="1" i="1" dirty="0" smtClean="0">
                <a:latin typeface="+mj-lt"/>
              </a:rPr>
              <a:t> </a:t>
            </a:r>
            <a:r>
              <a:rPr lang="en-US" sz="6200" b="1" dirty="0" smtClean="0">
                <a:latin typeface="+mj-lt"/>
              </a:rPr>
              <a:t>b = 0 и c = 0 , </a:t>
            </a:r>
            <a:r>
              <a:rPr lang="en-US" sz="6200" b="1" dirty="0" err="1" smtClean="0">
                <a:latin typeface="+mj-lt"/>
              </a:rPr>
              <a:t>то</a:t>
            </a:r>
            <a:r>
              <a:rPr lang="en-US" sz="6200" b="1" dirty="0" smtClean="0">
                <a:latin typeface="+mj-lt"/>
              </a:rPr>
              <a:t> уравнение примет </a:t>
            </a:r>
            <a:r>
              <a:rPr lang="en-US" sz="6200" b="1" dirty="0" err="1" smtClean="0">
                <a:latin typeface="+mj-lt"/>
              </a:rPr>
              <a:t>вид</a:t>
            </a:r>
            <a:r>
              <a:rPr lang="en-US" sz="6200" b="1" dirty="0" smtClean="0">
                <a:latin typeface="+mj-lt"/>
              </a:rPr>
              <a:t>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6200" b="1" dirty="0" smtClean="0">
                <a:latin typeface="+mj-lt"/>
              </a:rPr>
              <a:t>              </a:t>
            </a:r>
            <a:r>
              <a:rPr lang="en-US" sz="6200" b="1" dirty="0" smtClean="0">
                <a:latin typeface="+mj-lt"/>
              </a:rPr>
              <a:t>ax² = 0,               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6200" b="1" dirty="0" smtClean="0">
                <a:latin typeface="+mj-lt"/>
              </a:rPr>
              <a:t>             </a:t>
            </a:r>
            <a:r>
              <a:rPr lang="en-US" sz="6200" b="1" dirty="0" smtClean="0">
                <a:latin typeface="+mj-lt"/>
              </a:rPr>
              <a:t> x =0.  </a:t>
            </a:r>
            <a:r>
              <a:rPr lang="en-US" sz="6200" dirty="0" smtClean="0">
                <a:latin typeface="+mj-lt"/>
              </a:rPr>
              <a:t> </a:t>
            </a:r>
            <a:endParaRPr lang="ru-RU" sz="6200" dirty="0" smtClean="0">
              <a:latin typeface="+mj-lt"/>
            </a:endParaRPr>
          </a:p>
          <a:p>
            <a:endParaRPr lang="ru-RU" dirty="0"/>
          </a:p>
        </p:txBody>
      </p:sp>
      <p:pic>
        <p:nvPicPr>
          <p:cNvPr id="4" name="Picture 7" descr="w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928794" y="5357826"/>
            <a:ext cx="314325" cy="371475"/>
          </a:xfrm>
          <a:prstGeom prst="rect">
            <a:avLst/>
          </a:prstGeom>
          <a:noFill/>
          <a:ln/>
        </p:spPr>
      </p:pic>
      <p:pic>
        <p:nvPicPr>
          <p:cNvPr id="5" name="Picture 8" descr="w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571868" y="5357826"/>
            <a:ext cx="314325" cy="37147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Решение неполного квадратного уравнения</a:t>
            </a:r>
            <a:endParaRPr lang="ru-RU" sz="3600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ph idx="1"/>
          </p:nvPr>
        </p:nvGraphicFramePr>
        <p:xfrm>
          <a:off x="428596" y="2285992"/>
          <a:ext cx="4143404" cy="2786082"/>
        </p:xfrm>
        <a:graphic>
          <a:graphicData uri="http://schemas.openxmlformats.org/presentationml/2006/ole">
            <p:oleObj spid="_x0000_s3074" name="Формула" r:id="rId3" imgW="2400120" imgH="137160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572132" y="2071678"/>
          <a:ext cx="3000396" cy="3286148"/>
        </p:xfrm>
        <a:graphic>
          <a:graphicData uri="http://schemas.openxmlformats.org/presentationml/2006/ole">
            <p:oleObj spid="_x0000_s3075" name="Формула" r:id="rId4" imgW="850680" imgH="1346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Квадратные уравнения с комплексными переменными</a:t>
            </a:r>
            <a:endParaRPr lang="ru-RU" sz="3200" dirty="0"/>
          </a:p>
        </p:txBody>
      </p:sp>
      <p:pic>
        <p:nvPicPr>
          <p:cNvPr id="4" name="Picture 12" descr="__5543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8313" y="1557338"/>
            <a:ext cx="2590800" cy="2152650"/>
          </a:xfrm>
          <a:noFill/>
          <a:ln/>
        </p:spPr>
      </p:pic>
      <p:sp>
        <p:nvSpPr>
          <p:cNvPr id="6" name="Прямоугольник 5"/>
          <p:cNvSpPr/>
          <p:nvPr/>
        </p:nvSpPr>
        <p:spPr>
          <a:xfrm>
            <a:off x="285720" y="1500174"/>
            <a:ext cx="84296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000" dirty="0" smtClean="0">
                <a:effectLst/>
                <a:latin typeface="+mj-lt"/>
              </a:rPr>
              <a:t>    Сначала рассмотрим простейшее квадратное уравнение</a:t>
            </a:r>
          </a:p>
          <a:p>
            <a:r>
              <a:rPr lang="ru-RU" sz="2000" dirty="0" smtClean="0">
                <a:effectLst/>
                <a:latin typeface="+mj-lt"/>
              </a:rPr>
              <a:t>где </a:t>
            </a:r>
            <a:r>
              <a:rPr lang="en-US" sz="2000" dirty="0" smtClean="0">
                <a:effectLst/>
                <a:latin typeface="+mj-lt"/>
              </a:rPr>
              <a:t>a</a:t>
            </a:r>
            <a:r>
              <a:rPr lang="ru-RU" sz="2000" dirty="0" smtClean="0">
                <a:effectLst/>
                <a:latin typeface="+mj-lt"/>
              </a:rPr>
              <a:t>-заданное число, а </a:t>
            </a:r>
            <a:r>
              <a:rPr lang="en-US" sz="2000" dirty="0" smtClean="0">
                <a:effectLst/>
                <a:latin typeface="+mj-lt"/>
              </a:rPr>
              <a:t>z</a:t>
            </a:r>
            <a:r>
              <a:rPr lang="ru-RU" sz="2000" dirty="0" smtClean="0">
                <a:effectLst/>
                <a:latin typeface="+mj-lt"/>
              </a:rPr>
              <a:t>-неизвестное. На множестве действительных чисел это уравнение: </a:t>
            </a:r>
          </a:p>
          <a:p>
            <a:r>
              <a:rPr lang="ru-RU" sz="2000" dirty="0"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                 </a:t>
            </a:r>
            <a:r>
              <a:rPr lang="ru-RU" sz="2000" dirty="0" smtClean="0">
                <a:effectLst/>
                <a:latin typeface="+mj-lt"/>
              </a:rPr>
              <a:t> </a:t>
            </a:r>
            <a:r>
              <a:rPr lang="ru-RU" sz="2000" dirty="0" smtClean="0">
                <a:latin typeface="+mj-lt"/>
                <a:cs typeface="Times New Roman" pitchFamily="18" charset="0"/>
              </a:rPr>
              <a:t>1)Имеет один корень </a:t>
            </a:r>
            <a:r>
              <a:rPr lang="en-US" sz="2000" dirty="0" smtClean="0">
                <a:latin typeface="+mj-lt"/>
                <a:cs typeface="Times New Roman" pitchFamily="18" charset="0"/>
              </a:rPr>
              <a:t>z</a:t>
            </a:r>
            <a:r>
              <a:rPr lang="ru-RU" sz="2000" dirty="0" smtClean="0">
                <a:latin typeface="+mj-lt"/>
                <a:cs typeface="Times New Roman" pitchFamily="18" charset="0"/>
              </a:rPr>
              <a:t>=0, если а=0;</a:t>
            </a:r>
            <a:endParaRPr lang="ru-RU" sz="2000" dirty="0" smtClean="0">
              <a:latin typeface="+mj-lt"/>
            </a:endParaRPr>
          </a:p>
          <a:p>
            <a:pPr eaLnBrk="0" hangingPunct="0"/>
            <a:r>
              <a:rPr lang="ru-RU" sz="2000" dirty="0" smtClean="0">
                <a:latin typeface="+mj-lt"/>
                <a:cs typeface="Times New Roman" pitchFamily="18" charset="0"/>
              </a:rPr>
              <a:t>                   2)Имеет два действительных корня  </a:t>
            </a:r>
            <a:endParaRPr lang="ru-RU" sz="2000" dirty="0" smtClean="0"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ru-RU" sz="2000" dirty="0" smtClean="0">
                <a:effectLst/>
                <a:latin typeface="+mj-lt"/>
              </a:rPr>
              <a:t>                   </a:t>
            </a:r>
            <a:r>
              <a:rPr lang="ru-RU" sz="2000" dirty="0" smtClean="0">
                <a:latin typeface="+mj-lt"/>
                <a:cs typeface="Times New Roman" pitchFamily="18" charset="0"/>
              </a:rPr>
              <a:t>3)Не имеет действительных  корней, если </a:t>
            </a:r>
            <a:r>
              <a:rPr lang="en-US" sz="2000" dirty="0" smtClean="0">
                <a:latin typeface="+mj-lt"/>
                <a:cs typeface="Times New Roman" pitchFamily="18" charset="0"/>
              </a:rPr>
              <a:t>a</a:t>
            </a:r>
            <a:r>
              <a:rPr lang="ru-RU" sz="2000" dirty="0" smtClean="0">
                <a:latin typeface="+mj-lt"/>
                <a:cs typeface="Times New Roman" pitchFamily="18" charset="0"/>
              </a:rPr>
              <a:t>&lt;0</a:t>
            </a:r>
            <a:endParaRPr lang="ru-RU" sz="2000" dirty="0" smtClean="0">
              <a:effectLst/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ru-RU" sz="2000" dirty="0" smtClean="0">
              <a:effectLst/>
              <a:latin typeface="+mj-lt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643834" y="1428736"/>
          <a:ext cx="714380" cy="442914"/>
        </p:xfrm>
        <a:graphic>
          <a:graphicData uri="http://schemas.openxmlformats.org/presentationml/2006/ole">
            <p:oleObj spid="_x0000_s1027" name="Формула" r:id="rId4" imgW="482391" imgH="228501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143636" y="2643182"/>
          <a:ext cx="857256" cy="500066"/>
        </p:xfrm>
        <a:graphic>
          <a:graphicData uri="http://schemas.openxmlformats.org/presentationml/2006/ole">
            <p:oleObj spid="_x0000_s1028" name="Формула" r:id="rId5" imgW="698197" imgH="266584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643042" y="3786190"/>
          <a:ext cx="4929222" cy="2500330"/>
        </p:xfrm>
        <a:graphic>
          <a:graphicData uri="http://schemas.openxmlformats.org/presentationml/2006/ole">
            <p:oleObj spid="_x0000_s1029" name="Формула" r:id="rId6" imgW="3035300" imgH="139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> </a:t>
            </a:r>
            <a:r>
              <a:rPr lang="ru-RU" sz="3600" dirty="0" smtClean="0"/>
              <a:t>Решение квадратных уравнений с помощью графиков. </a:t>
            </a:r>
            <a:endParaRPr lang="ru-RU" sz="3600" dirty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ph idx="1"/>
          </p:nvPr>
        </p:nvGraphicFramePr>
        <p:xfrm>
          <a:off x="1571604" y="1857364"/>
          <a:ext cx="1714512" cy="285752"/>
        </p:xfrm>
        <a:graphic>
          <a:graphicData uri="http://schemas.openxmlformats.org/presentationml/2006/ole">
            <p:oleObj spid="_x0000_s21506" name="Формула" r:id="rId3" imgW="914400" imgH="2032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4282" y="1571612"/>
            <a:ext cx="85011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Не используя формул квадратное уравнение можно решить графическим способом. Например</a:t>
            </a:r>
          </a:p>
          <a:p>
            <a:pPr>
              <a:buFont typeface="Wingdings" pitchFamily="2" charset="2"/>
              <a:buNone/>
            </a:pPr>
            <a:r>
              <a:rPr lang="ru-RU" dirty="0" smtClean="0"/>
              <a:t>        Решим уравнение .  Для этого построим два графика    </a:t>
            </a:r>
            <a:r>
              <a:rPr lang="en-US" dirty="0" smtClean="0"/>
              <a:t>y</a:t>
            </a:r>
            <a:r>
              <a:rPr lang="ru-RU" dirty="0" smtClean="0"/>
              <a:t>=</a:t>
            </a:r>
            <a:r>
              <a:rPr lang="en-US" dirty="0" smtClean="0"/>
              <a:t>x</a:t>
            </a:r>
            <a:r>
              <a:rPr lang="ru-RU" dirty="0" smtClean="0"/>
              <a:t>²;     </a:t>
            </a:r>
            <a:r>
              <a:rPr lang="en-US" dirty="0" smtClean="0"/>
              <a:t>y</a:t>
            </a:r>
            <a:r>
              <a:rPr lang="ru-RU" dirty="0" smtClean="0"/>
              <a:t>=</a:t>
            </a:r>
            <a:r>
              <a:rPr lang="en-US" dirty="0" smtClean="0"/>
              <a:t>x</a:t>
            </a:r>
            <a:r>
              <a:rPr lang="ru-RU" dirty="0" smtClean="0"/>
              <a:t>+ 1</a:t>
            </a:r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2643182"/>
            <a:ext cx="60722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charset="0"/>
                <a:cs typeface="Times New Roman" pitchFamily="18" charset="0"/>
              </a:rPr>
              <a:t>y</a:t>
            </a:r>
            <a:r>
              <a:rPr lang="ru-RU" dirty="0" smtClean="0">
                <a:latin typeface="Arial" charset="0"/>
                <a:cs typeface="Times New Roman" pitchFamily="18" charset="0"/>
              </a:rPr>
              <a:t>=</a:t>
            </a:r>
            <a:r>
              <a:rPr lang="en-US" dirty="0" smtClean="0">
                <a:latin typeface="Arial" charset="0"/>
                <a:cs typeface="Times New Roman" pitchFamily="18" charset="0"/>
              </a:rPr>
              <a:t>x</a:t>
            </a:r>
            <a:r>
              <a:rPr lang="ru-RU" baseline="30000" dirty="0" smtClean="0">
                <a:latin typeface="Arial" charset="0"/>
                <a:cs typeface="Times New Roman" pitchFamily="18" charset="0"/>
              </a:rPr>
              <a:t>2</a:t>
            </a:r>
            <a:r>
              <a:rPr lang="ru-RU" dirty="0" smtClean="0">
                <a:latin typeface="Arial" charset="0"/>
                <a:cs typeface="Times New Roman" pitchFamily="18" charset="0"/>
              </a:rPr>
              <a:t>, квадратичная функция, график парабола</a:t>
            </a:r>
          </a:p>
          <a:p>
            <a:endParaRPr lang="ru-RU" dirty="0" smtClean="0">
              <a:latin typeface="Arial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71472" y="3208259"/>
          <a:ext cx="3500461" cy="863683"/>
        </p:xfrm>
        <a:graphic>
          <a:graphicData uri="http://schemas.openxmlformats.org/drawingml/2006/table">
            <a:tbl>
              <a:tblPr/>
              <a:tblGrid>
                <a:gridCol w="420299"/>
                <a:gridCol w="444663"/>
                <a:gridCol w="438573"/>
                <a:gridCol w="310640"/>
                <a:gridCol w="574628"/>
                <a:gridCol w="442634"/>
                <a:gridCol w="444665"/>
                <a:gridCol w="424359"/>
              </a:tblGrid>
              <a:tr h="5349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Rectangle 113"/>
          <p:cNvSpPr>
            <a:spLocks noChangeArrowheads="1"/>
          </p:cNvSpPr>
          <p:nvPr/>
        </p:nvSpPr>
        <p:spPr bwMode="auto">
          <a:xfrm>
            <a:off x="179388" y="4388068"/>
            <a:ext cx="70358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400" dirty="0" smtClean="0">
                <a:latin typeface="Arial" charset="0"/>
                <a:cs typeface="Times New Roman" pitchFamily="18" charset="0"/>
              </a:rPr>
              <a:t>y</a:t>
            </a:r>
            <a:r>
              <a:rPr lang="ru-RU" sz="1400" dirty="0">
                <a:latin typeface="Arial" charset="0"/>
                <a:cs typeface="Times New Roman" pitchFamily="18" charset="0"/>
              </a:rPr>
              <a:t>=</a:t>
            </a:r>
            <a:r>
              <a:rPr lang="en-US" sz="1400" dirty="0">
                <a:latin typeface="Arial" charset="0"/>
                <a:cs typeface="Times New Roman" pitchFamily="18" charset="0"/>
              </a:rPr>
              <a:t>x</a:t>
            </a:r>
            <a:r>
              <a:rPr lang="ru-RU" sz="1400" dirty="0">
                <a:latin typeface="Arial" charset="0"/>
                <a:cs typeface="Times New Roman" pitchFamily="18" charset="0"/>
              </a:rPr>
              <a:t>+1, линейная функция, график прямая</a:t>
            </a:r>
            <a:r>
              <a:rPr lang="ru-RU" sz="1200" dirty="0">
                <a:latin typeface="Arial" charset="0"/>
                <a:cs typeface="Times New Roman" pitchFamily="18" charset="0"/>
              </a:rPr>
              <a:t>.</a:t>
            </a:r>
            <a:endParaRPr lang="ru-RU" sz="900" dirty="0">
              <a:latin typeface="Arial" charset="0"/>
            </a:endParaRPr>
          </a:p>
          <a:p>
            <a:pPr eaLnBrk="0" hangingPunct="0"/>
            <a:endParaRPr lang="ru-RU" sz="1800" dirty="0">
              <a:latin typeface="Arial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28596" y="4786322"/>
          <a:ext cx="1785950" cy="571504"/>
        </p:xfrm>
        <a:graphic>
          <a:graphicData uri="http://schemas.openxmlformats.org/drawingml/2006/table">
            <a:tbl>
              <a:tblPr/>
              <a:tblGrid>
                <a:gridCol w="428924"/>
                <a:gridCol w="452342"/>
                <a:gridCol w="452342"/>
                <a:gridCol w="452342"/>
              </a:tblGrid>
              <a:tr h="2857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" name="Picture 168" descr="x%5e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6100" y="3071810"/>
            <a:ext cx="438150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000100" y="5572140"/>
          <a:ext cx="1066800" cy="200025"/>
        </p:xfrm>
        <a:graphic>
          <a:graphicData uri="http://schemas.openxmlformats.org/presentationml/2006/ole">
            <p:oleObj spid="_x0000_s21507" name="Формула" r:id="rId5" imgW="1066337" imgH="203112" progId="Equation.3">
              <p:embed/>
            </p:oleObj>
          </a:graphicData>
        </a:graphic>
      </p:graphicFrame>
      <p:sp>
        <p:nvSpPr>
          <p:cNvPr id="15" name="Rectangle 171"/>
          <p:cNvSpPr>
            <a:spLocks noChangeArrowheads="1"/>
          </p:cNvSpPr>
          <p:nvPr/>
        </p:nvSpPr>
        <p:spPr bwMode="auto">
          <a:xfrm rot="10800000" flipV="1">
            <a:off x="258330" y="5555142"/>
            <a:ext cx="103147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1200" dirty="0">
                <a:latin typeface="Arial" charset="0"/>
                <a:cs typeface="Times New Roman" pitchFamily="18" charset="0"/>
              </a:rPr>
              <a:t>Ответ:</a:t>
            </a:r>
            <a:endParaRPr lang="ru-RU" sz="1800" dirty="0">
              <a:latin typeface="Arial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5857893"/>
            <a:ext cx="90011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+mj-lt"/>
              </a:rPr>
              <a:t>Абсциссы точек пересечения графиков и будет корнями уравнения.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ru-RU" sz="1400" dirty="0" smtClean="0">
                <a:latin typeface="+mj-lt"/>
              </a:rPr>
              <a:t>Если графики пересекаются в двух точках, то уравнение имеет два корня.</a:t>
            </a:r>
          </a:p>
          <a:p>
            <a:pPr algn="ctr"/>
            <a:r>
              <a:rPr lang="ru-RU" sz="1400" dirty="0" smtClean="0">
                <a:latin typeface="+mj-lt"/>
              </a:rPr>
              <a:t>Если графики пересекаются в одной точке, то уравнение имеет один корень.</a:t>
            </a:r>
          </a:p>
          <a:p>
            <a:pPr algn="ctr"/>
            <a:r>
              <a:rPr lang="ru-RU" sz="1400" dirty="0" smtClean="0">
                <a:latin typeface="+mj-lt"/>
              </a:rPr>
              <a:t>Если графики не пересекаются, то уравнение корней не имеет.</a:t>
            </a:r>
            <a:endParaRPr lang="ru-RU" sz="1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125</TotalTime>
  <Words>390</Words>
  <Application>Microsoft Office PowerPoint</Application>
  <PresentationFormat>Экран (4:3)</PresentationFormat>
  <Paragraphs>105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Апекс</vt:lpstr>
      <vt:lpstr>Формула</vt:lpstr>
      <vt:lpstr>Квадратные уравнения</vt:lpstr>
      <vt:lpstr>Квадратные уравнения</vt:lpstr>
      <vt:lpstr>Определение</vt:lpstr>
      <vt:lpstr>Формулы.</vt:lpstr>
      <vt:lpstr>Полное квадратное уравнение </vt:lpstr>
      <vt:lpstr>Неполные квадратные уравнения</vt:lpstr>
      <vt:lpstr>Решение неполного квадратного уравнения</vt:lpstr>
      <vt:lpstr>Квадратные уравнения с комплексными переменными</vt:lpstr>
      <vt:lpstr> Решение квадратных уравнений с помощью графиков. </vt:lpstr>
      <vt:lpstr>Решение задач с помощью кв. уравнений. </vt:lpstr>
      <vt:lpstr>Практикум</vt:lpstr>
      <vt:lpstr>Заключение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Квадратные уравнения</dc:title>
  <dc:creator>Zver</dc:creator>
  <cp:lastModifiedBy>Zver</cp:lastModifiedBy>
  <cp:revision>14</cp:revision>
  <dcterms:created xsi:type="dcterms:W3CDTF">2009-01-28T19:48:08Z</dcterms:created>
  <dcterms:modified xsi:type="dcterms:W3CDTF">2009-01-28T22:03:20Z</dcterms:modified>
</cp:coreProperties>
</file>