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313" r:id="rId2"/>
    <p:sldId id="259" r:id="rId3"/>
    <p:sldId id="260" r:id="rId4"/>
    <p:sldId id="269" r:id="rId5"/>
    <p:sldId id="264" r:id="rId6"/>
    <p:sldId id="262" r:id="rId7"/>
    <p:sldId id="265" r:id="rId8"/>
    <p:sldId id="263" r:id="rId9"/>
    <p:sldId id="277" r:id="rId10"/>
    <p:sldId id="272" r:id="rId11"/>
    <p:sldId id="282" r:id="rId12"/>
    <p:sldId id="279" r:id="rId13"/>
    <p:sldId id="284" r:id="rId14"/>
    <p:sldId id="287" r:id="rId15"/>
    <p:sldId id="288" r:id="rId16"/>
    <p:sldId id="290" r:id="rId17"/>
    <p:sldId id="291" r:id="rId18"/>
    <p:sldId id="292" r:id="rId19"/>
    <p:sldId id="274" r:id="rId20"/>
    <p:sldId id="295" r:id="rId21"/>
    <p:sldId id="309" r:id="rId22"/>
    <p:sldId id="322" r:id="rId23"/>
    <p:sldId id="298" r:id="rId24"/>
    <p:sldId id="299" r:id="rId25"/>
    <p:sldId id="300" r:id="rId26"/>
    <p:sldId id="302" r:id="rId27"/>
    <p:sldId id="314" r:id="rId28"/>
    <p:sldId id="318" r:id="rId29"/>
    <p:sldId id="303" r:id="rId30"/>
    <p:sldId id="315" r:id="rId31"/>
    <p:sldId id="319" r:id="rId32"/>
    <p:sldId id="304" r:id="rId33"/>
    <p:sldId id="316" r:id="rId34"/>
    <p:sldId id="320" r:id="rId35"/>
    <p:sldId id="305" r:id="rId36"/>
    <p:sldId id="317" r:id="rId37"/>
    <p:sldId id="321" r:id="rId38"/>
    <p:sldId id="306" r:id="rId39"/>
    <p:sldId id="311" r:id="rId40"/>
    <p:sldId id="312" r:id="rId41"/>
    <p:sldId id="30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акова Ирина Николаевна" initials="КИ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24" autoAdjust="0"/>
    <p:restoredTop sz="94709" autoAdjust="0"/>
  </p:normalViewPr>
  <p:slideViewPr>
    <p:cSldViewPr>
      <p:cViewPr varScale="1">
        <p:scale>
          <a:sx n="74" d="100"/>
          <a:sy n="74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CD741-ECA7-479F-BA3C-25977C20282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454AE-5230-44C8-98DC-9BB1EEB40E15}">
      <dgm:prSet phldrT="[Текст]" custT="1"/>
      <dgm:spPr/>
      <dgm:t>
        <a:bodyPr/>
        <a:lstStyle/>
        <a:p>
          <a:r>
            <a:rPr lang="ru-RU" sz="3200" dirty="0" smtClean="0"/>
            <a:t>5 – в (Плюшкин)</a:t>
          </a:r>
          <a:endParaRPr lang="ru-RU" sz="3200" dirty="0"/>
        </a:p>
      </dgm:t>
    </dgm:pt>
    <dgm:pt modelId="{156E350C-C704-498E-9DD5-22518F85EE80}" type="parTrans" cxnId="{C142A149-10DA-4AF6-94ED-94DD758335CC}">
      <dgm:prSet/>
      <dgm:spPr/>
      <dgm:t>
        <a:bodyPr/>
        <a:lstStyle/>
        <a:p>
          <a:endParaRPr lang="ru-RU"/>
        </a:p>
      </dgm:t>
    </dgm:pt>
    <dgm:pt modelId="{3392EF87-5B0B-423E-A67E-92C344EB13D8}" type="sibTrans" cxnId="{C142A149-10DA-4AF6-94ED-94DD758335CC}">
      <dgm:prSet/>
      <dgm:spPr/>
      <dgm:t>
        <a:bodyPr/>
        <a:lstStyle/>
        <a:p>
          <a:endParaRPr lang="ru-RU"/>
        </a:p>
      </dgm:t>
    </dgm:pt>
    <dgm:pt modelId="{10557707-6C43-4C8E-8F13-CE76B727793B}">
      <dgm:prSet custT="1"/>
      <dgm:spPr/>
      <dgm:t>
        <a:bodyPr/>
        <a:lstStyle/>
        <a:p>
          <a:r>
            <a:rPr lang="ru-RU" sz="3200" i="1" dirty="0" smtClean="0"/>
            <a:t>4 – б (Михаил Семёнович)</a:t>
          </a:r>
          <a:endParaRPr lang="ru-RU" sz="3200" i="1" dirty="0" smtClean="0"/>
        </a:p>
      </dgm:t>
    </dgm:pt>
    <dgm:pt modelId="{FAA69B08-B889-4533-A071-C35C10705510}" type="parTrans" cxnId="{088F507D-3B22-456E-AF70-CB7904CB0450}">
      <dgm:prSet/>
      <dgm:spPr/>
      <dgm:t>
        <a:bodyPr/>
        <a:lstStyle/>
        <a:p>
          <a:endParaRPr lang="ru-RU"/>
        </a:p>
      </dgm:t>
    </dgm:pt>
    <dgm:pt modelId="{DB1BA28A-8DB3-4128-90F3-16EF51B746FE}" type="sibTrans" cxnId="{088F507D-3B22-456E-AF70-CB7904CB0450}">
      <dgm:prSet/>
      <dgm:spPr/>
      <dgm:t>
        <a:bodyPr/>
        <a:lstStyle/>
        <a:p>
          <a:endParaRPr lang="ru-RU"/>
        </a:p>
      </dgm:t>
    </dgm:pt>
    <dgm:pt modelId="{279F98C6-0165-4CE7-B9BD-D778287A1B7A}">
      <dgm:prSet custT="1"/>
      <dgm:spPr/>
      <dgm:t>
        <a:bodyPr/>
        <a:lstStyle/>
        <a:p>
          <a:r>
            <a:rPr lang="ru-RU" sz="3200" i="1" dirty="0" smtClean="0"/>
            <a:t>3 - г (Манилов)</a:t>
          </a:r>
          <a:endParaRPr lang="ru-RU" sz="3200" i="1" dirty="0" smtClean="0"/>
        </a:p>
      </dgm:t>
    </dgm:pt>
    <dgm:pt modelId="{A600596E-360C-4E89-AE67-9F13A812705C}" type="parTrans" cxnId="{62F9350D-9DC8-49AA-A9DE-98FCA923FFBC}">
      <dgm:prSet/>
      <dgm:spPr/>
      <dgm:t>
        <a:bodyPr/>
        <a:lstStyle/>
        <a:p>
          <a:endParaRPr lang="ru-RU"/>
        </a:p>
      </dgm:t>
    </dgm:pt>
    <dgm:pt modelId="{F457A52D-8677-4E36-98BB-1417266FD318}" type="sibTrans" cxnId="{62F9350D-9DC8-49AA-A9DE-98FCA923FFBC}">
      <dgm:prSet/>
      <dgm:spPr/>
      <dgm:t>
        <a:bodyPr/>
        <a:lstStyle/>
        <a:p>
          <a:endParaRPr lang="ru-RU"/>
        </a:p>
      </dgm:t>
    </dgm:pt>
    <dgm:pt modelId="{794B7719-FFFB-4EDC-A05A-11639E23EC71}">
      <dgm:prSet custT="1"/>
      <dgm:spPr/>
      <dgm:t>
        <a:bodyPr/>
        <a:lstStyle/>
        <a:p>
          <a:r>
            <a:rPr lang="ru-RU" sz="3500" i="1" dirty="0" smtClean="0"/>
            <a:t> </a:t>
          </a:r>
          <a:r>
            <a:rPr lang="ru-RU" sz="3200" i="1" dirty="0" smtClean="0"/>
            <a:t>1 -  а  </a:t>
          </a:r>
        </a:p>
        <a:p>
          <a:r>
            <a:rPr lang="ru-RU" sz="3200" i="1" dirty="0" smtClean="0"/>
            <a:t> (о Чичикове)</a:t>
          </a:r>
          <a:endParaRPr lang="ru-RU" sz="3200" dirty="0"/>
        </a:p>
      </dgm:t>
    </dgm:pt>
    <dgm:pt modelId="{FE2C1C2C-48D5-43A9-8036-7C3038A46289}" type="parTrans" cxnId="{DA33F08A-2996-4FB0-BE2F-89FB6A281DF7}">
      <dgm:prSet/>
      <dgm:spPr/>
      <dgm:t>
        <a:bodyPr/>
        <a:lstStyle/>
        <a:p>
          <a:endParaRPr lang="ru-RU"/>
        </a:p>
      </dgm:t>
    </dgm:pt>
    <dgm:pt modelId="{A427D384-42A6-422D-B766-F5404B53E754}" type="sibTrans" cxnId="{DA33F08A-2996-4FB0-BE2F-89FB6A281DF7}">
      <dgm:prSet/>
      <dgm:spPr/>
      <dgm:t>
        <a:bodyPr/>
        <a:lstStyle/>
        <a:p>
          <a:endParaRPr lang="ru-RU"/>
        </a:p>
      </dgm:t>
    </dgm:pt>
    <dgm:pt modelId="{139FFC6E-AE0D-4510-9BED-E376567A2A50}">
      <dgm:prSet custT="1"/>
      <dgm:spPr/>
      <dgm:t>
        <a:bodyPr/>
        <a:lstStyle/>
        <a:p>
          <a:r>
            <a:rPr lang="ru-RU" sz="3200" i="1" dirty="0" smtClean="0"/>
            <a:t>2 - а    (коллежский советник)</a:t>
          </a:r>
          <a:endParaRPr lang="ru-RU" sz="3200" dirty="0"/>
        </a:p>
      </dgm:t>
    </dgm:pt>
    <dgm:pt modelId="{E681CA26-A211-4072-8D88-33630465FBC4}" type="parTrans" cxnId="{C39FF8DC-35BF-47CB-84F7-246C9B2CEC60}">
      <dgm:prSet/>
      <dgm:spPr/>
      <dgm:t>
        <a:bodyPr/>
        <a:lstStyle/>
        <a:p>
          <a:endParaRPr lang="ru-RU"/>
        </a:p>
      </dgm:t>
    </dgm:pt>
    <dgm:pt modelId="{E881B5FE-6730-4E8F-934A-9E7E0A4808D9}" type="sibTrans" cxnId="{C39FF8DC-35BF-47CB-84F7-246C9B2CEC60}">
      <dgm:prSet/>
      <dgm:spPr/>
      <dgm:t>
        <a:bodyPr/>
        <a:lstStyle/>
        <a:p>
          <a:endParaRPr lang="ru-RU"/>
        </a:p>
      </dgm:t>
    </dgm:pt>
    <dgm:pt modelId="{80400F18-233C-455B-94D8-8D6DDDA5C014}" type="pres">
      <dgm:prSet presAssocID="{AEACD741-ECA7-479F-BA3C-25977C202820}" presName="diagram" presStyleCnt="0">
        <dgm:presLayoutVars>
          <dgm:dir/>
          <dgm:resizeHandles val="exact"/>
        </dgm:presLayoutVars>
      </dgm:prSet>
      <dgm:spPr/>
    </dgm:pt>
    <dgm:pt modelId="{613CEED0-4761-4D3C-A7D3-6BE2CF5AC055}" type="pres">
      <dgm:prSet presAssocID="{794B7719-FFFB-4EDC-A05A-11639E23EC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77621-B7AD-4EBF-BF00-F6B2BEB4B30E}" type="pres">
      <dgm:prSet presAssocID="{A427D384-42A6-422D-B766-F5404B53E754}" presName="sibTrans" presStyleCnt="0"/>
      <dgm:spPr/>
    </dgm:pt>
    <dgm:pt modelId="{4DF2BDA2-6187-4945-9927-0E14E2FF0206}" type="pres">
      <dgm:prSet presAssocID="{139FFC6E-AE0D-4510-9BED-E376567A2A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4AE0E-B220-4335-BEDE-0907B6124C1E}" type="pres">
      <dgm:prSet presAssocID="{E881B5FE-6730-4E8F-934A-9E7E0A4808D9}" presName="sibTrans" presStyleCnt="0"/>
      <dgm:spPr/>
    </dgm:pt>
    <dgm:pt modelId="{863B93F7-F272-4C25-AB3D-D41D17195C9A}" type="pres">
      <dgm:prSet presAssocID="{279F98C6-0165-4CE7-B9BD-D778287A1B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9174E-8E2D-4319-A952-83F43CD6C866}" type="pres">
      <dgm:prSet presAssocID="{F457A52D-8677-4E36-98BB-1417266FD318}" presName="sibTrans" presStyleCnt="0"/>
      <dgm:spPr/>
    </dgm:pt>
    <dgm:pt modelId="{1CB5483A-0AE0-4E73-95F7-092C85FBA654}" type="pres">
      <dgm:prSet presAssocID="{10557707-6C43-4C8E-8F13-CE76B72779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0E9C7-C6C5-489A-ABDC-3D0305CD1EC6}" type="pres">
      <dgm:prSet presAssocID="{DB1BA28A-8DB3-4128-90F3-16EF51B746FE}" presName="sibTrans" presStyleCnt="0"/>
      <dgm:spPr/>
    </dgm:pt>
    <dgm:pt modelId="{4CD7090B-E623-4CD4-8693-FA695597CEE6}" type="pres">
      <dgm:prSet presAssocID="{D04454AE-5230-44C8-98DC-9BB1EEB40E15}" presName="node" presStyleLbl="node1" presStyleIdx="4" presStyleCnt="5">
        <dgm:presLayoutVars>
          <dgm:bulletEnabled val="1"/>
        </dgm:presLayoutVars>
      </dgm:prSet>
      <dgm:spPr/>
    </dgm:pt>
  </dgm:ptLst>
  <dgm:cxnLst>
    <dgm:cxn modelId="{A85087A1-228C-4EFF-A62A-3F8B7FE43CA0}" type="presOf" srcId="{279F98C6-0165-4CE7-B9BD-D778287A1B7A}" destId="{863B93F7-F272-4C25-AB3D-D41D17195C9A}" srcOrd="0" destOrd="0" presId="urn:microsoft.com/office/officeart/2005/8/layout/default"/>
    <dgm:cxn modelId="{458FAF49-6F96-447B-A98C-8C303AF06210}" type="presOf" srcId="{139FFC6E-AE0D-4510-9BED-E376567A2A50}" destId="{4DF2BDA2-6187-4945-9927-0E14E2FF0206}" srcOrd="0" destOrd="0" presId="urn:microsoft.com/office/officeart/2005/8/layout/default"/>
    <dgm:cxn modelId="{088F507D-3B22-456E-AF70-CB7904CB0450}" srcId="{AEACD741-ECA7-479F-BA3C-25977C202820}" destId="{10557707-6C43-4C8E-8F13-CE76B727793B}" srcOrd="3" destOrd="0" parTransId="{FAA69B08-B889-4533-A071-C35C10705510}" sibTransId="{DB1BA28A-8DB3-4128-90F3-16EF51B746FE}"/>
    <dgm:cxn modelId="{C39FF8DC-35BF-47CB-84F7-246C9B2CEC60}" srcId="{AEACD741-ECA7-479F-BA3C-25977C202820}" destId="{139FFC6E-AE0D-4510-9BED-E376567A2A50}" srcOrd="1" destOrd="0" parTransId="{E681CA26-A211-4072-8D88-33630465FBC4}" sibTransId="{E881B5FE-6730-4E8F-934A-9E7E0A4808D9}"/>
    <dgm:cxn modelId="{500318C7-E3A8-4080-80CD-EFC611DD650D}" type="presOf" srcId="{794B7719-FFFB-4EDC-A05A-11639E23EC71}" destId="{613CEED0-4761-4D3C-A7D3-6BE2CF5AC055}" srcOrd="0" destOrd="0" presId="urn:microsoft.com/office/officeart/2005/8/layout/default"/>
    <dgm:cxn modelId="{62F9350D-9DC8-49AA-A9DE-98FCA923FFBC}" srcId="{AEACD741-ECA7-479F-BA3C-25977C202820}" destId="{279F98C6-0165-4CE7-B9BD-D778287A1B7A}" srcOrd="2" destOrd="0" parTransId="{A600596E-360C-4E89-AE67-9F13A812705C}" sibTransId="{F457A52D-8677-4E36-98BB-1417266FD318}"/>
    <dgm:cxn modelId="{B4512A70-BB96-41BD-A4B9-992D4AE86D39}" type="presOf" srcId="{10557707-6C43-4C8E-8F13-CE76B727793B}" destId="{1CB5483A-0AE0-4E73-95F7-092C85FBA654}" srcOrd="0" destOrd="0" presId="urn:microsoft.com/office/officeart/2005/8/layout/default"/>
    <dgm:cxn modelId="{DA33F08A-2996-4FB0-BE2F-89FB6A281DF7}" srcId="{AEACD741-ECA7-479F-BA3C-25977C202820}" destId="{794B7719-FFFB-4EDC-A05A-11639E23EC71}" srcOrd="0" destOrd="0" parTransId="{FE2C1C2C-48D5-43A9-8036-7C3038A46289}" sibTransId="{A427D384-42A6-422D-B766-F5404B53E754}"/>
    <dgm:cxn modelId="{C142A149-10DA-4AF6-94ED-94DD758335CC}" srcId="{AEACD741-ECA7-479F-BA3C-25977C202820}" destId="{D04454AE-5230-44C8-98DC-9BB1EEB40E15}" srcOrd="4" destOrd="0" parTransId="{156E350C-C704-498E-9DD5-22518F85EE80}" sibTransId="{3392EF87-5B0B-423E-A67E-92C344EB13D8}"/>
    <dgm:cxn modelId="{E381848F-4AC3-488C-9678-3E888D234579}" type="presOf" srcId="{AEACD741-ECA7-479F-BA3C-25977C202820}" destId="{80400F18-233C-455B-94D8-8D6DDDA5C014}" srcOrd="0" destOrd="0" presId="urn:microsoft.com/office/officeart/2005/8/layout/default"/>
    <dgm:cxn modelId="{E6E2725C-3854-4424-AB79-1A54DBB78A6E}" type="presOf" srcId="{D04454AE-5230-44C8-98DC-9BB1EEB40E15}" destId="{4CD7090B-E623-4CD4-8693-FA695597CEE6}" srcOrd="0" destOrd="0" presId="urn:microsoft.com/office/officeart/2005/8/layout/default"/>
    <dgm:cxn modelId="{48B9375B-B3F5-4DCE-BB58-1824CA1FB02A}" type="presParOf" srcId="{80400F18-233C-455B-94D8-8D6DDDA5C014}" destId="{613CEED0-4761-4D3C-A7D3-6BE2CF5AC055}" srcOrd="0" destOrd="0" presId="urn:microsoft.com/office/officeart/2005/8/layout/default"/>
    <dgm:cxn modelId="{C0AD7FF9-6606-41A1-89B3-0864AD16F3BB}" type="presParOf" srcId="{80400F18-233C-455B-94D8-8D6DDDA5C014}" destId="{75A77621-B7AD-4EBF-BF00-F6B2BEB4B30E}" srcOrd="1" destOrd="0" presId="urn:microsoft.com/office/officeart/2005/8/layout/default"/>
    <dgm:cxn modelId="{78AD0F5F-5F41-4162-BF4D-8DDEA6341E47}" type="presParOf" srcId="{80400F18-233C-455B-94D8-8D6DDDA5C014}" destId="{4DF2BDA2-6187-4945-9927-0E14E2FF0206}" srcOrd="2" destOrd="0" presId="urn:microsoft.com/office/officeart/2005/8/layout/default"/>
    <dgm:cxn modelId="{97C5554A-F290-4332-81E2-0AD5EF7CD5DD}" type="presParOf" srcId="{80400F18-233C-455B-94D8-8D6DDDA5C014}" destId="{88F4AE0E-B220-4335-BEDE-0907B6124C1E}" srcOrd="3" destOrd="0" presId="urn:microsoft.com/office/officeart/2005/8/layout/default"/>
    <dgm:cxn modelId="{31D49ADD-09AA-4FC8-B1CA-ACE6C90CEC9D}" type="presParOf" srcId="{80400F18-233C-455B-94D8-8D6DDDA5C014}" destId="{863B93F7-F272-4C25-AB3D-D41D17195C9A}" srcOrd="4" destOrd="0" presId="urn:microsoft.com/office/officeart/2005/8/layout/default"/>
    <dgm:cxn modelId="{F12CF3C9-6B33-410D-9074-EF14DAFAC027}" type="presParOf" srcId="{80400F18-233C-455B-94D8-8D6DDDA5C014}" destId="{96E9174E-8E2D-4319-A952-83F43CD6C866}" srcOrd="5" destOrd="0" presId="urn:microsoft.com/office/officeart/2005/8/layout/default"/>
    <dgm:cxn modelId="{D96EADC0-780F-4ED1-B74F-A0FCF54952E7}" type="presParOf" srcId="{80400F18-233C-455B-94D8-8D6DDDA5C014}" destId="{1CB5483A-0AE0-4E73-95F7-092C85FBA654}" srcOrd="6" destOrd="0" presId="urn:microsoft.com/office/officeart/2005/8/layout/default"/>
    <dgm:cxn modelId="{F9B1EDA4-7FA8-4276-8D67-308FB73682ED}" type="presParOf" srcId="{80400F18-233C-455B-94D8-8D6DDDA5C014}" destId="{AD70E9C7-C6C5-489A-ABDC-3D0305CD1EC6}" srcOrd="7" destOrd="0" presId="urn:microsoft.com/office/officeart/2005/8/layout/default"/>
    <dgm:cxn modelId="{16815D2B-1744-4911-BCF6-932F16BFCA05}" type="presParOf" srcId="{80400F18-233C-455B-94D8-8D6DDDA5C014}" destId="{4CD7090B-E623-4CD4-8693-FA695597CEE6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BDF5-31A2-488D-A4A6-3D1248D8ADD9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7A49D-A1A0-4393-B113-AEFA171DBED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8AE179-01FC-4B0A-89C3-2B4B3A25B22C}" type="datetimeFigureOut">
              <a:rPr lang="ru-RU" smtClean="0"/>
              <a:t>23.11.2008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29015-88C5-47CB-A866-6AC480CE4E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8598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6600" i="1" dirty="0" smtClean="0"/>
              <a:t>Писатели </a:t>
            </a:r>
            <a:r>
              <a:rPr lang="en-US" sz="6600" i="1" dirty="0" smtClean="0"/>
              <a:t>XIX </a:t>
            </a:r>
            <a:r>
              <a:rPr lang="ru-RU" sz="6600" i="1" dirty="0" smtClean="0"/>
              <a:t>века</a:t>
            </a:r>
            <a:br>
              <a:rPr lang="ru-RU" sz="6600" i="1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14621"/>
            <a:ext cx="8686800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Электронный  учебник   по литературе </a:t>
            </a:r>
            <a:r>
              <a:rPr lang="en-US" dirty="0" smtClean="0"/>
              <a:t>XIX </a:t>
            </a:r>
            <a:r>
              <a:rPr lang="ru-RU" dirty="0" smtClean="0"/>
              <a:t>века для 9 класса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Подготовьтесь  к выразительному чтению одного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из стихотворений А.С. Пушкина;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Определите тему и основную мысль стихотворения;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Как автор раскрывает тему этого произведения?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Какие изобразительные средства использует поэт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для создания особой атмосферы стихотворения?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Расскажите о своих впечатлениях от прочитанного.</a:t>
            </a:r>
            <a:endParaRPr lang="ru-RU" sz="2400" dirty="0"/>
          </a:p>
        </p:txBody>
      </p:sp>
      <p:sp>
        <p:nvSpPr>
          <p:cNvPr id="7" name="Управляющая кнопка: назад 6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Михаил Юрьевич Лермонтов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857364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2" action="ppaction://hlinksldjump"/>
              </a:rPr>
              <a:t>Биография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3" action="ppaction://hlinksldjump"/>
              </a:rPr>
              <a:t>Портреты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4" action="ppaction://hlinksldjump"/>
              </a:rPr>
              <a:t>Рисунки Лермонтова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5" action="ppaction://hlinksldjump"/>
              </a:rPr>
              <a:t>Лирика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6" action="ppaction://hlinksldjump"/>
              </a:rPr>
              <a:t>Памятники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7" action="ppaction://hlinksldjump"/>
              </a:rPr>
              <a:t>Задания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458200" cy="857256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 </a:t>
            </a:r>
            <a:r>
              <a:rPr lang="ru-RU" sz="2800" dirty="0" smtClean="0"/>
              <a:t>1814 – 1841 г.г.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346234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Михаил </a:t>
            </a:r>
          </a:p>
          <a:p>
            <a:pPr algn="ctr">
              <a:buNone/>
            </a:pPr>
            <a:r>
              <a:rPr lang="ru-RU" sz="4000" b="1" dirty="0" smtClean="0"/>
              <a:t>Юрьевич </a:t>
            </a:r>
          </a:p>
          <a:p>
            <a:pPr algn="ctr">
              <a:buNone/>
            </a:pPr>
            <a:r>
              <a:rPr lang="ru-RU" sz="4000" b="1" dirty="0" smtClean="0"/>
              <a:t>Лермонтов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  <p:pic>
        <p:nvPicPr>
          <p:cNvPr id="8194" name="Picture 2" descr="C:\Documents and Settings\Ирина\Мои документы\Мои рисунки\М.Ю.Лермонтов\л15.jpg"/>
          <p:cNvPicPr>
            <a:picLocks noChangeAspect="1" noChangeArrowheads="1"/>
          </p:cNvPicPr>
          <p:nvPr/>
        </p:nvPicPr>
        <p:blipFill>
          <a:blip r:embed="rId2"/>
          <a:srcRect r="425"/>
          <a:stretch>
            <a:fillRect/>
          </a:stretch>
        </p:blipFill>
        <p:spPr bwMode="auto">
          <a:xfrm>
            <a:off x="214282" y="928670"/>
            <a:ext cx="3500462" cy="4210059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6436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Великий </a:t>
            </a:r>
            <a:r>
              <a:rPr lang="ru-RU" sz="2900" dirty="0" smtClean="0"/>
              <a:t>русский поэт. Автор знаменитых стихотворений "Смерть поэта", "Бородино", романтической драмы "Маскарад", первого в русской литературе социально-психологического и философского романа "Герой нашего времени", эпической "Песни про ... купца Калашникова" ...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По </a:t>
            </a:r>
            <a:r>
              <a:rPr lang="ru-RU" sz="2900" dirty="0" smtClean="0"/>
              <a:t>силе протеста и отрицания, по энергии и языковой выразительности поэзия Лермонтова не имеет ничего подобного в русской литературе.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Родился </a:t>
            </a:r>
            <a:r>
              <a:rPr lang="ru-RU" sz="2900" dirty="0" smtClean="0"/>
              <a:t>М.Ю.Лермонтов 3 октября 1814г. в Москве. В возрасте "полугоду" родители привезли его в Тарханы, имение бабушки Е.А.Арсеньевой. В неполные три года остался без матери. В Тарханах был свидетелем семейной драмы между бабушкой и отцом, в результате которой остается с Е.А.Арсеньевой.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В </a:t>
            </a:r>
            <a:r>
              <a:rPr lang="ru-RU" sz="2900" dirty="0" smtClean="0"/>
              <a:t>доме бабушки получил серьезное домашнее образование, которое продолжил в Московском благородном пансионе. Ко времени учебы в пансионе относится начало его поэтической деятельности.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В </a:t>
            </a:r>
            <a:r>
              <a:rPr lang="ru-RU" sz="2900" dirty="0" smtClean="0"/>
              <a:t>1830г. поступил в Московский университет на нравственно-политическое отделение. В этом же году в журнале "</a:t>
            </a:r>
            <a:r>
              <a:rPr lang="ru-RU" sz="2900" dirty="0" err="1" smtClean="0"/>
              <a:t>Атеней</a:t>
            </a:r>
            <a:r>
              <a:rPr lang="ru-RU" sz="2900" dirty="0" smtClean="0"/>
              <a:t>" было впервые напечатано стихотворение "Весна".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В </a:t>
            </a:r>
            <a:r>
              <a:rPr lang="ru-RU" sz="2900" dirty="0" smtClean="0"/>
              <a:t>1832 г. поступил в Школу гвардейских подпрапорщиков и кавалерийских юнкеров, где принимал участие в составлении рукописного журнала "Школьная заря", в котором были помещены его юнкерские поэмы "</a:t>
            </a:r>
            <a:r>
              <a:rPr lang="ru-RU" sz="2900" dirty="0" err="1" smtClean="0"/>
              <a:t>Гошпиталь</a:t>
            </a:r>
            <a:r>
              <a:rPr lang="ru-RU" sz="2900" dirty="0" smtClean="0"/>
              <a:t>", "Петергофский праздник", "</a:t>
            </a:r>
            <a:r>
              <a:rPr lang="ru-RU" sz="2900" dirty="0" err="1" smtClean="0"/>
              <a:t>Уланша</a:t>
            </a:r>
            <a:r>
              <a:rPr lang="ru-RU" sz="2900" dirty="0" smtClean="0"/>
              <a:t>", и его юнкерские стихи.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В </a:t>
            </a:r>
            <a:r>
              <a:rPr lang="ru-RU" sz="2900" dirty="0" smtClean="0"/>
              <a:t>ноябре 1834г. Лермонтов был произведен в корнеты лейб-гвардии Гусарского полка. В феврале 1837г. за стихотворение "Смерть поэта" (отклик на смерть А.С.Пушкина) был переведен тем же чином в Нижегородский драгунский полк на Кавказ. Здесь произошло знакомство Лермонтова с Белинским и ссыльными </a:t>
            </a:r>
            <a:r>
              <a:rPr lang="ru-RU" sz="2900" dirty="0" smtClean="0"/>
              <a:t>декабристами.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3 января 1838г. Лермонтов возвратился из ссылки. В это время вышли в свет "Песня про ... купца Калашникова", "Тамбовская казначейша", "Дума", "Поэт", "Три пальмы" ...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18 </a:t>
            </a:r>
            <a:r>
              <a:rPr lang="ru-RU" sz="2900" dirty="0" smtClean="0"/>
              <a:t>февраля 1840г. за дуэль с сыном французского посланника Э.Де </a:t>
            </a:r>
            <a:r>
              <a:rPr lang="ru-RU" sz="2900" dirty="0" err="1" smtClean="0"/>
              <a:t>Барантом</a:t>
            </a:r>
            <a:r>
              <a:rPr lang="ru-RU" sz="2900" dirty="0" smtClean="0"/>
              <a:t> был арестован и заключен в </a:t>
            </a:r>
            <a:r>
              <a:rPr lang="ru-RU" sz="2900" dirty="0" err="1" smtClean="0"/>
              <a:t>Ордонанс-гаус</a:t>
            </a:r>
            <a:r>
              <a:rPr lang="ru-RU" sz="2900" dirty="0" smtClean="0"/>
              <a:t>, а затем снова выслан на </a:t>
            </a:r>
            <a:r>
              <a:rPr lang="ru-RU" sz="2900" dirty="0" smtClean="0"/>
              <a:t>Кавказ.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            На Кавказе Лермонтов участвовал во всех военных операциях, "удивляя своей удалью старых кавказских джигитов". </a:t>
            </a:r>
          </a:p>
          <a:p>
            <a:pPr>
              <a:lnSpc>
                <a:spcPct val="80000"/>
              </a:lnSpc>
              <a:buNone/>
            </a:pPr>
            <a:r>
              <a:rPr lang="ru-RU" sz="2900" dirty="0" smtClean="0"/>
              <a:t> </a:t>
            </a:r>
            <a:r>
              <a:rPr lang="ru-RU" sz="2900" dirty="0" smtClean="0"/>
              <a:t>           15 </a:t>
            </a:r>
            <a:r>
              <a:rPr lang="ru-RU" sz="2900" dirty="0" smtClean="0"/>
              <a:t>июля 1841г. на дуэли с Н.Мартыновым Лермонтов был убит. Похоронен был на кладбище в Пятигорске, в апреле 1842 г. гроб с его телом был перевезен и перезахоронен в Тарханах на фамильном кладбище. 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142844" y="642939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071538" y="6429396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643042" y="6429396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14290"/>
            <a:ext cx="2357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sz="4000" dirty="0" smtClean="0"/>
              <a:t>Портреты</a:t>
            </a:r>
            <a:endParaRPr lang="ru-RU" sz="4000" dirty="0"/>
          </a:p>
        </p:txBody>
      </p:sp>
      <p:pic>
        <p:nvPicPr>
          <p:cNvPr id="9218" name="Picture 2" descr="C:\Documents and Settings\Ирина\Мои документы\Мои рисунки\М.Ю.Лермонтов\л16.jpg"/>
          <p:cNvPicPr>
            <a:picLocks noChangeAspect="1" noChangeArrowheads="1"/>
          </p:cNvPicPr>
          <p:nvPr/>
        </p:nvPicPr>
        <p:blipFill>
          <a:blip r:embed="rId2"/>
          <a:srcRect b="4187"/>
          <a:stretch>
            <a:fillRect/>
          </a:stretch>
        </p:blipFill>
        <p:spPr bwMode="auto">
          <a:xfrm>
            <a:off x="357158" y="1000108"/>
            <a:ext cx="1669514" cy="2143140"/>
          </a:xfrm>
          <a:prstGeom prst="rect">
            <a:avLst/>
          </a:prstGeom>
          <a:noFill/>
        </p:spPr>
      </p:pic>
      <p:pic>
        <p:nvPicPr>
          <p:cNvPr id="9219" name="Picture 3" descr="C:\Documents and Settings\Ирина\Мои документы\Мои рисунки\М.Ю.Лермонтов\л17.jpg"/>
          <p:cNvPicPr>
            <a:picLocks noChangeAspect="1" noChangeArrowheads="1"/>
          </p:cNvPicPr>
          <p:nvPr/>
        </p:nvPicPr>
        <p:blipFill>
          <a:blip r:embed="rId3"/>
          <a:srcRect l="4192" r="3592"/>
          <a:stretch>
            <a:fillRect/>
          </a:stretch>
        </p:blipFill>
        <p:spPr bwMode="auto">
          <a:xfrm>
            <a:off x="2643174" y="1071546"/>
            <a:ext cx="1571636" cy="2222504"/>
          </a:xfrm>
          <a:prstGeom prst="rect">
            <a:avLst/>
          </a:prstGeom>
          <a:noFill/>
        </p:spPr>
      </p:pic>
      <p:pic>
        <p:nvPicPr>
          <p:cNvPr id="9220" name="Picture 4" descr="C:\Documents and Settings\Ирина\Мои документы\Мои рисунки\М.Ю.Лермонтов\л18.jpg"/>
          <p:cNvPicPr>
            <a:picLocks noChangeAspect="1" noChangeArrowheads="1"/>
          </p:cNvPicPr>
          <p:nvPr/>
        </p:nvPicPr>
        <p:blipFill>
          <a:blip r:embed="rId4"/>
          <a:srcRect l="8251" t="3125" r="5110"/>
          <a:stretch>
            <a:fillRect/>
          </a:stretch>
        </p:blipFill>
        <p:spPr bwMode="auto">
          <a:xfrm>
            <a:off x="7215206" y="1142984"/>
            <a:ext cx="1500198" cy="2214578"/>
          </a:xfrm>
          <a:prstGeom prst="rect">
            <a:avLst/>
          </a:prstGeom>
          <a:noFill/>
        </p:spPr>
      </p:pic>
      <p:pic>
        <p:nvPicPr>
          <p:cNvPr id="9221" name="Picture 5" descr="C:\Documents and Settings\Ирина\Мои документы\Мои рисунки\М.Ю.Лермонтов\л20.jpg"/>
          <p:cNvPicPr>
            <a:picLocks noChangeAspect="1" noChangeArrowheads="1"/>
          </p:cNvPicPr>
          <p:nvPr/>
        </p:nvPicPr>
        <p:blipFill>
          <a:blip r:embed="rId5"/>
          <a:srcRect l="8125" t="6081" r="6560"/>
          <a:stretch>
            <a:fillRect/>
          </a:stretch>
        </p:blipFill>
        <p:spPr bwMode="auto">
          <a:xfrm>
            <a:off x="4857752" y="1071546"/>
            <a:ext cx="1523068" cy="2240269"/>
          </a:xfrm>
          <a:prstGeom prst="rect">
            <a:avLst/>
          </a:prstGeom>
          <a:noFill/>
        </p:spPr>
      </p:pic>
      <p:pic>
        <p:nvPicPr>
          <p:cNvPr id="9222" name="Picture 6" descr="C:\Documents and Settings\Ирина\Мои документы\Мои рисунки\М.Ю.Лермонтов\л21.jpg"/>
          <p:cNvPicPr>
            <a:picLocks noChangeAspect="1" noChangeArrowheads="1"/>
          </p:cNvPicPr>
          <p:nvPr/>
        </p:nvPicPr>
        <p:blipFill>
          <a:blip r:embed="rId6"/>
          <a:srcRect l="4019" t="2841" r="3544"/>
          <a:stretch>
            <a:fillRect/>
          </a:stretch>
        </p:blipFill>
        <p:spPr bwMode="auto">
          <a:xfrm>
            <a:off x="500034" y="3571876"/>
            <a:ext cx="1643074" cy="2443169"/>
          </a:xfrm>
          <a:prstGeom prst="rect">
            <a:avLst/>
          </a:prstGeom>
          <a:noFill/>
        </p:spPr>
      </p:pic>
      <p:pic>
        <p:nvPicPr>
          <p:cNvPr id="9223" name="Picture 7" descr="C:\Documents and Settings\Ирина\Мои документы\Мои рисунки\М.Ю.Лермонтов\л22.jpg"/>
          <p:cNvPicPr>
            <a:picLocks noChangeAspect="1" noChangeArrowheads="1"/>
          </p:cNvPicPr>
          <p:nvPr/>
        </p:nvPicPr>
        <p:blipFill>
          <a:blip r:embed="rId7"/>
          <a:srcRect l="7759" r="6887"/>
          <a:stretch>
            <a:fillRect/>
          </a:stretch>
        </p:blipFill>
        <p:spPr bwMode="auto">
          <a:xfrm>
            <a:off x="3071802" y="3714752"/>
            <a:ext cx="1571636" cy="2225681"/>
          </a:xfrm>
          <a:prstGeom prst="rect">
            <a:avLst/>
          </a:prstGeom>
          <a:noFill/>
        </p:spPr>
      </p:pic>
      <p:pic>
        <p:nvPicPr>
          <p:cNvPr id="9224" name="Picture 8" descr="C:\Documents and Settings\Ирина\Мои документы\Мои рисунки\М.Ю.Лермонтов\л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3643314"/>
            <a:ext cx="1899139" cy="2428892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85720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28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3200" b="1" dirty="0" smtClean="0"/>
              <a:t>Рисунки Лермонтова</a:t>
            </a:r>
            <a:endParaRPr lang="ru-RU" sz="3200" b="1" dirty="0" smtClean="0"/>
          </a:p>
        </p:txBody>
      </p:sp>
      <p:pic>
        <p:nvPicPr>
          <p:cNvPr id="10242" name="Picture 2" descr="C:\Documents and Settings\Ирина\Мои документы\Мои рисунки\М.Ю.Лермонтов\л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57232"/>
            <a:ext cx="3071834" cy="2387603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\Мои документы\Мои рисунки\М.Ю.Лермонтов\л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103265" cy="2214578"/>
          </a:xfrm>
          <a:prstGeom prst="rect">
            <a:avLst/>
          </a:prstGeom>
          <a:noFill/>
        </p:spPr>
      </p:pic>
      <p:pic>
        <p:nvPicPr>
          <p:cNvPr id="10244" name="Picture 4" descr="C:\Documents and Settings\Ирина\Мои документы\Мои рисунки\М.Ю.Лермонтов\л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3429024" cy="2819680"/>
          </a:xfrm>
          <a:prstGeom prst="rect">
            <a:avLst/>
          </a:prstGeom>
          <a:noFill/>
        </p:spPr>
      </p:pic>
      <p:pic>
        <p:nvPicPr>
          <p:cNvPr id="10245" name="Picture 5" descr="C:\Documents and Settings\Ирина\Мои документы\Мои рисунки\М.Ю.Лермонтов\л24.jpg"/>
          <p:cNvPicPr>
            <a:picLocks noChangeAspect="1" noChangeArrowheads="1"/>
          </p:cNvPicPr>
          <p:nvPr/>
        </p:nvPicPr>
        <p:blipFill>
          <a:blip r:embed="rId5"/>
          <a:srcRect l="2003" r="1848"/>
          <a:stretch>
            <a:fillRect/>
          </a:stretch>
        </p:blipFill>
        <p:spPr bwMode="auto">
          <a:xfrm>
            <a:off x="4929190" y="3500438"/>
            <a:ext cx="3429024" cy="2786082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42910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1142976" y="6357958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1714480" y="6357958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/>
          <a:lstStyle/>
          <a:p>
            <a:pPr algn="ctr"/>
            <a:r>
              <a:rPr lang="ru-RU" dirty="0" smtClean="0"/>
              <a:t>Лирика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410604" cy="492922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         </a:t>
            </a:r>
            <a:r>
              <a:rPr lang="ru-RU" sz="5600" dirty="0" smtClean="0"/>
              <a:t>Творческое </a:t>
            </a:r>
            <a:r>
              <a:rPr lang="ru-RU" sz="5600" dirty="0" smtClean="0"/>
              <a:t>развитие Лермонтова уникально не только потому, что он погиб в самом начале своего </a:t>
            </a:r>
            <a:endParaRPr lang="ru-RU" sz="56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r>
              <a:rPr lang="ru-RU" sz="5600" dirty="0" smtClean="0"/>
              <a:t>      "</a:t>
            </a:r>
            <a:r>
              <a:rPr lang="ru-RU" sz="5600" dirty="0" smtClean="0"/>
              <a:t>великого поприща". Первые дошедшие до нас стихи Лермонтова датированы 1828 г. (тогда ему было </a:t>
            </a:r>
            <a:endParaRPr lang="ru-RU" sz="56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r>
              <a:rPr lang="ru-RU" sz="5600" dirty="0" smtClean="0"/>
              <a:t>       14 </a:t>
            </a:r>
            <a:r>
              <a:rPr lang="ru-RU" sz="5600" dirty="0" smtClean="0"/>
              <a:t>лет). </a:t>
            </a:r>
            <a:endParaRPr lang="ru-RU" sz="56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r>
              <a:rPr lang="ru-RU" sz="5600" dirty="0" smtClean="0"/>
              <a:t>            Творчество </a:t>
            </a:r>
            <a:r>
              <a:rPr lang="ru-RU" sz="5600" dirty="0" smtClean="0"/>
              <a:t>Лермонтова - поступательное движение, суть которого - в подъеме на новый виток и одновременно в возвращении к уже открытому. Вершиной первого периода творчества являются 1830-1831 гг. - время интенсивной творческой деятельности поэта, когда было написано около 200 стихотворений. Лермонтов за эти же два года создал 6 поэм - "Последний сын вольности", "Ангел смерти", "Люди и страсти" и другие. Большинство произведений Лермонтова были ученическими, художественно несовершенными. Именно поэтому он не спешил публиковать их. </a:t>
            </a:r>
            <a:r>
              <a:rPr lang="ru-RU" sz="5600" dirty="0" smtClean="0"/>
              <a:t>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           Творчество </a:t>
            </a:r>
            <a:r>
              <a:rPr lang="ru-RU" sz="5600" dirty="0" smtClean="0"/>
              <a:t>Лермонтова 1828-1831 </a:t>
            </a:r>
            <a:r>
              <a:rPr lang="ru-RU" sz="5600" dirty="0" smtClean="0"/>
              <a:t>г.г</a:t>
            </a:r>
            <a:r>
              <a:rPr lang="ru-RU" sz="5600" dirty="0" smtClean="0"/>
              <a:t>. имело ярко выраженный автобиографический характер. </a:t>
            </a:r>
            <a:r>
              <a:rPr lang="ru-RU" sz="5600" dirty="0" smtClean="0"/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r>
              <a:rPr lang="ru-RU" sz="5600" dirty="0" smtClean="0"/>
              <a:t>       В </a:t>
            </a:r>
            <a:r>
              <a:rPr lang="ru-RU" sz="5600" dirty="0" smtClean="0"/>
              <a:t>лирике отражались детские впечатления, первые дружеские симпатии, любовные увлечения. </a:t>
            </a:r>
            <a:r>
              <a:rPr lang="ru-RU" sz="5600" dirty="0" err="1" smtClean="0"/>
              <a:t>Автобиографизм</a:t>
            </a:r>
            <a:r>
              <a:rPr lang="ru-RU" sz="5600" dirty="0" smtClean="0"/>
              <a:t> был важнейшим творческим принципом Лермонтова, хотя этот принцип противоречил другому - стремлению поэта-романтика включить свои "подлинные", "достоверные" мысли и чувства в контекст </a:t>
            </a:r>
            <a:r>
              <a:rPr lang="ru-RU" sz="5600" dirty="0" err="1" smtClean="0"/>
              <a:t>общеромантических</a:t>
            </a:r>
            <a:r>
              <a:rPr lang="ru-RU" sz="5600" dirty="0" smtClean="0"/>
              <a:t> литературных мотивов. </a:t>
            </a:r>
            <a:endParaRPr lang="ru-RU" sz="56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5600" dirty="0" smtClean="0"/>
              <a:t> </a:t>
            </a:r>
            <a:r>
              <a:rPr lang="ru-RU" sz="5600" dirty="0" smtClean="0"/>
              <a:t>             За </a:t>
            </a:r>
            <a:r>
              <a:rPr lang="ru-RU" sz="5600" dirty="0" smtClean="0"/>
              <a:t>четыре года Лермонтовым было написано сравнительно немного лирических стихотворений: они уступили место эпическим жанрам, а также драматургии. Лермонтов-романтик впервые затронул проблему взаимоотношений личности и общественной среды. В неоконченном романе "Вадим"(1832-1834) и в поэме "Измаил-бей" (1832-1833) он размышляет о связи между судьбой единичного, "частного" человека и ходом истории. </a:t>
            </a:r>
          </a:p>
          <a:p>
            <a:pPr algn="just">
              <a:lnSpc>
                <a:spcPct val="120000"/>
              </a:lnSpc>
              <a:buNone/>
            </a:pPr>
            <a:endParaRPr lang="ru-RU" sz="5600" dirty="0"/>
          </a:p>
        </p:txBody>
      </p:sp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85720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Памятники М.Ю. Лермонтову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85720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Ирина\Мои документы\Мои рисунки\М.Ю.Лермонтов\л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1928826" cy="2571767"/>
          </a:xfrm>
          <a:prstGeom prst="rect">
            <a:avLst/>
          </a:prstGeom>
          <a:noFill/>
        </p:spPr>
      </p:pic>
      <p:pic>
        <p:nvPicPr>
          <p:cNvPr id="11267" name="Picture 3" descr="C:\Documents and Settings\Ирина\Мои документы\Мои рисунки\М.Ю.Лермонтов\л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85860"/>
            <a:ext cx="1857387" cy="2502370"/>
          </a:xfrm>
          <a:prstGeom prst="rect">
            <a:avLst/>
          </a:prstGeom>
          <a:noFill/>
        </p:spPr>
      </p:pic>
      <p:pic>
        <p:nvPicPr>
          <p:cNvPr id="11268" name="Picture 4" descr="C:\Documents and Settings\Ирина\Мои документы\Мои рисунки\М.Ю.Лермонтов\л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1834838" cy="2500330"/>
          </a:xfrm>
          <a:prstGeom prst="rect">
            <a:avLst/>
          </a:prstGeom>
          <a:noFill/>
        </p:spPr>
      </p:pic>
      <p:pic>
        <p:nvPicPr>
          <p:cNvPr id="11269" name="Picture 5" descr="C:\Documents and Settings\Ирина\Мои документы\Мои рисунки\М.Ю.Лермонтов\Л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357298"/>
            <a:ext cx="1743622" cy="2357454"/>
          </a:xfrm>
          <a:prstGeom prst="rect">
            <a:avLst/>
          </a:prstGeom>
          <a:noFill/>
        </p:spPr>
      </p:pic>
      <p:pic>
        <p:nvPicPr>
          <p:cNvPr id="11270" name="Picture 6" descr="C:\Documents and Settings\Ирина\Мои документы\Мои рисунки\М.Ю.Лермонтов\л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071942"/>
            <a:ext cx="1886168" cy="260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643050"/>
            <a:ext cx="8615362" cy="4525963"/>
          </a:xfrm>
          <a:prstGeom prst="rect">
            <a:avLst/>
          </a:prstGeom>
          <a:solidFill>
            <a:srgbClr val="CCFFFF"/>
          </a:solidFill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Подготовьтесь  к выразительному чтению одного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из стихотворений М.Ю.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Лермонтова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 тему и основную мысль стихотворения;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автор раскрывает тему этого произведения?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изобразительные средства использует поэт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для создания особой атмосферы стихотворения?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Расскажите о своих впечатлениях от прочитанного.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85720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Н.В.Гоголь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54162"/>
            <a:ext cx="834869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2" action="ppaction://hlinksldjump"/>
              </a:rPr>
              <a:t>Биография</a:t>
            </a:r>
            <a:endParaRPr lang="ru-RU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3" action="ppaction://hlinksldjump"/>
              </a:rPr>
              <a:t>Портреты</a:t>
            </a:r>
            <a:endParaRPr lang="ru-RU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4" action="ppaction://hlinksldjump"/>
              </a:rPr>
              <a:t>Иллюстрации  к произведениям Гоголя</a:t>
            </a:r>
            <a:endParaRPr lang="ru-RU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5" action="ppaction://hlinksldjump"/>
              </a:rPr>
              <a:t>Памятники Н.В.Гоголю</a:t>
            </a:r>
            <a:endParaRPr lang="ru-RU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6" action="ppaction://hlinksldjump"/>
              </a:rPr>
              <a:t>Задания</a:t>
            </a:r>
            <a:endParaRPr lang="ru-RU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85720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Содержание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1</a:t>
            </a:r>
            <a:r>
              <a:rPr lang="ru-RU" sz="4000" dirty="0" smtClean="0">
                <a:solidFill>
                  <a:srgbClr val="002060"/>
                </a:solidFill>
                <a:hlinkClick r:id="rId2" action="ppaction://hlinksldjump"/>
              </a:rPr>
              <a:t>.</a:t>
            </a:r>
            <a:r>
              <a:rPr lang="ru-RU" sz="4000" u="sng" dirty="0" smtClean="0">
                <a:solidFill>
                  <a:srgbClr val="002060"/>
                </a:solidFill>
                <a:hlinkClick r:id="rId2" action="ppaction://hlinksldjump"/>
              </a:rPr>
              <a:t> А.С. Пушкин.</a:t>
            </a:r>
            <a:endParaRPr lang="ru-RU" sz="40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2. </a:t>
            </a:r>
            <a:r>
              <a:rPr lang="ru-RU" sz="4000" u="sng" dirty="0" smtClean="0">
                <a:solidFill>
                  <a:srgbClr val="002060"/>
                </a:solidFill>
                <a:hlinkClick r:id="rId3" action="ppaction://hlinksldjump" tooltip="М.Ю.Лермонтов"/>
              </a:rPr>
              <a:t>М.Ю. Лермонтов</a:t>
            </a:r>
            <a:r>
              <a:rPr lang="ru-RU" sz="4000" dirty="0" smtClean="0">
                <a:solidFill>
                  <a:srgbClr val="002060"/>
                </a:solidFill>
                <a:hlinkClick r:id="rId3" action="ppaction://hlinksldjump" tooltip="М.Ю.Лермонтов"/>
              </a:rPr>
              <a:t>.</a:t>
            </a: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3. </a:t>
            </a:r>
            <a:r>
              <a:rPr lang="ru-RU" sz="4000" u="sng" dirty="0" smtClean="0">
                <a:solidFill>
                  <a:srgbClr val="002060"/>
                </a:solidFill>
                <a:hlinkClick r:id="rId4" action="ppaction://hlinksldjump"/>
              </a:rPr>
              <a:t>Н.В. Гоголь</a:t>
            </a:r>
            <a:r>
              <a:rPr lang="ru-RU" sz="4400" dirty="0" smtClean="0">
                <a:solidFill>
                  <a:srgbClr val="002060"/>
                </a:solidFill>
                <a:hlinkClick r:id="rId4" action="ppaction://hlinksldjump"/>
              </a:rPr>
              <a:t>.</a:t>
            </a: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20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85786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285852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                   </a:t>
            </a:r>
            <a:r>
              <a:rPr lang="ru-RU" sz="2400" i="1" dirty="0" smtClean="0"/>
              <a:t>1809 – 1852  </a:t>
            </a:r>
            <a:r>
              <a:rPr lang="ru-RU" sz="1800" i="1" dirty="0" smtClean="0"/>
              <a:t>г.г.</a:t>
            </a:r>
            <a:endParaRPr lang="ru-RU" sz="1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609600"/>
            <a:ext cx="4143404" cy="4800600"/>
          </a:xfrm>
        </p:spPr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Николай </a:t>
            </a:r>
          </a:p>
          <a:p>
            <a:pPr algn="ctr">
              <a:buNone/>
            </a:pPr>
            <a:r>
              <a:rPr lang="ru-RU" sz="4000" b="1" dirty="0" smtClean="0"/>
              <a:t>Васильевич </a:t>
            </a:r>
          </a:p>
          <a:p>
            <a:pPr algn="ctr">
              <a:buNone/>
            </a:pPr>
            <a:r>
              <a:rPr lang="ru-RU" sz="4000" b="1" dirty="0" smtClean="0"/>
              <a:t>Гоголь</a:t>
            </a:r>
            <a:endParaRPr lang="ru-RU" b="1" dirty="0"/>
          </a:p>
        </p:txBody>
      </p:sp>
      <p:pic>
        <p:nvPicPr>
          <p:cNvPr id="12290" name="Picture 2" descr="C:\Documents and Settings\Ирина\Мои документы\Мои рисунки\Н.В.Гоголь\г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539104" cy="488316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1809 </a:t>
            </a:r>
            <a:r>
              <a:rPr lang="ru-RU" b="1" dirty="0" smtClean="0"/>
              <a:t>г. 20 марта</a:t>
            </a:r>
            <a:r>
              <a:rPr lang="ru-RU" dirty="0" smtClean="0"/>
              <a:t> родился Н. В. Гоголь в местечке Вели­кие Сорочинцы Миргородского уезда Полтавской губернии. Происходил из семьи помещиков сред­него достатка.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1818 </a:t>
            </a:r>
            <a:r>
              <a:rPr lang="ru-RU" dirty="0" smtClean="0"/>
              <a:t>-</a:t>
            </a:r>
            <a:r>
              <a:rPr lang="ru-RU" b="1" dirty="0" smtClean="0"/>
              <a:t> 1819 гг.</a:t>
            </a:r>
            <a:r>
              <a:rPr lang="ru-RU" dirty="0" smtClean="0"/>
              <a:t> обучался в Полтавском уездном учили­ще.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1821 г. май - </a:t>
            </a:r>
            <a:r>
              <a:rPr lang="ru-RU" dirty="0" smtClean="0"/>
              <a:t>поступил в Гимназию высших наук в Нежине.  Здесь увлекается театром, жи­вописью, пробует себя в различных ли­тературных жанрах.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1828  г</a:t>
            </a:r>
            <a:r>
              <a:rPr lang="ru-RU" dirty="0" smtClean="0"/>
              <a:t>  </a:t>
            </a:r>
            <a:r>
              <a:rPr lang="ru-RU" b="1" dirty="0" smtClean="0"/>
              <a:t>- </a:t>
            </a:r>
            <a:r>
              <a:rPr lang="ru-RU" dirty="0" smtClean="0"/>
              <a:t>оканчивает гимназию и едет в Петербург.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1829 г. </a:t>
            </a:r>
            <a:r>
              <a:rPr lang="ru-RU" dirty="0" smtClean="0"/>
              <a:t>- весной этого года под псевдонимом В. Алов печатает «идил­лию в картинах» «</a:t>
            </a:r>
            <a:r>
              <a:rPr lang="ru-RU" dirty="0" err="1" smtClean="0"/>
              <a:t>Ганц</a:t>
            </a:r>
            <a:r>
              <a:rPr lang="ru-RU" dirty="0" smtClean="0"/>
              <a:t> Кюхельгартен». Поэма вызвала резкие и насмешливые отзывы, в июле Гоголь сжигает нерас­проданные экземпляры и уезжает в Гер­манию.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Сентябрь 1829 </a:t>
            </a:r>
            <a:r>
              <a:rPr lang="ru-RU" dirty="0" smtClean="0"/>
              <a:t>- </a:t>
            </a:r>
            <a:r>
              <a:rPr lang="ru-RU" b="1" dirty="0" smtClean="0"/>
              <a:t>1831 гг.</a:t>
            </a:r>
            <a:r>
              <a:rPr lang="ru-RU" dirty="0" smtClean="0"/>
              <a:t> - возвращается из Германии, определяется на государственную служ­бу.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1830  г. </a:t>
            </a:r>
            <a:r>
              <a:rPr lang="ru-RU" dirty="0" smtClean="0"/>
              <a:t>- появляется первая повесть «</a:t>
            </a:r>
            <a:r>
              <a:rPr lang="ru-RU" dirty="0" err="1" smtClean="0"/>
              <a:t>Бисаврюк</a:t>
            </a:r>
            <a:r>
              <a:rPr lang="ru-RU" dirty="0" smtClean="0"/>
              <a:t>, или Вечер накануне Ивана Купала» и др. произведения и статьи. Н. В. Гоголь завязывает обширные ли­тературные знакомства.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1831  г. 20 мая</a:t>
            </a:r>
            <a:r>
              <a:rPr lang="ru-RU" dirty="0" smtClean="0"/>
              <a:t> - Н. В. Гоголь был представлен А. С. Пушкину.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1831—1832 гг.</a:t>
            </a:r>
            <a:r>
              <a:rPr lang="ru-RU" dirty="0" smtClean="0"/>
              <a:t> - увидели свет «Вечера на хуторе близ Диканьки», которые вызвали всеобщее восхищение.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1832  г. июнь</a:t>
            </a:r>
            <a:r>
              <a:rPr lang="ru-RU" dirty="0" smtClean="0"/>
              <a:t> - после выхода второй части «Вечеров...» приезжает в Москву знаменитым </a:t>
            </a:r>
            <a:r>
              <a:rPr lang="ru-RU" dirty="0" smtClean="0"/>
              <a:t>писателем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1834  г. июль</a:t>
            </a:r>
            <a:r>
              <a:rPr lang="ru-RU" dirty="0" smtClean="0"/>
              <a:t> - определен адъюнкт - профессором по </a:t>
            </a:r>
            <a:r>
              <a:rPr lang="ru-RU" dirty="0" smtClean="0"/>
              <a:t>кафедре </a:t>
            </a:r>
            <a:r>
              <a:rPr lang="ru-RU" dirty="0" smtClean="0"/>
              <a:t>всеобщей истории при Санкт - Петербургском университете. Опубликована «Повесть о том, как по­ссорились Иван Иванович с Иваном Никифоровичем».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1835 г., осень</a:t>
            </a:r>
            <a:r>
              <a:rPr lang="ru-RU" dirty="0" smtClean="0"/>
              <a:t> - выход в свет «Арабесок» и «</a:t>
            </a:r>
            <a:r>
              <a:rPr lang="ru-RU" dirty="0" smtClean="0"/>
              <a:t>Миргорода</a:t>
            </a:r>
            <a:r>
              <a:rPr lang="ru-RU" dirty="0" smtClean="0"/>
              <a:t>»,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начало работы над «Мертвыми </a:t>
            </a:r>
            <a:r>
              <a:rPr lang="ru-RU" dirty="0" smtClean="0"/>
              <a:t>душами</a:t>
            </a:r>
            <a:r>
              <a:rPr lang="ru-RU" dirty="0" smtClean="0"/>
              <a:t>» и «Ревизором». Оба сюжета подсказаны А. С. </a:t>
            </a:r>
            <a:r>
              <a:rPr lang="ru-RU" dirty="0" smtClean="0"/>
              <a:t>Пушкиным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1836 г. 19 апреля</a:t>
            </a:r>
            <a:r>
              <a:rPr lang="ru-RU" dirty="0" smtClean="0"/>
              <a:t> - премьера «Ревизора» в Петербурге, в Александрийском театре. 25 мая этого же года премьера в Малом театре в </a:t>
            </a:r>
            <a:r>
              <a:rPr lang="ru-RU" dirty="0" smtClean="0"/>
              <a:t>Москве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1841  г. сентябрь - 1842 г. март</a:t>
            </a:r>
            <a:r>
              <a:rPr lang="ru-RU" dirty="0" smtClean="0"/>
              <a:t> - занят   окончательной   отделкой   1-го тома «Мертвых душ».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1842 г. март</a:t>
            </a:r>
            <a:r>
              <a:rPr lang="ru-RU" dirty="0" smtClean="0"/>
              <a:t> - цензура разрешила «Мертвые души», но с изменением названия («</a:t>
            </a:r>
            <a:r>
              <a:rPr lang="ru-RU" dirty="0" smtClean="0"/>
              <a:t>Похождения </a:t>
            </a:r>
            <a:r>
              <a:rPr lang="ru-RU" dirty="0" smtClean="0"/>
              <a:t>Чичикова, или Мертвые души») и без «Повести о капитане Копейкине».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1842—1845 гг. </a:t>
            </a:r>
            <a:r>
              <a:rPr lang="ru-RU" dirty="0" smtClean="0"/>
              <a:t>- период напряженной работы над 2-м томом «Мертвых душ».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1845 г., лето - </a:t>
            </a:r>
            <a:r>
              <a:rPr lang="ru-RU" dirty="0" smtClean="0"/>
              <a:t>в состоянии резкого обострения болезни  Гоголь сжигает рукопись 2-го тома  «Мертвых душ».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21 февраля  1852 г. -</a:t>
            </a:r>
            <a:r>
              <a:rPr lang="ru-RU" dirty="0" smtClean="0"/>
              <a:t> Н. В. Гоголь умер. Похоронен в Данило­вой монастыре, в 1831 году останки </a:t>
            </a:r>
            <a:r>
              <a:rPr lang="ru-RU" dirty="0" smtClean="0"/>
              <a:t>Гоголя </a:t>
            </a:r>
            <a:r>
              <a:rPr lang="ru-RU" dirty="0" smtClean="0"/>
              <a:t>были перенесены на Новодевичье кладбище.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214290"/>
            <a:ext cx="842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4000" b="1" dirty="0" smtClean="0">
                <a:solidFill>
                  <a:srgbClr val="002060"/>
                </a:solidFill>
              </a:rPr>
              <a:t>Портреты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13314" name="Picture 2" descr="C:\Documents and Settings\Ирина\Мои документы\Мои рисунки\Н.В.Гоголь\г2.jpg"/>
          <p:cNvPicPr>
            <a:picLocks noChangeAspect="1" noChangeArrowheads="1"/>
          </p:cNvPicPr>
          <p:nvPr/>
        </p:nvPicPr>
        <p:blipFill>
          <a:blip r:embed="rId2"/>
          <a:srcRect r="2504"/>
          <a:stretch>
            <a:fillRect/>
          </a:stretch>
        </p:blipFill>
        <p:spPr bwMode="auto">
          <a:xfrm>
            <a:off x="642910" y="1214422"/>
            <a:ext cx="2286016" cy="2952750"/>
          </a:xfrm>
          <a:prstGeom prst="rect">
            <a:avLst/>
          </a:prstGeom>
          <a:noFill/>
        </p:spPr>
      </p:pic>
      <p:pic>
        <p:nvPicPr>
          <p:cNvPr id="13315" name="Picture 3" descr="C:\Documents and Settings\Ирина\Мои документы\Мои рисунки\Н.В.Гоголь\г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357562"/>
            <a:ext cx="1951489" cy="2858261"/>
          </a:xfrm>
          <a:prstGeom prst="rect">
            <a:avLst/>
          </a:prstGeom>
          <a:noFill/>
        </p:spPr>
      </p:pic>
      <p:pic>
        <p:nvPicPr>
          <p:cNvPr id="13316" name="Picture 4" descr="C:\Documents and Settings\Ирина\Мои документы\Мои рисунки\Н.В.Гоголь\г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1985849" cy="274002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3600" b="1" dirty="0" smtClean="0">
                <a:solidFill>
                  <a:srgbClr val="002060"/>
                </a:solidFill>
              </a:rPr>
              <a:t>Иллюстрации  к произведениям Гоголя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4338" name="Picture 2" descr="C:\Documents and Settings\Ирина\Мои документы\Мои рисунки\Н.В.Гоголь\г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042576" cy="2509836"/>
          </a:xfrm>
          <a:prstGeom prst="rect">
            <a:avLst/>
          </a:prstGeom>
          <a:noFill/>
        </p:spPr>
      </p:pic>
      <p:pic>
        <p:nvPicPr>
          <p:cNvPr id="14339" name="Picture 3" descr="C:\Documents and Settings\Ирина\Мои документы\Мои рисунки\Н.В.Гоголь\г6.jpg"/>
          <p:cNvPicPr>
            <a:picLocks noChangeAspect="1" noChangeArrowheads="1"/>
          </p:cNvPicPr>
          <p:nvPr/>
        </p:nvPicPr>
        <p:blipFill>
          <a:blip r:embed="rId3" cstate="print"/>
          <a:srcRect r="10988"/>
          <a:stretch>
            <a:fillRect/>
          </a:stretch>
        </p:blipFill>
        <p:spPr bwMode="auto">
          <a:xfrm>
            <a:off x="6357950" y="1000108"/>
            <a:ext cx="1928826" cy="2482849"/>
          </a:xfrm>
          <a:prstGeom prst="rect">
            <a:avLst/>
          </a:prstGeom>
          <a:noFill/>
        </p:spPr>
      </p:pic>
      <p:pic>
        <p:nvPicPr>
          <p:cNvPr id="14340" name="Picture 4" descr="C:\Documents and Settings\Ирина\Мои документы\Мои рисунки\Н.В.Гоголь\г7.jpg"/>
          <p:cNvPicPr>
            <a:picLocks noChangeAspect="1" noChangeArrowheads="1"/>
          </p:cNvPicPr>
          <p:nvPr/>
        </p:nvPicPr>
        <p:blipFill>
          <a:blip r:embed="rId4" cstate="print"/>
          <a:srcRect r="11382"/>
          <a:stretch>
            <a:fillRect/>
          </a:stretch>
        </p:blipFill>
        <p:spPr bwMode="auto">
          <a:xfrm>
            <a:off x="6357950" y="3857628"/>
            <a:ext cx="2000264" cy="2692663"/>
          </a:xfrm>
          <a:prstGeom prst="rect">
            <a:avLst/>
          </a:prstGeom>
          <a:noFill/>
        </p:spPr>
      </p:pic>
      <p:pic>
        <p:nvPicPr>
          <p:cNvPr id="14341" name="Picture 5" descr="C:\Documents and Settings\Ирина\Мои документы\Мои рисунки\Н.В.Гоголь\г8.jpg"/>
          <p:cNvPicPr>
            <a:picLocks noChangeAspect="1" noChangeArrowheads="1"/>
          </p:cNvPicPr>
          <p:nvPr/>
        </p:nvPicPr>
        <p:blipFill>
          <a:blip r:embed="rId5" cstate="print"/>
          <a:srcRect t="4897"/>
          <a:stretch>
            <a:fillRect/>
          </a:stretch>
        </p:blipFill>
        <p:spPr bwMode="auto">
          <a:xfrm>
            <a:off x="785786" y="3786190"/>
            <a:ext cx="1930753" cy="2774947"/>
          </a:xfrm>
          <a:prstGeom prst="rect">
            <a:avLst/>
          </a:prstGeom>
          <a:noFill/>
        </p:spPr>
      </p:pic>
      <p:pic>
        <p:nvPicPr>
          <p:cNvPr id="14342" name="Picture 6" descr="C:\Documents and Settings\Ирина\Мои документы\Мои рисунки\Н.В.Гоголь\г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000108"/>
            <a:ext cx="2214578" cy="2671626"/>
          </a:xfrm>
          <a:prstGeom prst="rect">
            <a:avLst/>
          </a:prstGeom>
          <a:noFill/>
        </p:spPr>
      </p:pic>
      <p:pic>
        <p:nvPicPr>
          <p:cNvPr id="14343" name="Picture 7" descr="C:\Documents and Settings\Ирина\Мои документы\Мои рисунки\Н.В.Гоголь\г10.jpg"/>
          <p:cNvPicPr>
            <a:picLocks noChangeAspect="1" noChangeArrowheads="1"/>
          </p:cNvPicPr>
          <p:nvPr/>
        </p:nvPicPr>
        <p:blipFill>
          <a:blip r:embed="rId7" cstate="print"/>
          <a:srcRect t="7508"/>
          <a:stretch>
            <a:fillRect/>
          </a:stretch>
        </p:blipFill>
        <p:spPr bwMode="auto">
          <a:xfrm>
            <a:off x="3571868" y="3857628"/>
            <a:ext cx="2000264" cy="2737784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500063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14282" y="5429264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214282" y="585789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214282" y="6286520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4000" b="1" dirty="0" smtClean="0"/>
              <a:t>Памятники Н.В.Гоголю</a:t>
            </a:r>
            <a:endParaRPr lang="ru-RU" sz="4000" b="1" dirty="0" smtClean="0"/>
          </a:p>
        </p:txBody>
      </p:sp>
      <p:pic>
        <p:nvPicPr>
          <p:cNvPr id="15362" name="Picture 2" descr="C:\Documents and Settings\Ирина\Мои документы\Мои рисунки\Н.В.Гоголь\г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887361" cy="525464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3600" i="1" u="sng" dirty="0" smtClean="0"/>
              <a:t>О </a:t>
            </a:r>
            <a:r>
              <a:rPr lang="ru-RU" sz="3600" i="1" u="sng" dirty="0" smtClean="0"/>
              <a:t>ком это? </a:t>
            </a:r>
            <a:endParaRPr lang="ru-RU" sz="3600" i="1" u="sng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...</a:t>
            </a:r>
            <a:r>
              <a:rPr lang="ru-RU" sz="3600" dirty="0" smtClean="0"/>
              <a:t>не красавец, но не дурной наружности, ни слишком толст, ни слишком тонок; нельзя</a:t>
            </a:r>
            <a:r>
              <a:rPr lang="ru-RU" sz="3600" b="1" dirty="0" smtClean="0"/>
              <a:t> </a:t>
            </a:r>
            <a:r>
              <a:rPr lang="ru-RU" sz="3600" dirty="0" smtClean="0"/>
              <a:t>сказать, чтобы стар, однако ж и не так чтобы слишком молод</a:t>
            </a:r>
            <a:r>
              <a:rPr lang="ru-RU" sz="3600" dirty="0" smtClean="0"/>
              <a:t>.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  </a:t>
            </a:r>
            <a:r>
              <a:rPr lang="ru-RU" sz="3600" i="1" dirty="0" smtClean="0">
                <a:hlinkClick r:id="rId2" action="ppaction://hlinksldjump"/>
              </a:rPr>
              <a:t>а) О Чичикове;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>
                <a:hlinkClick r:id="rId3" action="ppaction://hlinksldjump"/>
              </a:rPr>
              <a:t>б</a:t>
            </a:r>
            <a:r>
              <a:rPr lang="ru-RU" sz="3600" i="1" dirty="0" smtClean="0">
                <a:hlinkClick r:id="rId3" action="ppaction://hlinksldjump"/>
              </a:rPr>
              <a:t>) о Манилове; </a:t>
            </a:r>
            <a:r>
              <a:rPr lang="ru-RU" sz="3600" i="1" dirty="0" smtClean="0">
                <a:hlinkClick r:id="rId4" action="ppaction://hlinksldjump"/>
              </a:rPr>
              <a:t>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   </a:t>
            </a:r>
            <a:r>
              <a:rPr lang="ru-RU" sz="3600" i="1" dirty="0" smtClean="0">
                <a:hlinkClick r:id="rId3" action="ppaction://hlinksldjump"/>
              </a:rPr>
              <a:t>в</a:t>
            </a:r>
            <a:r>
              <a:rPr lang="ru-RU" sz="3600" i="1" dirty="0" smtClean="0">
                <a:hlinkClick r:id="rId3" action="ppaction://hlinksldjump"/>
              </a:rPr>
              <a:t>) о Собакевиче; </a:t>
            </a:r>
            <a:r>
              <a:rPr lang="ru-RU" sz="3600" i="1" dirty="0" smtClean="0">
                <a:hlinkClick r:id="rId4" action="ppaction://hlinksldjump"/>
              </a:rPr>
              <a:t>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>
                <a:hlinkClick r:id="rId3" action="ppaction://hlinksldjump"/>
              </a:rPr>
              <a:t>г) о Плюшкине.</a:t>
            </a:r>
            <a:endParaRPr lang="ru-RU" sz="3600" i="1" dirty="0" smtClean="0"/>
          </a:p>
          <a:p>
            <a:pPr marL="514350" indent="-514350"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Неправильно!</a:t>
            </a:r>
          </a:p>
        </p:txBody>
      </p:sp>
      <p:sp>
        <p:nvSpPr>
          <p:cNvPr id="3" name="Управляющая кнопка: назад 2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54162"/>
            <a:ext cx="8634442" cy="452596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ru-RU" sz="3600" i="1" u="sng" dirty="0" smtClean="0"/>
              <a:t>Какой </a:t>
            </a:r>
            <a:r>
              <a:rPr lang="ru-RU" sz="3600" i="1" u="sng" dirty="0" smtClean="0"/>
              <a:t>чин имел П. И. Чичиков</a:t>
            </a:r>
            <a:r>
              <a:rPr lang="ru-RU" sz="3600" i="1" u="sng" dirty="0" smtClean="0"/>
              <a:t>?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       </a:t>
            </a:r>
            <a:r>
              <a:rPr lang="ru-RU" sz="3600" i="1" dirty="0" smtClean="0">
                <a:hlinkClick r:id="rId2" action="ppaction://hlinksldjump"/>
              </a:rPr>
              <a:t>а</a:t>
            </a:r>
            <a:r>
              <a:rPr lang="ru-RU" sz="3600" i="1" dirty="0" smtClean="0">
                <a:hlinkClick r:id="rId2" action="ppaction://hlinksldjump"/>
              </a:rPr>
              <a:t>) Коллежский советник</a:t>
            </a:r>
            <a:r>
              <a:rPr lang="ru-RU" sz="3600" i="1" dirty="0" smtClean="0">
                <a:hlinkClick r:id="rId2" action="ppaction://hlinksldjump"/>
              </a:rPr>
              <a:t>;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 </a:t>
            </a:r>
            <a:r>
              <a:rPr lang="ru-RU" sz="3600" i="1" dirty="0" smtClean="0">
                <a:hlinkClick r:id="rId3" action="ppaction://hlinksldjump"/>
              </a:rPr>
              <a:t>б</a:t>
            </a:r>
            <a:r>
              <a:rPr lang="ru-RU" sz="3600" i="1" dirty="0" smtClean="0">
                <a:hlinkClick r:id="rId3" action="ppaction://hlinksldjump"/>
              </a:rPr>
              <a:t>) статский советник;</a:t>
            </a:r>
            <a:r>
              <a:rPr lang="ru-RU" sz="3600" i="1" dirty="0" smtClean="0">
                <a:hlinkClick r:id="rId3" action="ppaction://hlinksldjump"/>
              </a:rPr>
              <a:t>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     </a:t>
            </a:r>
            <a:r>
              <a:rPr lang="ru-RU" sz="3600" i="1" dirty="0" smtClean="0">
                <a:hlinkClick r:id="rId3" action="ppaction://hlinksldjump"/>
              </a:rPr>
              <a:t>в</a:t>
            </a:r>
            <a:r>
              <a:rPr lang="ru-RU" sz="3600" i="1" dirty="0" smtClean="0">
                <a:hlinkClick r:id="rId3" action="ppaction://hlinksldjump"/>
              </a:rPr>
              <a:t>) коллежский асессор; </a:t>
            </a: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         </a:t>
            </a:r>
            <a:r>
              <a:rPr lang="ru-RU" sz="3600" i="1" dirty="0" smtClean="0">
                <a:hlinkClick r:id="rId3" action="ppaction://hlinksldjump"/>
              </a:rPr>
              <a:t>г) </a:t>
            </a:r>
            <a:r>
              <a:rPr lang="ru-RU" sz="3600" i="1" dirty="0" smtClean="0">
                <a:hlinkClick r:id="rId3" action="ppaction://hlinksldjump"/>
              </a:rPr>
              <a:t>коллежский секретарь.</a:t>
            </a:r>
            <a:endParaRPr lang="ru-RU" sz="3600" i="1" dirty="0" smtClean="0"/>
          </a:p>
          <a:p>
            <a:pPr marL="742950" indent="-742950">
              <a:buNone/>
            </a:pPr>
            <a:endParaRPr lang="ru-RU" sz="3600" i="1" u="sng" dirty="0"/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2" action="ppaction://hlinksldjump"/>
              </a:rPr>
              <a:t>Биография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3" action="ppaction://hlinksldjump"/>
              </a:rPr>
              <a:t>Портреты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4" action="ppaction://hlinksldjump"/>
              </a:rPr>
              <a:t>Лирика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5" action="ppaction://hlinksldjump"/>
              </a:rPr>
              <a:t>Памятники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  <a:hlinkClick r:id="rId6" action="ppaction://hlinksldjump"/>
              </a:rPr>
              <a:t>Задания</a:t>
            </a:r>
            <a:endParaRPr lang="ru-RU" sz="3600" u="sng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Управляющая кнопка: назад 6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1142976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1643042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Неправильно!</a:t>
            </a:r>
          </a:p>
        </p:txBody>
      </p:sp>
      <p:sp>
        <p:nvSpPr>
          <p:cNvPr id="3" name="Управляющая кнопка: назад 2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pPr>
              <a:buNone/>
            </a:pPr>
            <a:r>
              <a:rPr lang="ru-RU" i="1" u="sng" dirty="0" smtClean="0"/>
              <a:t>3. Кто </a:t>
            </a:r>
            <a:r>
              <a:rPr lang="ru-RU" i="1" u="sng" dirty="0" smtClean="0"/>
              <a:t>это?</a:t>
            </a:r>
          </a:p>
          <a:p>
            <a:pPr>
              <a:buNone/>
            </a:pPr>
            <a:r>
              <a:rPr lang="ru-RU" dirty="0" smtClean="0"/>
              <a:t>...говорил он о том, как бы хорошо было, если бы вдруг от дома провести подземный ход или через пруд выстроить каменный мост...</a:t>
            </a:r>
          </a:p>
          <a:p>
            <a:pPr algn="ctr">
              <a:buNone/>
            </a:pPr>
            <a:r>
              <a:rPr lang="ru-RU" i="1" dirty="0" smtClean="0">
                <a:hlinkClick r:id="rId2" action="ppaction://hlinksldjump"/>
              </a:rPr>
              <a:t>а) Ноздрёв;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hlinkClick r:id="rId2" action="ppaction://hlinksldjump"/>
              </a:rPr>
              <a:t>б</a:t>
            </a:r>
            <a:r>
              <a:rPr lang="ru-RU" i="1" dirty="0" smtClean="0">
                <a:hlinkClick r:id="rId2" action="ppaction://hlinksldjump"/>
              </a:rPr>
              <a:t>) Собакевич;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hlinkClick r:id="rId2" action="ppaction://hlinksldjump"/>
              </a:rPr>
              <a:t>в) Чичиков;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hlinkClick r:id="rId3" action="ppaction://hlinksldjump"/>
              </a:rPr>
              <a:t>г) Манилов.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Неправильно!</a:t>
            </a:r>
          </a:p>
        </p:txBody>
      </p:sp>
      <p:sp>
        <p:nvSpPr>
          <p:cNvPr id="3" name="Управляющая кнопка: назад 2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pPr marL="514350" indent="-514350">
              <a:buAutoNum type="arabicPeriod" startAt="4"/>
            </a:pPr>
            <a:r>
              <a:rPr lang="ru-RU" i="1" u="sng" dirty="0" smtClean="0"/>
              <a:t>Как </a:t>
            </a:r>
            <a:r>
              <a:rPr lang="ru-RU" i="1" u="sng" dirty="0" smtClean="0"/>
              <a:t>звали Собакевича</a:t>
            </a:r>
            <a:r>
              <a:rPr lang="ru-RU" i="1" u="sng" dirty="0" smtClean="0"/>
              <a:t>?</a:t>
            </a:r>
          </a:p>
          <a:p>
            <a:pPr algn="ctr"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i="1" dirty="0" smtClean="0">
                <a:hlinkClick r:id="rId2" action="ppaction://hlinksldjump"/>
              </a:rPr>
              <a:t>а)</a:t>
            </a:r>
            <a:r>
              <a:rPr lang="ru-RU" i="1" dirty="0" smtClean="0">
                <a:hlinkClick r:id="rId2" action="ppaction://hlinksldjump"/>
              </a:rPr>
              <a:t> Михаил Потапович</a:t>
            </a:r>
            <a:r>
              <a:rPr lang="ru-RU" i="1" dirty="0" smtClean="0">
                <a:hlinkClick r:id="rId2" action="ppaction://hlinksldjump"/>
              </a:rPr>
              <a:t>;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     </a:t>
            </a:r>
            <a:r>
              <a:rPr lang="ru-RU" i="1" dirty="0" smtClean="0">
                <a:hlinkClick r:id="rId3" action="ppaction://hlinksldjump"/>
              </a:rPr>
              <a:t>б</a:t>
            </a:r>
            <a:r>
              <a:rPr lang="ru-RU" i="1" dirty="0" smtClean="0">
                <a:hlinkClick r:id="rId3" action="ppaction://hlinksldjump"/>
              </a:rPr>
              <a:t>) Михаил Семенович;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    </a:t>
            </a:r>
            <a:r>
              <a:rPr lang="ru-RU" i="1" dirty="0" smtClean="0">
                <a:hlinkClick r:id="rId2" action="ppaction://hlinksldjump"/>
              </a:rPr>
              <a:t>в</a:t>
            </a:r>
            <a:r>
              <a:rPr lang="ru-RU" i="1" dirty="0" smtClean="0">
                <a:hlinkClick r:id="rId2" action="ppaction://hlinksldjump"/>
              </a:rPr>
              <a:t>) Семён </a:t>
            </a:r>
            <a:r>
              <a:rPr lang="ru-RU" i="1" dirty="0" smtClean="0">
                <a:hlinkClick r:id="rId2" action="ppaction://hlinksldjump"/>
              </a:rPr>
              <a:t>Михайлович; 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hlinkClick r:id="rId2" action="ppaction://hlinksldjump"/>
              </a:rPr>
              <a:t>г</a:t>
            </a:r>
            <a:r>
              <a:rPr lang="ru-RU" i="1" dirty="0" smtClean="0">
                <a:hlinkClick r:id="rId2" action="ppaction://hlinksldjump"/>
              </a:rPr>
              <a:t>) Семён Петрович.</a:t>
            </a:r>
            <a:endParaRPr lang="ru-RU" i="1" dirty="0" smtClean="0"/>
          </a:p>
          <a:p>
            <a:pPr marL="514350" indent="-514350">
              <a:buNone/>
            </a:pPr>
            <a:endParaRPr lang="ru-RU" i="1" u="sng" dirty="0"/>
          </a:p>
        </p:txBody>
      </p:sp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Неправильно!</a:t>
            </a:r>
          </a:p>
        </p:txBody>
      </p:sp>
      <p:sp>
        <p:nvSpPr>
          <p:cNvPr id="3" name="Управляющая кнопка: назад 2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u="sng" dirty="0" smtClean="0"/>
              <a:t>5. </a:t>
            </a:r>
            <a:r>
              <a:rPr lang="ru-RU" i="1" u="sng" dirty="0" smtClean="0"/>
              <a:t>Чей это дом?</a:t>
            </a:r>
          </a:p>
          <a:p>
            <a:pPr>
              <a:buNone/>
            </a:pPr>
            <a:r>
              <a:rPr lang="ru-RU" dirty="0" smtClean="0"/>
              <a:t>    Местами </a:t>
            </a:r>
            <a:r>
              <a:rPr lang="ru-RU" dirty="0" smtClean="0"/>
              <a:t>был он в один этаж, местами в два; на темной крыше, не везде надежно защищавшей его старость, </a:t>
            </a:r>
            <a:r>
              <a:rPr lang="ru-RU" dirty="0" smtClean="0"/>
              <a:t>торчали </a:t>
            </a:r>
            <a:r>
              <a:rPr lang="ru-RU" dirty="0" smtClean="0"/>
              <a:t>два бельведера, один против другого, оба уже </a:t>
            </a:r>
            <a:r>
              <a:rPr lang="ru-RU" dirty="0" smtClean="0"/>
              <a:t>пошатнувшиеся</a:t>
            </a:r>
            <a:r>
              <a:rPr lang="ru-RU" dirty="0" smtClean="0"/>
              <a:t>, лишенные когда-то покрывавшей их краски.</a:t>
            </a:r>
          </a:p>
          <a:p>
            <a:pPr algn="ctr">
              <a:buNone/>
            </a:pPr>
            <a:r>
              <a:rPr lang="ru-RU" dirty="0" smtClean="0">
                <a:hlinkClick r:id="rId2" action="ppaction://hlinksldjump"/>
              </a:rPr>
              <a:t>  </a:t>
            </a:r>
            <a:r>
              <a:rPr lang="ru-RU" i="1" dirty="0" smtClean="0">
                <a:hlinkClick r:id="rId2" action="ppaction://hlinksldjump"/>
              </a:rPr>
              <a:t>а</a:t>
            </a:r>
            <a:r>
              <a:rPr lang="ru-RU" i="1" dirty="0" smtClean="0">
                <a:hlinkClick r:id="rId2" action="ppaction://hlinksldjump"/>
              </a:rPr>
              <a:t>) Манилова;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i="1" dirty="0" smtClean="0">
                <a:hlinkClick r:id="rId2" action="ppaction://hlinksldjump"/>
              </a:rPr>
              <a:t>б</a:t>
            </a:r>
            <a:r>
              <a:rPr lang="ru-RU" i="1" dirty="0" smtClean="0">
                <a:hlinkClick r:id="rId2" action="ppaction://hlinksldjump"/>
              </a:rPr>
              <a:t>) Собакевича;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</a:t>
            </a:r>
            <a:r>
              <a:rPr lang="ru-RU" i="1" dirty="0" smtClean="0">
                <a:hlinkClick r:id="rId3" action="ppaction://hlinksldjump"/>
              </a:rPr>
              <a:t>в</a:t>
            </a:r>
            <a:r>
              <a:rPr lang="ru-RU" i="1" dirty="0" smtClean="0">
                <a:hlinkClick r:id="rId3" action="ppaction://hlinksldjump"/>
              </a:rPr>
              <a:t>) Плюшкина;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hlinkClick r:id="rId2" action="ppaction://hlinksldjump"/>
              </a:rPr>
              <a:t>г) Ноздрёва.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/>
              <a:t>    </a:t>
            </a:r>
            <a:r>
              <a:rPr lang="ru-RU" sz="4400" b="1" dirty="0" smtClean="0">
                <a:solidFill>
                  <a:srgbClr val="002060"/>
                </a:solidFill>
              </a:rPr>
              <a:t>Александр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 Сергеевич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 Пушкин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Ирина\Мои документы\Мои рисунки\А.С.ПУШКИН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071834" cy="41162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5354" y="4572008"/>
            <a:ext cx="478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   1799 – 1837 г.г. </a:t>
            </a:r>
            <a:endParaRPr lang="ru-RU" sz="2800" b="1" dirty="0" smtClean="0"/>
          </a:p>
        </p:txBody>
      </p:sp>
      <p:sp>
        <p:nvSpPr>
          <p:cNvPr id="9" name="Управляющая кнопка: назад 8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Неправильно!</a:t>
            </a:r>
          </a:p>
        </p:txBody>
      </p:sp>
      <p:sp>
        <p:nvSpPr>
          <p:cNvPr id="3" name="Управляющая кнопка: назад 2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Ответы: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1554163"/>
          <a:ext cx="8777318" cy="42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назад 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07220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4348" y="6072206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5076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u="sng" dirty="0"/>
              <a:t>Хронологическая таблица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1571617"/>
          <a:ext cx="7429552" cy="4744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/>
                <a:gridCol w="3714776"/>
              </a:tblGrid>
              <a:tr h="38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Детство поэта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baseline="0" dirty="0" smtClean="0"/>
                        <a:t>1799-1811</a:t>
                      </a:r>
                      <a:endParaRPr lang="ru-RU" sz="2000" i="1" dirty="0" smtClean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Лицейские годы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/>
                        <a:t>1811-1817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Жизнь в Петербурге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/>
                        <a:t>1817-1820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Южная ссылка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/>
                        <a:t>1820-1824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Михайловское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1824-1826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Возвращение из ссылки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1826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Болдинская 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1830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Жизнь в Петербурге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1831-1833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Последние годы жизни. Дуэль.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1834-1837</a:t>
                      </a:r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i="1" dirty="0"/>
                    </a:p>
                  </a:txBody>
                  <a:tcPr/>
                </a:tc>
              </a:tr>
              <a:tr h="386104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Управляющая кнопка: назад 7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Биография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77318" cy="500066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Пушкин родился 26 мая (6 июня) 1799 г. в Москве. Летние месяцы 1805—1810 он обычно проводил у своей бабушки, Марии Алексеевны (урождённой </a:t>
            </a:r>
            <a:r>
              <a:rPr lang="ru-RU" i="1" dirty="0" smtClean="0"/>
              <a:t>Пушкиной</a:t>
            </a:r>
            <a:r>
              <a:rPr lang="ru-RU" dirty="0" smtClean="0"/>
              <a:t>), в подмосковном селе Захарове, близ Звенигорода. Эти ранние детские впечатления отразились в первых опытах пушкинских поэм, написанных несколько позже («Монах», 1813; «</a:t>
            </a:r>
            <a:r>
              <a:rPr lang="ru-RU" dirty="0" err="1" smtClean="0"/>
              <a:t>Бова</a:t>
            </a:r>
            <a:r>
              <a:rPr lang="ru-RU" dirty="0" smtClean="0"/>
              <a:t>», 1814), в лицейских стихотворениях «Послание к Юдину» (1815), «Сон» (1816).</a:t>
            </a:r>
          </a:p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/>
              <a:t>     </a:t>
            </a:r>
            <a:r>
              <a:rPr lang="ru-RU" dirty="0" smtClean="0"/>
              <a:t>         </a:t>
            </a:r>
            <a:r>
              <a:rPr lang="en-US" dirty="0" smtClean="0"/>
              <a:t> </a:t>
            </a:r>
            <a:r>
              <a:rPr lang="ru-RU" dirty="0" smtClean="0"/>
              <a:t>Шесть лет Пушкин провёл в Царскосельском Лицее, открытом 19 октября 1811. Здесь юный поэт пережил события Отечественной войны 1812 года.</a:t>
            </a:r>
          </a:p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  <a:r>
              <a:rPr lang="ru-RU" dirty="0" smtClean="0"/>
              <a:t>        Из Лицея Пушкин был выпущен в июне 1818 в чине коллежского секретаря (10-го класса, по табели о рангах) и определён в Коллегию иностранных дел. Он становится постоянным посетителем театра, принимает участие в заседаниях «Арзамаса», в 1819 вступает в члены литературно-театрального сообщества «Зелёная лампа», которым руководит «Союз благоденствия»). Не принимая участия в деятельности первых тайных организаций, Пушкин тем не менее связан дружескими узами со многими активными членами декабристских обществ</a:t>
            </a:r>
          </a:p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ru-RU" dirty="0" smtClean="0"/>
              <a:t>        </a:t>
            </a:r>
            <a:r>
              <a:rPr lang="en-US" dirty="0" smtClean="0"/>
              <a:t>  </a:t>
            </a:r>
            <a:r>
              <a:rPr lang="ru-RU" dirty="0" smtClean="0"/>
              <a:t>Зимой 1837 возник конфликт поэта с Ж. Дантесом, принятым на службу в русскую гвардию благодаря покровительству усыновившего его голландского посланника барона Л. </a:t>
            </a:r>
            <a:r>
              <a:rPr lang="ru-RU" dirty="0" err="1" smtClean="0"/>
              <a:t>Геккерена</a:t>
            </a:r>
            <a:r>
              <a:rPr lang="ru-RU" dirty="0" smtClean="0"/>
              <a:t>. Ссора, причиной которой была оскорблённая честь Пушкина, привела к дуэли. 27 января поэт был смертельно ранен и через два дня, 29 января (10 февраля), скончался от перитонита. Похоронен на кладбище </a:t>
            </a:r>
            <a:r>
              <a:rPr lang="ru-RU" dirty="0" err="1" smtClean="0"/>
              <a:t>Святогорского</a:t>
            </a:r>
            <a:r>
              <a:rPr lang="ru-RU" dirty="0" smtClean="0"/>
              <a:t> монастыря Псковской губернии.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Портреты</a:t>
            </a:r>
            <a:endParaRPr lang="ru-RU" sz="32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5233" y="1189223"/>
            <a:ext cx="2095951" cy="171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photo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025854" cy="2520950"/>
          </a:xfrm>
          <a:prstGeom prst="rect">
            <a:avLst/>
          </a:prstGeom>
          <a:noFill/>
        </p:spPr>
      </p:pic>
      <p:pic>
        <p:nvPicPr>
          <p:cNvPr id="7" name="Picture 11" descr="pushkin_aleksandr_sergeevi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357562"/>
            <a:ext cx="2055812" cy="2447925"/>
          </a:xfrm>
          <a:prstGeom prst="rect">
            <a:avLst/>
          </a:prstGeom>
          <a:noFill/>
        </p:spPr>
      </p:pic>
      <p:pic>
        <p:nvPicPr>
          <p:cNvPr id="5122" name="Picture 2" descr="C:\Documents and Settings\Ирина\Мои документы\Мои рисунки\А.С.ПУШКИН\П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5728"/>
            <a:ext cx="2289711" cy="2786082"/>
          </a:xfrm>
          <a:prstGeom prst="rect">
            <a:avLst/>
          </a:prstGeom>
          <a:noFill/>
        </p:spPr>
      </p:pic>
      <p:pic>
        <p:nvPicPr>
          <p:cNvPr id="5123" name="Picture 3" descr="C:\Documents and Settings\Ирина\Мои документы\Мои рисунки\А.С.ПУШКИН\П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357562"/>
            <a:ext cx="3805359" cy="2862270"/>
          </a:xfrm>
          <a:prstGeom prst="rect">
            <a:avLst/>
          </a:prstGeom>
          <a:noFill/>
        </p:spPr>
      </p:pic>
      <p:pic>
        <p:nvPicPr>
          <p:cNvPr id="5125" name="Picture 5" descr="C:\Documents and Settings\Ирина\Мои документы\Мои рисунки\А.С.ПУШКИН\П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357562"/>
            <a:ext cx="1968856" cy="2705858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начало 15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Лирика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dirty="0" smtClean="0"/>
              <a:t>   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/>
              <a:t>             </a:t>
            </a:r>
            <a:r>
              <a:rPr lang="ru-RU" b="1" dirty="0" smtClean="0"/>
              <a:t>«</a:t>
            </a:r>
            <a:r>
              <a:rPr lang="ru-RU" b="1" dirty="0" smtClean="0"/>
              <a:t>Поэзия Пушкина - неиссякаемый источник, который, как в сказке, поит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</a:t>
            </a:r>
            <a:r>
              <a:rPr lang="ru-RU" b="1" dirty="0" smtClean="0"/>
              <a:t>"живою водою" всех, кто прикоснется к нему»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О лирике Пушкина говорить и трудно и легко. Трудно, потому что это  разносторонний поэт. Легко, потому что это необычайно талантливый поэт. </a:t>
            </a:r>
            <a:br>
              <a:rPr lang="ru-RU" dirty="0" smtClean="0"/>
            </a:br>
            <a:r>
              <a:rPr lang="ru-RU" dirty="0" smtClean="0"/>
              <a:t>   Исключительное художественное чутье Пушкина руководило им   в выборе ритма, размера. Пушкин, как никто, умел радоваться красоте и гармонии мира, природы, человеческих отношений. Тема дружбы - одна из ведущих в лирике поэта.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  <a:r>
              <a:rPr lang="ru-RU" dirty="0" smtClean="0"/>
              <a:t>    Пушкин был не только единомышленником декабристов, его стихи воодушевляли их. Каждое новое произведение было событием, переписывалось из рук в руки.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  <a:r>
              <a:rPr lang="ru-RU" dirty="0" smtClean="0"/>
              <a:t>    Быть с друзьями в беде - священный долг каждого человека. Высокие чувства любви и дружбы   неизменно сопутствуют Пушкину, не дают ему впасть в отчаянье. Любовь для Пушкина -   высочайшее напряжение всех душевных   сил. Женский образ дан лишь в самых общих чертах: «голос нежный», «милые черты». Но даже эти общие контуры женского образа создают впечатление возвышенного, необычайно прекрасного.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  Поэзия Пушкина обладает удивительным даром. Она как живительный бальзам воздействует на человека. Стихотворения   Пушкина мы знаем с юных лет, но только   через какое-то время, иногда много лет спустя, мы открываем для себя заново сказочный мир его поэзии и не устаем поражаться ее кристальной чистоте, ясности, одухотворенности. </a:t>
            </a:r>
          </a:p>
          <a:p>
            <a:pPr>
              <a:lnSpc>
                <a:spcPct val="80000"/>
              </a:lnSpc>
              <a:buNone/>
            </a:pPr>
            <a:r>
              <a:rPr lang="ru-RU" i="1" dirty="0" smtClean="0"/>
              <a:t>                                   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i="1" dirty="0"/>
              <a:t> </a:t>
            </a:r>
            <a:r>
              <a:rPr lang="ru-RU" i="1" dirty="0" smtClean="0"/>
              <a:t>     </a:t>
            </a:r>
            <a:r>
              <a:rPr lang="ru-RU" b="1" i="1" dirty="0" smtClean="0"/>
              <a:t>«</a:t>
            </a:r>
            <a:r>
              <a:rPr lang="ru-RU" b="1" i="1" dirty="0"/>
              <a:t>Пушкин - наше всё»      А.Григорьев.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6" name="Управляющая кнопка: назад 5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285728"/>
            <a:ext cx="4143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Памятники А.С. Пушкину</a:t>
            </a:r>
          </a:p>
        </p:txBody>
      </p:sp>
      <p:pic>
        <p:nvPicPr>
          <p:cNvPr id="7170" name="Picture 2" descr="C:\Documents and Settings\Ирина\Мои документы\Мои рисунки\А.С.ПУШКИН\П4.jpg"/>
          <p:cNvPicPr>
            <a:picLocks noChangeAspect="1" noChangeArrowheads="1"/>
          </p:cNvPicPr>
          <p:nvPr/>
        </p:nvPicPr>
        <p:blipFill>
          <a:blip r:embed="rId2" cstate="print"/>
          <a:srcRect t="4651"/>
          <a:stretch>
            <a:fillRect/>
          </a:stretch>
        </p:blipFill>
        <p:spPr bwMode="auto">
          <a:xfrm>
            <a:off x="6643702" y="928670"/>
            <a:ext cx="1927958" cy="2928958"/>
          </a:xfrm>
          <a:prstGeom prst="rect">
            <a:avLst/>
          </a:prstGeom>
          <a:noFill/>
        </p:spPr>
      </p:pic>
      <p:pic>
        <p:nvPicPr>
          <p:cNvPr id="7171" name="Picture 3" descr="C:\Documents and Settings\Ирина\Мои документы\Мои рисунки\А.С.ПУШКИН\П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28670"/>
            <a:ext cx="2104248" cy="281939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38318" b="28972"/>
          <a:stretch>
            <a:fillRect/>
          </a:stretch>
        </p:blipFill>
        <p:spPr bwMode="auto">
          <a:xfrm rot="5400000">
            <a:off x="352063" y="1362393"/>
            <a:ext cx="26533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261736" y="4310636"/>
            <a:ext cx="2625136" cy="18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 t="9375" b="9375"/>
          <a:stretch>
            <a:fillRect/>
          </a:stretch>
        </p:blipFill>
        <p:spPr bwMode="auto">
          <a:xfrm rot="5400000">
            <a:off x="6329719" y="4385925"/>
            <a:ext cx="26282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 r="5405" b="10746"/>
          <a:stretch>
            <a:fillRect/>
          </a:stretch>
        </p:blipFill>
        <p:spPr bwMode="auto">
          <a:xfrm rot="5400000">
            <a:off x="425657" y="4360633"/>
            <a:ext cx="2500330" cy="17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зад 8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214282" y="6215082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14348" y="6215082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1214414" y="6215082"/>
            <a:ext cx="285752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1785918" y="6215082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479</TotalTime>
  <Words>1649</Words>
  <Application>Microsoft Office PowerPoint</Application>
  <PresentationFormat>Экран (4:3)</PresentationFormat>
  <Paragraphs>193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 Писатели XIX века </vt:lpstr>
      <vt:lpstr>Содержание </vt:lpstr>
      <vt:lpstr>А.С. Пушкин</vt:lpstr>
      <vt:lpstr>Слайд 4</vt:lpstr>
      <vt:lpstr>Хронологическая таблица</vt:lpstr>
      <vt:lpstr>Биография</vt:lpstr>
      <vt:lpstr>Слайд 7</vt:lpstr>
      <vt:lpstr>Лирика</vt:lpstr>
      <vt:lpstr>Слайд 9</vt:lpstr>
      <vt:lpstr>Задания: </vt:lpstr>
      <vt:lpstr>Михаил Юрьевич Лермонтов</vt:lpstr>
      <vt:lpstr>                                                  1814 – 1841 г.г.</vt:lpstr>
      <vt:lpstr>Биография</vt:lpstr>
      <vt:lpstr>Слайд 14</vt:lpstr>
      <vt:lpstr>Слайд 15</vt:lpstr>
      <vt:lpstr>Лирика</vt:lpstr>
      <vt:lpstr>Памятники М.Ю. Лермонтову</vt:lpstr>
      <vt:lpstr>Задание:</vt:lpstr>
      <vt:lpstr>Н.В.Гоголь</vt:lpstr>
      <vt:lpstr>                                           1809 – 1852  г.г.</vt:lpstr>
      <vt:lpstr>Биография</vt:lpstr>
      <vt:lpstr>Биография</vt:lpstr>
      <vt:lpstr>Слайд 23</vt:lpstr>
      <vt:lpstr>Слайд 24</vt:lpstr>
      <vt:lpstr>Слайд 25</vt:lpstr>
      <vt:lpstr>Проверь себя:</vt:lpstr>
      <vt:lpstr>Слайд 27</vt:lpstr>
      <vt:lpstr>Слайд 28</vt:lpstr>
      <vt:lpstr>Проверь себя:</vt:lpstr>
      <vt:lpstr>Слайд 30</vt:lpstr>
      <vt:lpstr>Слайд 31</vt:lpstr>
      <vt:lpstr>Проверь себя:</vt:lpstr>
      <vt:lpstr>Слайд 33</vt:lpstr>
      <vt:lpstr>Слайд 34</vt:lpstr>
      <vt:lpstr>Проверь себя:</vt:lpstr>
      <vt:lpstr>Слайд 36</vt:lpstr>
      <vt:lpstr>Слайд 37</vt:lpstr>
      <vt:lpstr>Проверь себя:</vt:lpstr>
      <vt:lpstr>Слайд 39</vt:lpstr>
      <vt:lpstr>Слайд 40</vt:lpstr>
      <vt:lpstr>Ответы: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А.С. Пушкин</dc:title>
  <dc:creator>Казакова Ирина Николаевна</dc:creator>
  <cp:lastModifiedBy>Казакова Ирина Николаевна</cp:lastModifiedBy>
  <cp:revision>185</cp:revision>
  <dcterms:created xsi:type="dcterms:W3CDTF">2008-11-23T11:13:39Z</dcterms:created>
  <dcterms:modified xsi:type="dcterms:W3CDTF">2008-11-23T19:13:10Z</dcterms:modified>
</cp:coreProperties>
</file>