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8" r:id="rId2"/>
    <p:sldId id="265" r:id="rId3"/>
    <p:sldId id="264" r:id="rId4"/>
    <p:sldId id="267" r:id="rId5"/>
    <p:sldId id="266" r:id="rId6"/>
    <p:sldId id="259" r:id="rId7"/>
    <p:sldId id="271" r:id="rId8"/>
    <p:sldId id="262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216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554790-1098-4571-A804-8E46F53E8DB2}" type="doc">
      <dgm:prSet loTypeId="urn:microsoft.com/office/officeart/2005/8/layout/list1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817D1406-425E-41B4-A328-AC7E08F14AAB}">
      <dgm:prSet phldrT="[Текст]"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</a:rPr>
            <a:t>1. Электронное строение 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7CD85758-1E69-48D5-9B82-0FCDA400DFAE}" type="parTrans" cxnId="{323FC3C7-A139-462A-A3DD-19B01E37BCC3}">
      <dgm:prSet/>
      <dgm:spPr/>
      <dgm:t>
        <a:bodyPr/>
        <a:lstStyle/>
        <a:p>
          <a:endParaRPr lang="ru-RU"/>
        </a:p>
      </dgm:t>
    </dgm:pt>
    <dgm:pt modelId="{FAB027BC-3018-45D6-BE96-2A5DBCFF8204}" type="sibTrans" cxnId="{323FC3C7-A139-462A-A3DD-19B01E37BCC3}">
      <dgm:prSet/>
      <dgm:spPr/>
      <dgm:t>
        <a:bodyPr/>
        <a:lstStyle/>
        <a:p>
          <a:endParaRPr lang="ru-RU"/>
        </a:p>
      </dgm:t>
    </dgm:pt>
    <dgm:pt modelId="{4BEE2B00-5768-4E95-868B-60217633A335}">
      <dgm:prSet phldrT="[Текст]"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</a:rPr>
            <a:t>2. Аллотропия 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77FB1074-D05D-4129-A3C8-7F69A9B306A2}" type="parTrans" cxnId="{EB09555C-E66A-4327-8118-BD0461E24F7E}">
      <dgm:prSet/>
      <dgm:spPr/>
      <dgm:t>
        <a:bodyPr/>
        <a:lstStyle/>
        <a:p>
          <a:endParaRPr lang="ru-RU"/>
        </a:p>
      </dgm:t>
    </dgm:pt>
    <dgm:pt modelId="{5931D302-13FD-4386-A198-36BA7C2FBD22}" type="sibTrans" cxnId="{EB09555C-E66A-4327-8118-BD0461E24F7E}">
      <dgm:prSet/>
      <dgm:spPr/>
      <dgm:t>
        <a:bodyPr/>
        <a:lstStyle/>
        <a:p>
          <a:endParaRPr lang="ru-RU"/>
        </a:p>
      </dgm:t>
    </dgm:pt>
    <dgm:pt modelId="{AE7C2560-5582-4525-86E0-D45DB3553153}">
      <dgm:prSet phldrT="[Текст]"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</a:rPr>
            <a:t>3. Химические свойства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50BD8DDB-62B5-47F4-8DF6-8790748A729F}" type="sibTrans" cxnId="{E6C32059-70D8-49FD-B6BC-A350BC97DBB5}">
      <dgm:prSet/>
      <dgm:spPr/>
      <dgm:t>
        <a:bodyPr/>
        <a:lstStyle/>
        <a:p>
          <a:endParaRPr lang="ru-RU"/>
        </a:p>
      </dgm:t>
    </dgm:pt>
    <dgm:pt modelId="{79D1FEA7-50DC-4962-9008-14CD429F56CF}" type="parTrans" cxnId="{E6C32059-70D8-49FD-B6BC-A350BC97DBB5}">
      <dgm:prSet/>
      <dgm:spPr/>
      <dgm:t>
        <a:bodyPr/>
        <a:lstStyle/>
        <a:p>
          <a:endParaRPr lang="ru-RU"/>
        </a:p>
      </dgm:t>
    </dgm:pt>
    <dgm:pt modelId="{573B212F-F3DB-4901-A2AE-610E541B454B}">
      <dgm:prSet phldrT="[Текст]"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</a:rPr>
            <a:t>4. Применение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257D1E9D-C309-474A-B86F-8E721107367A}" type="parTrans" cxnId="{96C462F9-1FC2-4767-B485-DC6041733377}">
      <dgm:prSet/>
      <dgm:spPr/>
      <dgm:t>
        <a:bodyPr/>
        <a:lstStyle/>
        <a:p>
          <a:endParaRPr lang="ru-RU"/>
        </a:p>
      </dgm:t>
    </dgm:pt>
    <dgm:pt modelId="{0BD47B88-2F92-4B49-8611-809E3D3CBA39}" type="sibTrans" cxnId="{96C462F9-1FC2-4767-B485-DC6041733377}">
      <dgm:prSet/>
      <dgm:spPr/>
      <dgm:t>
        <a:bodyPr/>
        <a:lstStyle/>
        <a:p>
          <a:endParaRPr lang="ru-RU"/>
        </a:p>
      </dgm:t>
    </dgm:pt>
    <dgm:pt modelId="{BA1DD4F2-27AD-4C4F-9D05-B686BF858B3E}">
      <dgm:prSet phldrT="[Текст]"/>
      <dgm:spPr/>
      <dgm:t>
        <a:bodyPr/>
        <a:lstStyle/>
        <a:p>
          <a:r>
            <a:rPr lang="ru-RU" dirty="0" smtClean="0">
              <a:solidFill>
                <a:schemeClr val="accent1">
                  <a:lumMod val="50000"/>
                </a:schemeClr>
              </a:solidFill>
            </a:rPr>
            <a:t>5. Проверка знаний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C973A505-AD61-4E3F-B9D7-397EDC4D24A7}" type="parTrans" cxnId="{5726042C-9611-4A3D-8781-1435B5B6118E}">
      <dgm:prSet/>
      <dgm:spPr/>
      <dgm:t>
        <a:bodyPr/>
        <a:lstStyle/>
        <a:p>
          <a:endParaRPr lang="ru-RU"/>
        </a:p>
      </dgm:t>
    </dgm:pt>
    <dgm:pt modelId="{F25453B7-9185-4D82-B394-82EE532814EB}" type="sibTrans" cxnId="{5726042C-9611-4A3D-8781-1435B5B6118E}">
      <dgm:prSet/>
      <dgm:spPr/>
      <dgm:t>
        <a:bodyPr/>
        <a:lstStyle/>
        <a:p>
          <a:endParaRPr lang="ru-RU"/>
        </a:p>
      </dgm:t>
    </dgm:pt>
    <dgm:pt modelId="{A743AB1F-5FEA-4E16-83E4-677465572231}" type="pres">
      <dgm:prSet presAssocID="{24554790-1098-4571-A804-8E46F53E8DB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F1FD2C-C416-4D44-BD6B-20BE2EE40BC1}" type="pres">
      <dgm:prSet presAssocID="{817D1406-425E-41B4-A328-AC7E08F14AAB}" presName="parentLin" presStyleCnt="0"/>
      <dgm:spPr/>
    </dgm:pt>
    <dgm:pt modelId="{36F4FBE7-CEDD-412C-9EA6-852E8A4ABCD0}" type="pres">
      <dgm:prSet presAssocID="{817D1406-425E-41B4-A328-AC7E08F14AAB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4ADC41B6-CF12-429F-B100-78A760F093CC}" type="pres">
      <dgm:prSet presAssocID="{817D1406-425E-41B4-A328-AC7E08F14AA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AFCD6E-7967-4D6E-ABA9-C823D11F26D2}" type="pres">
      <dgm:prSet presAssocID="{817D1406-425E-41B4-A328-AC7E08F14AAB}" presName="negativeSpace" presStyleCnt="0"/>
      <dgm:spPr/>
    </dgm:pt>
    <dgm:pt modelId="{3E2E8F0D-D9FB-4BA8-8AA9-F154CCDA0FC2}" type="pres">
      <dgm:prSet presAssocID="{817D1406-425E-41B4-A328-AC7E08F14AAB}" presName="childText" presStyleLbl="conFgAcc1" presStyleIdx="0" presStyleCnt="5">
        <dgm:presLayoutVars>
          <dgm:bulletEnabled val="1"/>
        </dgm:presLayoutVars>
      </dgm:prSet>
      <dgm:spPr/>
    </dgm:pt>
    <dgm:pt modelId="{CFE97247-398B-4C41-B412-9CB43EDAF983}" type="pres">
      <dgm:prSet presAssocID="{FAB027BC-3018-45D6-BE96-2A5DBCFF8204}" presName="spaceBetweenRectangles" presStyleCnt="0"/>
      <dgm:spPr/>
    </dgm:pt>
    <dgm:pt modelId="{10D60000-9790-4ABB-B784-4DA579B49B9B}" type="pres">
      <dgm:prSet presAssocID="{4BEE2B00-5768-4E95-868B-60217633A335}" presName="parentLin" presStyleCnt="0"/>
      <dgm:spPr/>
    </dgm:pt>
    <dgm:pt modelId="{4B16470E-812D-4CA4-84EB-91B7B1CE6851}" type="pres">
      <dgm:prSet presAssocID="{4BEE2B00-5768-4E95-868B-60217633A335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05F6D54-AE30-4139-AF65-70B9CF31D719}" type="pres">
      <dgm:prSet presAssocID="{4BEE2B00-5768-4E95-868B-60217633A33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56C5F-3D69-47FF-B384-C853292CA875}" type="pres">
      <dgm:prSet presAssocID="{4BEE2B00-5768-4E95-868B-60217633A335}" presName="negativeSpace" presStyleCnt="0"/>
      <dgm:spPr/>
    </dgm:pt>
    <dgm:pt modelId="{5A5B658A-6B00-44BE-8787-F74B807D35AD}" type="pres">
      <dgm:prSet presAssocID="{4BEE2B00-5768-4E95-868B-60217633A335}" presName="childText" presStyleLbl="conFgAcc1" presStyleIdx="1" presStyleCnt="5">
        <dgm:presLayoutVars>
          <dgm:bulletEnabled val="1"/>
        </dgm:presLayoutVars>
      </dgm:prSet>
      <dgm:spPr/>
    </dgm:pt>
    <dgm:pt modelId="{AFA85068-E636-42AA-83D5-2AA536D8F3C6}" type="pres">
      <dgm:prSet presAssocID="{5931D302-13FD-4386-A198-36BA7C2FBD22}" presName="spaceBetweenRectangles" presStyleCnt="0"/>
      <dgm:spPr/>
    </dgm:pt>
    <dgm:pt modelId="{6F1480C7-7FD4-432D-9346-58DB6EC86217}" type="pres">
      <dgm:prSet presAssocID="{AE7C2560-5582-4525-86E0-D45DB3553153}" presName="parentLin" presStyleCnt="0"/>
      <dgm:spPr/>
    </dgm:pt>
    <dgm:pt modelId="{8CBEC918-6F2C-462B-864E-EDDA925ADEB2}" type="pres">
      <dgm:prSet presAssocID="{AE7C2560-5582-4525-86E0-D45DB3553153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1DF549D0-BA0E-49DC-8810-1E091C26F2CC}" type="pres">
      <dgm:prSet presAssocID="{AE7C2560-5582-4525-86E0-D45DB355315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BF02B0-60CF-4BD5-8E3B-1547BD22EA85}" type="pres">
      <dgm:prSet presAssocID="{AE7C2560-5582-4525-86E0-D45DB3553153}" presName="negativeSpace" presStyleCnt="0"/>
      <dgm:spPr/>
    </dgm:pt>
    <dgm:pt modelId="{0714580D-B7C9-4CEA-92A9-6AC93D5C973F}" type="pres">
      <dgm:prSet presAssocID="{AE7C2560-5582-4525-86E0-D45DB3553153}" presName="childText" presStyleLbl="conFgAcc1" presStyleIdx="2" presStyleCnt="5">
        <dgm:presLayoutVars>
          <dgm:bulletEnabled val="1"/>
        </dgm:presLayoutVars>
      </dgm:prSet>
      <dgm:spPr/>
    </dgm:pt>
    <dgm:pt modelId="{BC64C8BF-F3ED-4033-AEA8-64CC2852C1F8}" type="pres">
      <dgm:prSet presAssocID="{50BD8DDB-62B5-47F4-8DF6-8790748A729F}" presName="spaceBetweenRectangles" presStyleCnt="0"/>
      <dgm:spPr/>
    </dgm:pt>
    <dgm:pt modelId="{CA1AF534-D83B-4869-8C09-41CBDD4BF514}" type="pres">
      <dgm:prSet presAssocID="{573B212F-F3DB-4901-A2AE-610E541B454B}" presName="parentLin" presStyleCnt="0"/>
      <dgm:spPr/>
    </dgm:pt>
    <dgm:pt modelId="{79DFA46A-271D-4270-B4E9-2CC69B41C6C3}" type="pres">
      <dgm:prSet presAssocID="{573B212F-F3DB-4901-A2AE-610E541B454B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DD96B993-573D-45BD-87B9-D9CF2F0C22CC}" type="pres">
      <dgm:prSet presAssocID="{573B212F-F3DB-4901-A2AE-610E541B454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7FF68-1D70-45A6-ABAD-2B7BBA31DBE4}" type="pres">
      <dgm:prSet presAssocID="{573B212F-F3DB-4901-A2AE-610E541B454B}" presName="negativeSpace" presStyleCnt="0"/>
      <dgm:spPr/>
    </dgm:pt>
    <dgm:pt modelId="{4B6E184E-F852-4E55-A14F-D5915562257D}" type="pres">
      <dgm:prSet presAssocID="{573B212F-F3DB-4901-A2AE-610E541B454B}" presName="childText" presStyleLbl="conFgAcc1" presStyleIdx="3" presStyleCnt="5">
        <dgm:presLayoutVars>
          <dgm:bulletEnabled val="1"/>
        </dgm:presLayoutVars>
      </dgm:prSet>
      <dgm:spPr/>
    </dgm:pt>
    <dgm:pt modelId="{688E973D-CA69-4FCE-B8CD-3533E20FA756}" type="pres">
      <dgm:prSet presAssocID="{0BD47B88-2F92-4B49-8611-809E3D3CBA39}" presName="spaceBetweenRectangles" presStyleCnt="0"/>
      <dgm:spPr/>
    </dgm:pt>
    <dgm:pt modelId="{1F58405C-E45C-4154-8194-1679CBD18CAD}" type="pres">
      <dgm:prSet presAssocID="{BA1DD4F2-27AD-4C4F-9D05-B686BF858B3E}" presName="parentLin" presStyleCnt="0"/>
      <dgm:spPr/>
    </dgm:pt>
    <dgm:pt modelId="{4627F55A-AA5D-4186-A302-1BAFBA1CDEF0}" type="pres">
      <dgm:prSet presAssocID="{BA1DD4F2-27AD-4C4F-9D05-B686BF858B3E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4C959E96-73E4-4312-9B42-BC9D032CA83A}" type="pres">
      <dgm:prSet presAssocID="{BA1DD4F2-27AD-4C4F-9D05-B686BF858B3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59D034-6369-41EE-8763-D1A6803C2ACA}" type="pres">
      <dgm:prSet presAssocID="{BA1DD4F2-27AD-4C4F-9D05-B686BF858B3E}" presName="negativeSpace" presStyleCnt="0"/>
      <dgm:spPr/>
    </dgm:pt>
    <dgm:pt modelId="{12391FF7-C33B-4BB8-861D-9B87DFD5CA32}" type="pres">
      <dgm:prSet presAssocID="{BA1DD4F2-27AD-4C4F-9D05-B686BF858B3E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BE9A030F-166D-4113-BC9B-BB0B6D2B38E7}" type="presOf" srcId="{817D1406-425E-41B4-A328-AC7E08F14AAB}" destId="{4ADC41B6-CF12-429F-B100-78A760F093CC}" srcOrd="1" destOrd="0" presId="urn:microsoft.com/office/officeart/2005/8/layout/list1"/>
    <dgm:cxn modelId="{38D91A32-D8B1-432D-A3E1-A69C20B3049A}" type="presOf" srcId="{AE7C2560-5582-4525-86E0-D45DB3553153}" destId="{8CBEC918-6F2C-462B-864E-EDDA925ADEB2}" srcOrd="0" destOrd="0" presId="urn:microsoft.com/office/officeart/2005/8/layout/list1"/>
    <dgm:cxn modelId="{72EFB9CD-5646-48DE-9174-9C44C78D4A21}" type="presOf" srcId="{4BEE2B00-5768-4E95-868B-60217633A335}" destId="{205F6D54-AE30-4139-AF65-70B9CF31D719}" srcOrd="1" destOrd="0" presId="urn:microsoft.com/office/officeart/2005/8/layout/list1"/>
    <dgm:cxn modelId="{96C462F9-1FC2-4767-B485-DC6041733377}" srcId="{24554790-1098-4571-A804-8E46F53E8DB2}" destId="{573B212F-F3DB-4901-A2AE-610E541B454B}" srcOrd="3" destOrd="0" parTransId="{257D1E9D-C309-474A-B86F-8E721107367A}" sibTransId="{0BD47B88-2F92-4B49-8611-809E3D3CBA39}"/>
    <dgm:cxn modelId="{323FC3C7-A139-462A-A3DD-19B01E37BCC3}" srcId="{24554790-1098-4571-A804-8E46F53E8DB2}" destId="{817D1406-425E-41B4-A328-AC7E08F14AAB}" srcOrd="0" destOrd="0" parTransId="{7CD85758-1E69-48D5-9B82-0FCDA400DFAE}" sibTransId="{FAB027BC-3018-45D6-BE96-2A5DBCFF8204}"/>
    <dgm:cxn modelId="{5726042C-9611-4A3D-8781-1435B5B6118E}" srcId="{24554790-1098-4571-A804-8E46F53E8DB2}" destId="{BA1DD4F2-27AD-4C4F-9D05-B686BF858B3E}" srcOrd="4" destOrd="0" parTransId="{C973A505-AD61-4E3F-B9D7-397EDC4D24A7}" sibTransId="{F25453B7-9185-4D82-B394-82EE532814EB}"/>
    <dgm:cxn modelId="{372AC247-32CB-494E-8A02-CD042A734B69}" type="presOf" srcId="{BA1DD4F2-27AD-4C4F-9D05-B686BF858B3E}" destId="{4627F55A-AA5D-4186-A302-1BAFBA1CDEF0}" srcOrd="0" destOrd="0" presId="urn:microsoft.com/office/officeart/2005/8/layout/list1"/>
    <dgm:cxn modelId="{B83FB708-7270-4C83-ACCB-1B9FA2743278}" type="presOf" srcId="{573B212F-F3DB-4901-A2AE-610E541B454B}" destId="{DD96B993-573D-45BD-87B9-D9CF2F0C22CC}" srcOrd="1" destOrd="0" presId="urn:microsoft.com/office/officeart/2005/8/layout/list1"/>
    <dgm:cxn modelId="{B5999D27-7EB5-43CD-BA2C-A251CFF308B2}" type="presOf" srcId="{4BEE2B00-5768-4E95-868B-60217633A335}" destId="{4B16470E-812D-4CA4-84EB-91B7B1CE6851}" srcOrd="0" destOrd="0" presId="urn:microsoft.com/office/officeart/2005/8/layout/list1"/>
    <dgm:cxn modelId="{D7A57D06-E2F2-4098-8B3F-F5C4B6D3EFFB}" type="presOf" srcId="{573B212F-F3DB-4901-A2AE-610E541B454B}" destId="{79DFA46A-271D-4270-B4E9-2CC69B41C6C3}" srcOrd="0" destOrd="0" presId="urn:microsoft.com/office/officeart/2005/8/layout/list1"/>
    <dgm:cxn modelId="{CEFF4164-8A93-457C-8234-8C96968035CB}" type="presOf" srcId="{817D1406-425E-41B4-A328-AC7E08F14AAB}" destId="{36F4FBE7-CEDD-412C-9EA6-852E8A4ABCD0}" srcOrd="0" destOrd="0" presId="urn:microsoft.com/office/officeart/2005/8/layout/list1"/>
    <dgm:cxn modelId="{EB09555C-E66A-4327-8118-BD0461E24F7E}" srcId="{24554790-1098-4571-A804-8E46F53E8DB2}" destId="{4BEE2B00-5768-4E95-868B-60217633A335}" srcOrd="1" destOrd="0" parTransId="{77FB1074-D05D-4129-A3C8-7F69A9B306A2}" sibTransId="{5931D302-13FD-4386-A198-36BA7C2FBD22}"/>
    <dgm:cxn modelId="{B8BF1E98-0D0D-4E7E-828D-19DA3D0B04CB}" type="presOf" srcId="{AE7C2560-5582-4525-86E0-D45DB3553153}" destId="{1DF549D0-BA0E-49DC-8810-1E091C26F2CC}" srcOrd="1" destOrd="0" presId="urn:microsoft.com/office/officeart/2005/8/layout/list1"/>
    <dgm:cxn modelId="{E6C32059-70D8-49FD-B6BC-A350BC97DBB5}" srcId="{24554790-1098-4571-A804-8E46F53E8DB2}" destId="{AE7C2560-5582-4525-86E0-D45DB3553153}" srcOrd="2" destOrd="0" parTransId="{79D1FEA7-50DC-4962-9008-14CD429F56CF}" sibTransId="{50BD8DDB-62B5-47F4-8DF6-8790748A729F}"/>
    <dgm:cxn modelId="{04EA0165-DBCE-495F-B858-C729B4CC0F83}" type="presOf" srcId="{BA1DD4F2-27AD-4C4F-9D05-B686BF858B3E}" destId="{4C959E96-73E4-4312-9B42-BC9D032CA83A}" srcOrd="1" destOrd="0" presId="urn:microsoft.com/office/officeart/2005/8/layout/list1"/>
    <dgm:cxn modelId="{78E57ED0-7DF3-4383-97D3-72850A16C86D}" type="presOf" srcId="{24554790-1098-4571-A804-8E46F53E8DB2}" destId="{A743AB1F-5FEA-4E16-83E4-677465572231}" srcOrd="0" destOrd="0" presId="urn:microsoft.com/office/officeart/2005/8/layout/list1"/>
    <dgm:cxn modelId="{38849692-8CDB-433F-8966-DCD967A38A36}" type="presParOf" srcId="{A743AB1F-5FEA-4E16-83E4-677465572231}" destId="{31F1FD2C-C416-4D44-BD6B-20BE2EE40BC1}" srcOrd="0" destOrd="0" presId="urn:microsoft.com/office/officeart/2005/8/layout/list1"/>
    <dgm:cxn modelId="{33B6285D-DE66-4275-B8ED-F08ADF94E16C}" type="presParOf" srcId="{31F1FD2C-C416-4D44-BD6B-20BE2EE40BC1}" destId="{36F4FBE7-CEDD-412C-9EA6-852E8A4ABCD0}" srcOrd="0" destOrd="0" presId="urn:microsoft.com/office/officeart/2005/8/layout/list1"/>
    <dgm:cxn modelId="{C4D19172-264E-468E-903F-37FBD176FF69}" type="presParOf" srcId="{31F1FD2C-C416-4D44-BD6B-20BE2EE40BC1}" destId="{4ADC41B6-CF12-429F-B100-78A760F093CC}" srcOrd="1" destOrd="0" presId="urn:microsoft.com/office/officeart/2005/8/layout/list1"/>
    <dgm:cxn modelId="{E6215EF5-3178-43AB-88CF-1281BB4A1372}" type="presParOf" srcId="{A743AB1F-5FEA-4E16-83E4-677465572231}" destId="{DFAFCD6E-7967-4D6E-ABA9-C823D11F26D2}" srcOrd="1" destOrd="0" presId="urn:microsoft.com/office/officeart/2005/8/layout/list1"/>
    <dgm:cxn modelId="{9AA6084A-9438-4221-B944-0F846FF460EC}" type="presParOf" srcId="{A743AB1F-5FEA-4E16-83E4-677465572231}" destId="{3E2E8F0D-D9FB-4BA8-8AA9-F154CCDA0FC2}" srcOrd="2" destOrd="0" presId="urn:microsoft.com/office/officeart/2005/8/layout/list1"/>
    <dgm:cxn modelId="{30122334-8961-43C9-B1D5-7DE6779BA7C9}" type="presParOf" srcId="{A743AB1F-5FEA-4E16-83E4-677465572231}" destId="{CFE97247-398B-4C41-B412-9CB43EDAF983}" srcOrd="3" destOrd="0" presId="urn:microsoft.com/office/officeart/2005/8/layout/list1"/>
    <dgm:cxn modelId="{81A5C7CE-3826-45D7-8BC3-C744ED22995B}" type="presParOf" srcId="{A743AB1F-5FEA-4E16-83E4-677465572231}" destId="{10D60000-9790-4ABB-B784-4DA579B49B9B}" srcOrd="4" destOrd="0" presId="urn:microsoft.com/office/officeart/2005/8/layout/list1"/>
    <dgm:cxn modelId="{DA153BFD-E127-4AE6-A55D-F13DE36AFA03}" type="presParOf" srcId="{10D60000-9790-4ABB-B784-4DA579B49B9B}" destId="{4B16470E-812D-4CA4-84EB-91B7B1CE6851}" srcOrd="0" destOrd="0" presId="urn:microsoft.com/office/officeart/2005/8/layout/list1"/>
    <dgm:cxn modelId="{290D18CF-343F-4CD1-A81B-C3894183FF62}" type="presParOf" srcId="{10D60000-9790-4ABB-B784-4DA579B49B9B}" destId="{205F6D54-AE30-4139-AF65-70B9CF31D719}" srcOrd="1" destOrd="0" presId="urn:microsoft.com/office/officeart/2005/8/layout/list1"/>
    <dgm:cxn modelId="{4BAE548B-648B-4479-BF9C-6B4BE1D10F93}" type="presParOf" srcId="{A743AB1F-5FEA-4E16-83E4-677465572231}" destId="{67956C5F-3D69-47FF-B384-C853292CA875}" srcOrd="5" destOrd="0" presId="urn:microsoft.com/office/officeart/2005/8/layout/list1"/>
    <dgm:cxn modelId="{3011A794-ABCA-45CB-8F28-52F25B7C2471}" type="presParOf" srcId="{A743AB1F-5FEA-4E16-83E4-677465572231}" destId="{5A5B658A-6B00-44BE-8787-F74B807D35AD}" srcOrd="6" destOrd="0" presId="urn:microsoft.com/office/officeart/2005/8/layout/list1"/>
    <dgm:cxn modelId="{67BF45BD-3226-42EC-906B-938210E865BB}" type="presParOf" srcId="{A743AB1F-5FEA-4E16-83E4-677465572231}" destId="{AFA85068-E636-42AA-83D5-2AA536D8F3C6}" srcOrd="7" destOrd="0" presId="urn:microsoft.com/office/officeart/2005/8/layout/list1"/>
    <dgm:cxn modelId="{DFDA3606-6394-417C-A4FF-585CF39813CC}" type="presParOf" srcId="{A743AB1F-5FEA-4E16-83E4-677465572231}" destId="{6F1480C7-7FD4-432D-9346-58DB6EC86217}" srcOrd="8" destOrd="0" presId="urn:microsoft.com/office/officeart/2005/8/layout/list1"/>
    <dgm:cxn modelId="{1D557573-5EFF-4CFB-A276-DE8441688B4E}" type="presParOf" srcId="{6F1480C7-7FD4-432D-9346-58DB6EC86217}" destId="{8CBEC918-6F2C-462B-864E-EDDA925ADEB2}" srcOrd="0" destOrd="0" presId="urn:microsoft.com/office/officeart/2005/8/layout/list1"/>
    <dgm:cxn modelId="{6B18F50F-0E0D-4AE6-B26E-9B9D364573DF}" type="presParOf" srcId="{6F1480C7-7FD4-432D-9346-58DB6EC86217}" destId="{1DF549D0-BA0E-49DC-8810-1E091C26F2CC}" srcOrd="1" destOrd="0" presId="urn:microsoft.com/office/officeart/2005/8/layout/list1"/>
    <dgm:cxn modelId="{C1E228F0-E194-4C7B-B833-0CF7E461E92A}" type="presParOf" srcId="{A743AB1F-5FEA-4E16-83E4-677465572231}" destId="{94BF02B0-60CF-4BD5-8E3B-1547BD22EA85}" srcOrd="9" destOrd="0" presId="urn:microsoft.com/office/officeart/2005/8/layout/list1"/>
    <dgm:cxn modelId="{B087F06E-C7E6-4EF1-84ED-BAEA32CB0BC2}" type="presParOf" srcId="{A743AB1F-5FEA-4E16-83E4-677465572231}" destId="{0714580D-B7C9-4CEA-92A9-6AC93D5C973F}" srcOrd="10" destOrd="0" presId="urn:microsoft.com/office/officeart/2005/8/layout/list1"/>
    <dgm:cxn modelId="{B8A9B203-A1AB-4EAE-BA1E-B7A4988549A4}" type="presParOf" srcId="{A743AB1F-5FEA-4E16-83E4-677465572231}" destId="{BC64C8BF-F3ED-4033-AEA8-64CC2852C1F8}" srcOrd="11" destOrd="0" presId="urn:microsoft.com/office/officeart/2005/8/layout/list1"/>
    <dgm:cxn modelId="{4ACD3539-ACBB-4973-99B4-59D4952D23D5}" type="presParOf" srcId="{A743AB1F-5FEA-4E16-83E4-677465572231}" destId="{CA1AF534-D83B-4869-8C09-41CBDD4BF514}" srcOrd="12" destOrd="0" presId="urn:microsoft.com/office/officeart/2005/8/layout/list1"/>
    <dgm:cxn modelId="{AFCC5685-31C5-4E56-BD7F-6FB90EAEF1AB}" type="presParOf" srcId="{CA1AF534-D83B-4869-8C09-41CBDD4BF514}" destId="{79DFA46A-271D-4270-B4E9-2CC69B41C6C3}" srcOrd="0" destOrd="0" presId="urn:microsoft.com/office/officeart/2005/8/layout/list1"/>
    <dgm:cxn modelId="{CAA211BF-935C-4714-8D46-5F92A6E77A70}" type="presParOf" srcId="{CA1AF534-D83B-4869-8C09-41CBDD4BF514}" destId="{DD96B993-573D-45BD-87B9-D9CF2F0C22CC}" srcOrd="1" destOrd="0" presId="urn:microsoft.com/office/officeart/2005/8/layout/list1"/>
    <dgm:cxn modelId="{402EEA1A-74B1-4D99-A13F-E62FC03C75FA}" type="presParOf" srcId="{A743AB1F-5FEA-4E16-83E4-677465572231}" destId="{34A7FF68-1D70-45A6-ABAD-2B7BBA31DBE4}" srcOrd="13" destOrd="0" presId="urn:microsoft.com/office/officeart/2005/8/layout/list1"/>
    <dgm:cxn modelId="{9168CEEA-D277-4BC3-9FBA-B88536AD37CA}" type="presParOf" srcId="{A743AB1F-5FEA-4E16-83E4-677465572231}" destId="{4B6E184E-F852-4E55-A14F-D5915562257D}" srcOrd="14" destOrd="0" presId="urn:microsoft.com/office/officeart/2005/8/layout/list1"/>
    <dgm:cxn modelId="{62FEDF8E-23A0-4D6D-A340-967367059B95}" type="presParOf" srcId="{A743AB1F-5FEA-4E16-83E4-677465572231}" destId="{688E973D-CA69-4FCE-B8CD-3533E20FA756}" srcOrd="15" destOrd="0" presId="urn:microsoft.com/office/officeart/2005/8/layout/list1"/>
    <dgm:cxn modelId="{CA2C00CB-6C7C-4B5C-A813-985F98B2AC0E}" type="presParOf" srcId="{A743AB1F-5FEA-4E16-83E4-677465572231}" destId="{1F58405C-E45C-4154-8194-1679CBD18CAD}" srcOrd="16" destOrd="0" presId="urn:microsoft.com/office/officeart/2005/8/layout/list1"/>
    <dgm:cxn modelId="{FA4CE096-9BEC-4F4B-AD75-D1E25CB20205}" type="presParOf" srcId="{1F58405C-E45C-4154-8194-1679CBD18CAD}" destId="{4627F55A-AA5D-4186-A302-1BAFBA1CDEF0}" srcOrd="0" destOrd="0" presId="urn:microsoft.com/office/officeart/2005/8/layout/list1"/>
    <dgm:cxn modelId="{1B400ADB-B8FE-4AEA-B00B-8993F3617ED6}" type="presParOf" srcId="{1F58405C-E45C-4154-8194-1679CBD18CAD}" destId="{4C959E96-73E4-4312-9B42-BC9D032CA83A}" srcOrd="1" destOrd="0" presId="urn:microsoft.com/office/officeart/2005/8/layout/list1"/>
    <dgm:cxn modelId="{7CE9BB20-7B69-46A2-967F-CB6F0A763689}" type="presParOf" srcId="{A743AB1F-5FEA-4E16-83E4-677465572231}" destId="{BD59D034-6369-41EE-8763-D1A6803C2ACA}" srcOrd="17" destOrd="0" presId="urn:microsoft.com/office/officeart/2005/8/layout/list1"/>
    <dgm:cxn modelId="{EB1FD971-E711-4F81-B476-3D78FB174230}" type="presParOf" srcId="{A743AB1F-5FEA-4E16-83E4-677465572231}" destId="{12391FF7-C33B-4BB8-861D-9B87DFD5CA32}" srcOrd="18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D156D0-9AE2-412E-9C32-CBC3DC5BDABD}" type="doc">
      <dgm:prSet loTypeId="urn:microsoft.com/office/officeart/2005/8/layout/list1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FFDC50F-E691-48C8-9E5B-ADCA0609F9BA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accent1">
                  <a:lumMod val="50000"/>
                </a:schemeClr>
              </a:solidFill>
            </a:rPr>
            <a:t>1. Электронное строение</a:t>
          </a:r>
          <a:endParaRPr lang="ru-RU" sz="2400" dirty="0">
            <a:solidFill>
              <a:schemeClr val="accent1">
                <a:lumMod val="50000"/>
              </a:schemeClr>
            </a:solidFill>
          </a:endParaRPr>
        </a:p>
      </dgm:t>
    </dgm:pt>
    <dgm:pt modelId="{F34D896F-05F1-4661-87EA-EBD9BA5BF09C}" type="parTrans" cxnId="{865A9E12-77BA-4DF0-A0AA-7944060637EF}">
      <dgm:prSet/>
      <dgm:spPr/>
      <dgm:t>
        <a:bodyPr/>
        <a:lstStyle/>
        <a:p>
          <a:endParaRPr lang="ru-RU"/>
        </a:p>
      </dgm:t>
    </dgm:pt>
    <dgm:pt modelId="{315F8641-1433-4B17-8222-2AD56643D137}" type="sibTrans" cxnId="{865A9E12-77BA-4DF0-A0AA-7944060637EF}">
      <dgm:prSet/>
      <dgm:spPr/>
      <dgm:t>
        <a:bodyPr/>
        <a:lstStyle/>
        <a:p>
          <a:endParaRPr lang="ru-RU"/>
        </a:p>
      </dgm:t>
    </dgm:pt>
    <dgm:pt modelId="{1F64404F-19F4-4FCF-AD22-E3AB44BE0E86}" type="pres">
      <dgm:prSet presAssocID="{29D156D0-9AE2-412E-9C32-CBC3DC5BDA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6E76E3-5673-4C33-A814-47BD9CFE961A}" type="pres">
      <dgm:prSet presAssocID="{2FFDC50F-E691-48C8-9E5B-ADCA0609F9BA}" presName="parentLin" presStyleCnt="0"/>
      <dgm:spPr/>
      <dgm:t>
        <a:bodyPr/>
        <a:lstStyle/>
        <a:p>
          <a:endParaRPr lang="ru-RU"/>
        </a:p>
      </dgm:t>
    </dgm:pt>
    <dgm:pt modelId="{1DBF6443-9F80-4C67-8F2C-E7B1304CAD6B}" type="pres">
      <dgm:prSet presAssocID="{2FFDC50F-E691-48C8-9E5B-ADCA0609F9BA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B3B28F78-974F-4B2E-AAD1-FD3B85603382}" type="pres">
      <dgm:prSet presAssocID="{2FFDC50F-E691-48C8-9E5B-ADCA0609F9BA}" presName="parentText" presStyleLbl="node1" presStyleIdx="0" presStyleCnt="1" custLinFactNeighborX="6762" custLinFactNeighborY="792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50808-CD09-46EF-8C5B-42CBE6753D55}" type="pres">
      <dgm:prSet presAssocID="{2FFDC50F-E691-48C8-9E5B-ADCA0609F9BA}" presName="negativeSpace" presStyleCnt="0"/>
      <dgm:spPr/>
      <dgm:t>
        <a:bodyPr/>
        <a:lstStyle/>
        <a:p>
          <a:endParaRPr lang="ru-RU"/>
        </a:p>
      </dgm:t>
    </dgm:pt>
    <dgm:pt modelId="{80F95CC3-6C1B-4038-9F97-175EC6686F88}" type="pres">
      <dgm:prSet presAssocID="{2FFDC50F-E691-48C8-9E5B-ADCA0609F9BA}" presName="childText" presStyleLbl="conFgAcc1" presStyleIdx="0" presStyleCnt="1">
        <dgm:presLayoutVars>
          <dgm:bulletEnabled val="1"/>
        </dgm:presLayoutVars>
      </dgm:prSet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</dgm:ptLst>
  <dgm:cxnLst>
    <dgm:cxn modelId="{A31AC2EF-7E8F-49CA-B273-49B4580E54CB}" type="presOf" srcId="{29D156D0-9AE2-412E-9C32-CBC3DC5BDABD}" destId="{1F64404F-19F4-4FCF-AD22-E3AB44BE0E86}" srcOrd="0" destOrd="0" presId="urn:microsoft.com/office/officeart/2005/8/layout/list1"/>
    <dgm:cxn modelId="{679F0F7B-EE3B-4424-91D5-530A9B28FAF9}" type="presOf" srcId="{2FFDC50F-E691-48C8-9E5B-ADCA0609F9BA}" destId="{1DBF6443-9F80-4C67-8F2C-E7B1304CAD6B}" srcOrd="0" destOrd="0" presId="urn:microsoft.com/office/officeart/2005/8/layout/list1"/>
    <dgm:cxn modelId="{395EF3D6-8E7E-4EF9-B521-C2A97D63A4C8}" type="presOf" srcId="{2FFDC50F-E691-48C8-9E5B-ADCA0609F9BA}" destId="{B3B28F78-974F-4B2E-AAD1-FD3B85603382}" srcOrd="1" destOrd="0" presId="urn:microsoft.com/office/officeart/2005/8/layout/list1"/>
    <dgm:cxn modelId="{865A9E12-77BA-4DF0-A0AA-7944060637EF}" srcId="{29D156D0-9AE2-412E-9C32-CBC3DC5BDABD}" destId="{2FFDC50F-E691-48C8-9E5B-ADCA0609F9BA}" srcOrd="0" destOrd="0" parTransId="{F34D896F-05F1-4661-87EA-EBD9BA5BF09C}" sibTransId="{315F8641-1433-4B17-8222-2AD56643D137}"/>
    <dgm:cxn modelId="{728506FE-D47C-4100-A186-0A24BE0ECA88}" type="presParOf" srcId="{1F64404F-19F4-4FCF-AD22-E3AB44BE0E86}" destId="{466E76E3-5673-4C33-A814-47BD9CFE961A}" srcOrd="0" destOrd="0" presId="urn:microsoft.com/office/officeart/2005/8/layout/list1"/>
    <dgm:cxn modelId="{22D2B3E8-26D3-4341-B242-EDEB98A9D1ED}" type="presParOf" srcId="{466E76E3-5673-4C33-A814-47BD9CFE961A}" destId="{1DBF6443-9F80-4C67-8F2C-E7B1304CAD6B}" srcOrd="0" destOrd="0" presId="urn:microsoft.com/office/officeart/2005/8/layout/list1"/>
    <dgm:cxn modelId="{A2B2526E-2A8C-459E-9FF4-C0C8B4FEAA12}" type="presParOf" srcId="{466E76E3-5673-4C33-A814-47BD9CFE961A}" destId="{B3B28F78-974F-4B2E-AAD1-FD3B85603382}" srcOrd="1" destOrd="0" presId="urn:microsoft.com/office/officeart/2005/8/layout/list1"/>
    <dgm:cxn modelId="{414D1041-9B1A-4864-A824-757B7EFF419F}" type="presParOf" srcId="{1F64404F-19F4-4FCF-AD22-E3AB44BE0E86}" destId="{F9950808-CD09-46EF-8C5B-42CBE6753D55}" srcOrd="1" destOrd="0" presId="urn:microsoft.com/office/officeart/2005/8/layout/list1"/>
    <dgm:cxn modelId="{884CABAB-BFAA-49B6-B003-4B1BEBAC9763}" type="presParOf" srcId="{1F64404F-19F4-4FCF-AD22-E3AB44BE0E86}" destId="{80F95CC3-6C1B-4038-9F97-175EC6686F88}" srcOrd="2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D156D0-9AE2-412E-9C32-CBC3DC5BDABD}" type="doc">
      <dgm:prSet loTypeId="urn:microsoft.com/office/officeart/2005/8/layout/list1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FFDC50F-E691-48C8-9E5B-ADCA0609F9BA}">
      <dgm:prSet phldrT="[Текст]" custT="1"/>
      <dgm:spPr/>
      <dgm:t>
        <a:bodyPr/>
        <a:lstStyle/>
        <a:p>
          <a:r>
            <a:rPr lang="en-US" sz="2400" dirty="0" smtClean="0">
              <a:solidFill>
                <a:schemeClr val="accent1">
                  <a:lumMod val="50000"/>
                </a:schemeClr>
              </a:solidFill>
            </a:rPr>
            <a:t>2</a:t>
          </a:r>
          <a:r>
            <a:rPr lang="ru-RU" sz="2400" dirty="0" smtClean="0">
              <a:solidFill>
                <a:schemeClr val="accent1">
                  <a:lumMod val="50000"/>
                </a:schemeClr>
              </a:solidFill>
            </a:rPr>
            <a:t>. Аллотропия </a:t>
          </a:r>
          <a:endParaRPr lang="ru-RU" sz="2400" dirty="0">
            <a:solidFill>
              <a:schemeClr val="accent1">
                <a:lumMod val="50000"/>
              </a:schemeClr>
            </a:solidFill>
          </a:endParaRPr>
        </a:p>
      </dgm:t>
    </dgm:pt>
    <dgm:pt modelId="{F34D896F-05F1-4661-87EA-EBD9BA5BF09C}" type="parTrans" cxnId="{865A9E12-77BA-4DF0-A0AA-7944060637EF}">
      <dgm:prSet/>
      <dgm:spPr/>
      <dgm:t>
        <a:bodyPr/>
        <a:lstStyle/>
        <a:p>
          <a:endParaRPr lang="ru-RU"/>
        </a:p>
      </dgm:t>
    </dgm:pt>
    <dgm:pt modelId="{315F8641-1433-4B17-8222-2AD56643D137}" type="sibTrans" cxnId="{865A9E12-77BA-4DF0-A0AA-7944060637EF}">
      <dgm:prSet/>
      <dgm:spPr/>
      <dgm:t>
        <a:bodyPr/>
        <a:lstStyle/>
        <a:p>
          <a:endParaRPr lang="ru-RU"/>
        </a:p>
      </dgm:t>
    </dgm:pt>
    <dgm:pt modelId="{1F64404F-19F4-4FCF-AD22-E3AB44BE0E86}" type="pres">
      <dgm:prSet presAssocID="{29D156D0-9AE2-412E-9C32-CBC3DC5BDA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6E76E3-5673-4C33-A814-47BD9CFE961A}" type="pres">
      <dgm:prSet presAssocID="{2FFDC50F-E691-48C8-9E5B-ADCA0609F9BA}" presName="parentLin" presStyleCnt="0"/>
      <dgm:spPr/>
      <dgm:t>
        <a:bodyPr/>
        <a:lstStyle/>
        <a:p>
          <a:endParaRPr lang="ru-RU"/>
        </a:p>
      </dgm:t>
    </dgm:pt>
    <dgm:pt modelId="{1DBF6443-9F80-4C67-8F2C-E7B1304CAD6B}" type="pres">
      <dgm:prSet presAssocID="{2FFDC50F-E691-48C8-9E5B-ADCA0609F9BA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B3B28F78-974F-4B2E-AAD1-FD3B85603382}" type="pres">
      <dgm:prSet presAssocID="{2FFDC50F-E691-48C8-9E5B-ADCA0609F9BA}" presName="parentText" presStyleLbl="node1" presStyleIdx="0" presStyleCnt="1" custLinFactNeighborX="6762" custLinFactNeighborY="792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50808-CD09-46EF-8C5B-42CBE6753D55}" type="pres">
      <dgm:prSet presAssocID="{2FFDC50F-E691-48C8-9E5B-ADCA0609F9BA}" presName="negativeSpace" presStyleCnt="0"/>
      <dgm:spPr/>
      <dgm:t>
        <a:bodyPr/>
        <a:lstStyle/>
        <a:p>
          <a:endParaRPr lang="ru-RU"/>
        </a:p>
      </dgm:t>
    </dgm:pt>
    <dgm:pt modelId="{80F95CC3-6C1B-4038-9F97-175EC6686F88}" type="pres">
      <dgm:prSet presAssocID="{2FFDC50F-E691-48C8-9E5B-ADCA0609F9BA}" presName="childText" presStyleLbl="conFgAcc1" presStyleIdx="0" presStyleCnt="1">
        <dgm:presLayoutVars>
          <dgm:bulletEnabled val="1"/>
        </dgm:presLayoutVars>
      </dgm:prSet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</dgm:ptLst>
  <dgm:cxnLst>
    <dgm:cxn modelId="{A73896DF-B3C1-4978-BFE8-FBDDF4C1DCCC}" type="presOf" srcId="{2FFDC50F-E691-48C8-9E5B-ADCA0609F9BA}" destId="{B3B28F78-974F-4B2E-AAD1-FD3B85603382}" srcOrd="1" destOrd="0" presId="urn:microsoft.com/office/officeart/2005/8/layout/list1"/>
    <dgm:cxn modelId="{1414D513-AA96-40CA-8946-6822BD49D3A4}" type="presOf" srcId="{29D156D0-9AE2-412E-9C32-CBC3DC5BDABD}" destId="{1F64404F-19F4-4FCF-AD22-E3AB44BE0E86}" srcOrd="0" destOrd="0" presId="urn:microsoft.com/office/officeart/2005/8/layout/list1"/>
    <dgm:cxn modelId="{865A9E12-77BA-4DF0-A0AA-7944060637EF}" srcId="{29D156D0-9AE2-412E-9C32-CBC3DC5BDABD}" destId="{2FFDC50F-E691-48C8-9E5B-ADCA0609F9BA}" srcOrd="0" destOrd="0" parTransId="{F34D896F-05F1-4661-87EA-EBD9BA5BF09C}" sibTransId="{315F8641-1433-4B17-8222-2AD56643D137}"/>
    <dgm:cxn modelId="{D58E8C74-E6BE-4983-931B-7801402C0F6B}" type="presOf" srcId="{2FFDC50F-E691-48C8-9E5B-ADCA0609F9BA}" destId="{1DBF6443-9F80-4C67-8F2C-E7B1304CAD6B}" srcOrd="0" destOrd="0" presId="urn:microsoft.com/office/officeart/2005/8/layout/list1"/>
    <dgm:cxn modelId="{3401A294-958A-4DA6-B007-D4F327C23DBE}" type="presParOf" srcId="{1F64404F-19F4-4FCF-AD22-E3AB44BE0E86}" destId="{466E76E3-5673-4C33-A814-47BD9CFE961A}" srcOrd="0" destOrd="0" presId="urn:microsoft.com/office/officeart/2005/8/layout/list1"/>
    <dgm:cxn modelId="{9E1FD2CC-2043-49AA-94F6-F5D8CCE68426}" type="presParOf" srcId="{466E76E3-5673-4C33-A814-47BD9CFE961A}" destId="{1DBF6443-9F80-4C67-8F2C-E7B1304CAD6B}" srcOrd="0" destOrd="0" presId="urn:microsoft.com/office/officeart/2005/8/layout/list1"/>
    <dgm:cxn modelId="{2ED261FA-061D-4C00-8634-E1FD55711627}" type="presParOf" srcId="{466E76E3-5673-4C33-A814-47BD9CFE961A}" destId="{B3B28F78-974F-4B2E-AAD1-FD3B85603382}" srcOrd="1" destOrd="0" presId="urn:microsoft.com/office/officeart/2005/8/layout/list1"/>
    <dgm:cxn modelId="{F660EB3B-D7B2-4403-A2F8-670F52EE13C7}" type="presParOf" srcId="{1F64404F-19F4-4FCF-AD22-E3AB44BE0E86}" destId="{F9950808-CD09-46EF-8C5B-42CBE6753D55}" srcOrd="1" destOrd="0" presId="urn:microsoft.com/office/officeart/2005/8/layout/list1"/>
    <dgm:cxn modelId="{0EA68169-96C6-47DF-B4E9-55DE828FC722}" type="presParOf" srcId="{1F64404F-19F4-4FCF-AD22-E3AB44BE0E86}" destId="{80F95CC3-6C1B-4038-9F97-175EC6686F88}" srcOrd="2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D156D0-9AE2-412E-9C32-CBC3DC5BDABD}" type="doc">
      <dgm:prSet loTypeId="urn:microsoft.com/office/officeart/2005/8/layout/list1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FFDC50F-E691-48C8-9E5B-ADCA0609F9BA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accent1">
                  <a:lumMod val="50000"/>
                </a:schemeClr>
              </a:solidFill>
            </a:rPr>
            <a:t>3. Химические свойства </a:t>
          </a:r>
          <a:endParaRPr lang="ru-RU" sz="2400" dirty="0">
            <a:solidFill>
              <a:schemeClr val="accent1">
                <a:lumMod val="50000"/>
              </a:schemeClr>
            </a:solidFill>
          </a:endParaRPr>
        </a:p>
      </dgm:t>
    </dgm:pt>
    <dgm:pt modelId="{F34D896F-05F1-4661-87EA-EBD9BA5BF09C}" type="parTrans" cxnId="{865A9E12-77BA-4DF0-A0AA-7944060637EF}">
      <dgm:prSet/>
      <dgm:spPr/>
      <dgm:t>
        <a:bodyPr/>
        <a:lstStyle/>
        <a:p>
          <a:endParaRPr lang="ru-RU"/>
        </a:p>
      </dgm:t>
    </dgm:pt>
    <dgm:pt modelId="{315F8641-1433-4B17-8222-2AD56643D137}" type="sibTrans" cxnId="{865A9E12-77BA-4DF0-A0AA-7944060637EF}">
      <dgm:prSet/>
      <dgm:spPr/>
      <dgm:t>
        <a:bodyPr/>
        <a:lstStyle/>
        <a:p>
          <a:endParaRPr lang="ru-RU"/>
        </a:p>
      </dgm:t>
    </dgm:pt>
    <dgm:pt modelId="{1F64404F-19F4-4FCF-AD22-E3AB44BE0E86}" type="pres">
      <dgm:prSet presAssocID="{29D156D0-9AE2-412E-9C32-CBC3DC5BDA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6E76E3-5673-4C33-A814-47BD9CFE961A}" type="pres">
      <dgm:prSet presAssocID="{2FFDC50F-E691-48C8-9E5B-ADCA0609F9BA}" presName="parentLin" presStyleCnt="0"/>
      <dgm:spPr/>
      <dgm:t>
        <a:bodyPr/>
        <a:lstStyle/>
        <a:p>
          <a:endParaRPr lang="ru-RU"/>
        </a:p>
      </dgm:t>
    </dgm:pt>
    <dgm:pt modelId="{1DBF6443-9F80-4C67-8F2C-E7B1304CAD6B}" type="pres">
      <dgm:prSet presAssocID="{2FFDC50F-E691-48C8-9E5B-ADCA0609F9BA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B3B28F78-974F-4B2E-AAD1-FD3B85603382}" type="pres">
      <dgm:prSet presAssocID="{2FFDC50F-E691-48C8-9E5B-ADCA0609F9BA}" presName="parentText" presStyleLbl="node1" presStyleIdx="0" presStyleCnt="1" custLinFactNeighborX="6762" custLinFactNeighborY="792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50808-CD09-46EF-8C5B-42CBE6753D55}" type="pres">
      <dgm:prSet presAssocID="{2FFDC50F-E691-48C8-9E5B-ADCA0609F9BA}" presName="negativeSpace" presStyleCnt="0"/>
      <dgm:spPr/>
      <dgm:t>
        <a:bodyPr/>
        <a:lstStyle/>
        <a:p>
          <a:endParaRPr lang="ru-RU"/>
        </a:p>
      </dgm:t>
    </dgm:pt>
    <dgm:pt modelId="{80F95CC3-6C1B-4038-9F97-175EC6686F88}" type="pres">
      <dgm:prSet presAssocID="{2FFDC50F-E691-48C8-9E5B-ADCA0609F9BA}" presName="childText" presStyleLbl="conFgAcc1" presStyleIdx="0" presStyleCnt="1">
        <dgm:presLayoutVars>
          <dgm:bulletEnabled val="1"/>
        </dgm:presLayoutVars>
      </dgm:prSet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</dgm:ptLst>
  <dgm:cxnLst>
    <dgm:cxn modelId="{A6F386B5-EEEB-4F7E-BAD4-666B1A544996}" type="presOf" srcId="{29D156D0-9AE2-412E-9C32-CBC3DC5BDABD}" destId="{1F64404F-19F4-4FCF-AD22-E3AB44BE0E86}" srcOrd="0" destOrd="0" presId="urn:microsoft.com/office/officeart/2005/8/layout/list1"/>
    <dgm:cxn modelId="{BB242B8E-2F45-4CD0-B2EE-20658271CEC5}" type="presOf" srcId="{2FFDC50F-E691-48C8-9E5B-ADCA0609F9BA}" destId="{1DBF6443-9F80-4C67-8F2C-E7B1304CAD6B}" srcOrd="0" destOrd="0" presId="urn:microsoft.com/office/officeart/2005/8/layout/list1"/>
    <dgm:cxn modelId="{06140911-C478-43E1-82A6-EDC9CF44621C}" type="presOf" srcId="{2FFDC50F-E691-48C8-9E5B-ADCA0609F9BA}" destId="{B3B28F78-974F-4B2E-AAD1-FD3B85603382}" srcOrd="1" destOrd="0" presId="urn:microsoft.com/office/officeart/2005/8/layout/list1"/>
    <dgm:cxn modelId="{865A9E12-77BA-4DF0-A0AA-7944060637EF}" srcId="{29D156D0-9AE2-412E-9C32-CBC3DC5BDABD}" destId="{2FFDC50F-E691-48C8-9E5B-ADCA0609F9BA}" srcOrd="0" destOrd="0" parTransId="{F34D896F-05F1-4661-87EA-EBD9BA5BF09C}" sibTransId="{315F8641-1433-4B17-8222-2AD56643D137}"/>
    <dgm:cxn modelId="{6E3E0781-43A1-4F17-B83D-A36A17A9D910}" type="presParOf" srcId="{1F64404F-19F4-4FCF-AD22-E3AB44BE0E86}" destId="{466E76E3-5673-4C33-A814-47BD9CFE961A}" srcOrd="0" destOrd="0" presId="urn:microsoft.com/office/officeart/2005/8/layout/list1"/>
    <dgm:cxn modelId="{C12FB751-ED14-4C47-876C-29B2F516F333}" type="presParOf" srcId="{466E76E3-5673-4C33-A814-47BD9CFE961A}" destId="{1DBF6443-9F80-4C67-8F2C-E7B1304CAD6B}" srcOrd="0" destOrd="0" presId="urn:microsoft.com/office/officeart/2005/8/layout/list1"/>
    <dgm:cxn modelId="{0B0D1E5B-20EC-42BF-9901-935C213D7281}" type="presParOf" srcId="{466E76E3-5673-4C33-A814-47BD9CFE961A}" destId="{B3B28F78-974F-4B2E-AAD1-FD3B85603382}" srcOrd="1" destOrd="0" presId="urn:microsoft.com/office/officeart/2005/8/layout/list1"/>
    <dgm:cxn modelId="{B4583978-1E27-48CA-A773-3AA0B94B2639}" type="presParOf" srcId="{1F64404F-19F4-4FCF-AD22-E3AB44BE0E86}" destId="{F9950808-CD09-46EF-8C5B-42CBE6753D55}" srcOrd="1" destOrd="0" presId="urn:microsoft.com/office/officeart/2005/8/layout/list1"/>
    <dgm:cxn modelId="{16B1DB6E-34C6-434F-997A-E2C78764418F}" type="presParOf" srcId="{1F64404F-19F4-4FCF-AD22-E3AB44BE0E86}" destId="{80F95CC3-6C1B-4038-9F97-175EC6686F88}" srcOrd="2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D156D0-9AE2-412E-9C32-CBC3DC5BDABD}" type="doc">
      <dgm:prSet loTypeId="urn:microsoft.com/office/officeart/2005/8/layout/list1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FFDC50F-E691-48C8-9E5B-ADCA0609F9BA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accent1">
                  <a:lumMod val="50000"/>
                </a:schemeClr>
              </a:solidFill>
            </a:rPr>
            <a:t>4. Применение </a:t>
          </a:r>
          <a:endParaRPr lang="ru-RU" sz="2400" dirty="0">
            <a:solidFill>
              <a:schemeClr val="accent1">
                <a:lumMod val="50000"/>
              </a:schemeClr>
            </a:solidFill>
          </a:endParaRPr>
        </a:p>
      </dgm:t>
    </dgm:pt>
    <dgm:pt modelId="{F34D896F-05F1-4661-87EA-EBD9BA5BF09C}" type="parTrans" cxnId="{865A9E12-77BA-4DF0-A0AA-7944060637EF}">
      <dgm:prSet/>
      <dgm:spPr/>
      <dgm:t>
        <a:bodyPr/>
        <a:lstStyle/>
        <a:p>
          <a:endParaRPr lang="ru-RU"/>
        </a:p>
      </dgm:t>
    </dgm:pt>
    <dgm:pt modelId="{315F8641-1433-4B17-8222-2AD56643D137}" type="sibTrans" cxnId="{865A9E12-77BA-4DF0-A0AA-7944060637EF}">
      <dgm:prSet/>
      <dgm:spPr/>
      <dgm:t>
        <a:bodyPr/>
        <a:lstStyle/>
        <a:p>
          <a:endParaRPr lang="ru-RU"/>
        </a:p>
      </dgm:t>
    </dgm:pt>
    <dgm:pt modelId="{1F64404F-19F4-4FCF-AD22-E3AB44BE0E86}" type="pres">
      <dgm:prSet presAssocID="{29D156D0-9AE2-412E-9C32-CBC3DC5BDA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6E76E3-5673-4C33-A814-47BD9CFE961A}" type="pres">
      <dgm:prSet presAssocID="{2FFDC50F-E691-48C8-9E5B-ADCA0609F9BA}" presName="parentLin" presStyleCnt="0"/>
      <dgm:spPr/>
      <dgm:t>
        <a:bodyPr/>
        <a:lstStyle/>
        <a:p>
          <a:endParaRPr lang="ru-RU"/>
        </a:p>
      </dgm:t>
    </dgm:pt>
    <dgm:pt modelId="{1DBF6443-9F80-4C67-8F2C-E7B1304CAD6B}" type="pres">
      <dgm:prSet presAssocID="{2FFDC50F-E691-48C8-9E5B-ADCA0609F9BA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B3B28F78-974F-4B2E-AAD1-FD3B85603382}" type="pres">
      <dgm:prSet presAssocID="{2FFDC50F-E691-48C8-9E5B-ADCA0609F9BA}" presName="parentText" presStyleLbl="node1" presStyleIdx="0" presStyleCnt="1" custLinFactNeighborX="6762" custLinFactNeighborY="792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50808-CD09-46EF-8C5B-42CBE6753D55}" type="pres">
      <dgm:prSet presAssocID="{2FFDC50F-E691-48C8-9E5B-ADCA0609F9BA}" presName="negativeSpace" presStyleCnt="0"/>
      <dgm:spPr/>
      <dgm:t>
        <a:bodyPr/>
        <a:lstStyle/>
        <a:p>
          <a:endParaRPr lang="ru-RU"/>
        </a:p>
      </dgm:t>
    </dgm:pt>
    <dgm:pt modelId="{80F95CC3-6C1B-4038-9F97-175EC6686F88}" type="pres">
      <dgm:prSet presAssocID="{2FFDC50F-E691-48C8-9E5B-ADCA0609F9BA}" presName="childText" presStyleLbl="conFgAcc1" presStyleIdx="0" presStyleCnt="1">
        <dgm:presLayoutVars>
          <dgm:bulletEnabled val="1"/>
        </dgm:presLayoutVars>
      </dgm:prSet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</dgm:ptLst>
  <dgm:cxnLst>
    <dgm:cxn modelId="{E31628D8-E002-4753-8105-439501AD17F0}" type="presOf" srcId="{2FFDC50F-E691-48C8-9E5B-ADCA0609F9BA}" destId="{B3B28F78-974F-4B2E-AAD1-FD3B85603382}" srcOrd="1" destOrd="0" presId="urn:microsoft.com/office/officeart/2005/8/layout/list1"/>
    <dgm:cxn modelId="{1E4F1CB8-5C0A-406C-A837-683D8BCF3F8B}" type="presOf" srcId="{29D156D0-9AE2-412E-9C32-CBC3DC5BDABD}" destId="{1F64404F-19F4-4FCF-AD22-E3AB44BE0E86}" srcOrd="0" destOrd="0" presId="urn:microsoft.com/office/officeart/2005/8/layout/list1"/>
    <dgm:cxn modelId="{4128A47F-283B-4029-B3FE-807341F038BE}" type="presOf" srcId="{2FFDC50F-E691-48C8-9E5B-ADCA0609F9BA}" destId="{1DBF6443-9F80-4C67-8F2C-E7B1304CAD6B}" srcOrd="0" destOrd="0" presId="urn:microsoft.com/office/officeart/2005/8/layout/list1"/>
    <dgm:cxn modelId="{865A9E12-77BA-4DF0-A0AA-7944060637EF}" srcId="{29D156D0-9AE2-412E-9C32-CBC3DC5BDABD}" destId="{2FFDC50F-E691-48C8-9E5B-ADCA0609F9BA}" srcOrd="0" destOrd="0" parTransId="{F34D896F-05F1-4661-87EA-EBD9BA5BF09C}" sibTransId="{315F8641-1433-4B17-8222-2AD56643D137}"/>
    <dgm:cxn modelId="{CA329032-FA01-497E-8475-DD4DCE0FDBCF}" type="presParOf" srcId="{1F64404F-19F4-4FCF-AD22-E3AB44BE0E86}" destId="{466E76E3-5673-4C33-A814-47BD9CFE961A}" srcOrd="0" destOrd="0" presId="urn:microsoft.com/office/officeart/2005/8/layout/list1"/>
    <dgm:cxn modelId="{52E30F7F-AD0A-4223-B70B-E0F47BECF30D}" type="presParOf" srcId="{466E76E3-5673-4C33-A814-47BD9CFE961A}" destId="{1DBF6443-9F80-4C67-8F2C-E7B1304CAD6B}" srcOrd="0" destOrd="0" presId="urn:microsoft.com/office/officeart/2005/8/layout/list1"/>
    <dgm:cxn modelId="{AA95324B-5426-4B07-AE98-D17A525AB508}" type="presParOf" srcId="{466E76E3-5673-4C33-A814-47BD9CFE961A}" destId="{B3B28F78-974F-4B2E-AAD1-FD3B85603382}" srcOrd="1" destOrd="0" presId="urn:microsoft.com/office/officeart/2005/8/layout/list1"/>
    <dgm:cxn modelId="{2D9FC6F8-9670-4A16-85DB-295D9233F1A3}" type="presParOf" srcId="{1F64404F-19F4-4FCF-AD22-E3AB44BE0E86}" destId="{F9950808-CD09-46EF-8C5B-42CBE6753D55}" srcOrd="1" destOrd="0" presId="urn:microsoft.com/office/officeart/2005/8/layout/list1"/>
    <dgm:cxn modelId="{3624FE0B-AE62-4F63-843F-CCC5C3CB4AEA}" type="presParOf" srcId="{1F64404F-19F4-4FCF-AD22-E3AB44BE0E86}" destId="{80F95CC3-6C1B-4038-9F97-175EC6686F88}" srcOrd="2" destOrd="0" presId="urn:microsoft.com/office/officeart/2005/8/layout/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D156D0-9AE2-412E-9C32-CBC3DC5BDABD}" type="doc">
      <dgm:prSet loTypeId="urn:microsoft.com/office/officeart/2005/8/layout/list1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FFDC50F-E691-48C8-9E5B-ADCA0609F9BA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accent1">
                  <a:lumMod val="50000"/>
                </a:schemeClr>
              </a:solidFill>
            </a:rPr>
            <a:t>5. Проверка знаний </a:t>
          </a:r>
          <a:endParaRPr lang="ru-RU" sz="2400" dirty="0">
            <a:solidFill>
              <a:schemeClr val="accent1">
                <a:lumMod val="50000"/>
              </a:schemeClr>
            </a:solidFill>
          </a:endParaRPr>
        </a:p>
      </dgm:t>
    </dgm:pt>
    <dgm:pt modelId="{F34D896F-05F1-4661-87EA-EBD9BA5BF09C}" type="parTrans" cxnId="{865A9E12-77BA-4DF0-A0AA-7944060637EF}">
      <dgm:prSet/>
      <dgm:spPr/>
      <dgm:t>
        <a:bodyPr/>
        <a:lstStyle/>
        <a:p>
          <a:endParaRPr lang="ru-RU"/>
        </a:p>
      </dgm:t>
    </dgm:pt>
    <dgm:pt modelId="{315F8641-1433-4B17-8222-2AD56643D137}" type="sibTrans" cxnId="{865A9E12-77BA-4DF0-A0AA-7944060637EF}">
      <dgm:prSet/>
      <dgm:spPr/>
      <dgm:t>
        <a:bodyPr/>
        <a:lstStyle/>
        <a:p>
          <a:endParaRPr lang="ru-RU"/>
        </a:p>
      </dgm:t>
    </dgm:pt>
    <dgm:pt modelId="{1F64404F-19F4-4FCF-AD22-E3AB44BE0E86}" type="pres">
      <dgm:prSet presAssocID="{29D156D0-9AE2-412E-9C32-CBC3DC5BDA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6E76E3-5673-4C33-A814-47BD9CFE961A}" type="pres">
      <dgm:prSet presAssocID="{2FFDC50F-E691-48C8-9E5B-ADCA0609F9BA}" presName="parentLin" presStyleCnt="0"/>
      <dgm:spPr/>
      <dgm:t>
        <a:bodyPr/>
        <a:lstStyle/>
        <a:p>
          <a:endParaRPr lang="ru-RU"/>
        </a:p>
      </dgm:t>
    </dgm:pt>
    <dgm:pt modelId="{1DBF6443-9F80-4C67-8F2C-E7B1304CAD6B}" type="pres">
      <dgm:prSet presAssocID="{2FFDC50F-E691-48C8-9E5B-ADCA0609F9BA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B3B28F78-974F-4B2E-AAD1-FD3B85603382}" type="pres">
      <dgm:prSet presAssocID="{2FFDC50F-E691-48C8-9E5B-ADCA0609F9BA}" presName="parentText" presStyleLbl="node1" presStyleIdx="0" presStyleCnt="1" custLinFactNeighborX="6762" custLinFactNeighborY="792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50808-CD09-46EF-8C5B-42CBE6753D55}" type="pres">
      <dgm:prSet presAssocID="{2FFDC50F-E691-48C8-9E5B-ADCA0609F9BA}" presName="negativeSpace" presStyleCnt="0"/>
      <dgm:spPr/>
      <dgm:t>
        <a:bodyPr/>
        <a:lstStyle/>
        <a:p>
          <a:endParaRPr lang="ru-RU"/>
        </a:p>
      </dgm:t>
    </dgm:pt>
    <dgm:pt modelId="{80F95CC3-6C1B-4038-9F97-175EC6686F88}" type="pres">
      <dgm:prSet presAssocID="{2FFDC50F-E691-48C8-9E5B-ADCA0609F9BA}" presName="childText" presStyleLbl="conFgAcc1" presStyleIdx="0" presStyleCnt="1">
        <dgm:presLayoutVars>
          <dgm:bulletEnabled val="1"/>
        </dgm:presLayoutVars>
      </dgm:prSet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</dgm:ptLst>
  <dgm:cxnLst>
    <dgm:cxn modelId="{E3B733A2-4918-47E8-A54F-73EBAFFFD02B}" type="presOf" srcId="{2FFDC50F-E691-48C8-9E5B-ADCA0609F9BA}" destId="{B3B28F78-974F-4B2E-AAD1-FD3B85603382}" srcOrd="1" destOrd="0" presId="urn:microsoft.com/office/officeart/2005/8/layout/list1"/>
    <dgm:cxn modelId="{305196C0-C66A-4B20-8058-62527F9D8258}" type="presOf" srcId="{29D156D0-9AE2-412E-9C32-CBC3DC5BDABD}" destId="{1F64404F-19F4-4FCF-AD22-E3AB44BE0E86}" srcOrd="0" destOrd="0" presId="urn:microsoft.com/office/officeart/2005/8/layout/list1"/>
    <dgm:cxn modelId="{5932DAE0-FE5E-45CE-881D-1D2C09715436}" type="presOf" srcId="{2FFDC50F-E691-48C8-9E5B-ADCA0609F9BA}" destId="{1DBF6443-9F80-4C67-8F2C-E7B1304CAD6B}" srcOrd="0" destOrd="0" presId="urn:microsoft.com/office/officeart/2005/8/layout/list1"/>
    <dgm:cxn modelId="{865A9E12-77BA-4DF0-A0AA-7944060637EF}" srcId="{29D156D0-9AE2-412E-9C32-CBC3DC5BDABD}" destId="{2FFDC50F-E691-48C8-9E5B-ADCA0609F9BA}" srcOrd="0" destOrd="0" parTransId="{F34D896F-05F1-4661-87EA-EBD9BA5BF09C}" sibTransId="{315F8641-1433-4B17-8222-2AD56643D137}"/>
    <dgm:cxn modelId="{DF64904A-656D-41DF-A32B-30F752C79F2F}" type="presParOf" srcId="{1F64404F-19F4-4FCF-AD22-E3AB44BE0E86}" destId="{466E76E3-5673-4C33-A814-47BD9CFE961A}" srcOrd="0" destOrd="0" presId="urn:microsoft.com/office/officeart/2005/8/layout/list1"/>
    <dgm:cxn modelId="{B46AED23-979C-4109-90DE-1CC1678627FA}" type="presParOf" srcId="{466E76E3-5673-4C33-A814-47BD9CFE961A}" destId="{1DBF6443-9F80-4C67-8F2C-E7B1304CAD6B}" srcOrd="0" destOrd="0" presId="urn:microsoft.com/office/officeart/2005/8/layout/list1"/>
    <dgm:cxn modelId="{373B3455-D11E-4CA0-A362-D40FCD61BDF0}" type="presParOf" srcId="{466E76E3-5673-4C33-A814-47BD9CFE961A}" destId="{B3B28F78-974F-4B2E-AAD1-FD3B85603382}" srcOrd="1" destOrd="0" presId="urn:microsoft.com/office/officeart/2005/8/layout/list1"/>
    <dgm:cxn modelId="{C8C5445B-F4C9-4C3D-8E9B-66E06FFFCD3E}" type="presParOf" srcId="{1F64404F-19F4-4FCF-AD22-E3AB44BE0E86}" destId="{F9950808-CD09-46EF-8C5B-42CBE6753D55}" srcOrd="1" destOrd="0" presId="urn:microsoft.com/office/officeart/2005/8/layout/list1"/>
    <dgm:cxn modelId="{15D23051-C1FC-4947-94B4-B5378FEE6E5F}" type="presParOf" srcId="{1F64404F-19F4-4FCF-AD22-E3AB44BE0E86}" destId="{80F95CC3-6C1B-4038-9F97-175EC6686F88}" srcOrd="2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49B81-D759-4241-B601-B083B4FA78B5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7EFE3-0924-43C2-AED4-BE9F3917B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7EFE3-0924-43C2-AED4-BE9F3917B5A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143007"/>
          </a:xfrm>
        </p:spPr>
        <p:txBody>
          <a:bodyPr>
            <a:noAutofit/>
          </a:bodyPr>
          <a:lstStyle/>
          <a:p>
            <a:r>
              <a:rPr lang="ru-RU" b="1" dirty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Тема урока «Углерод»</a:t>
            </a:r>
            <a:br>
              <a:rPr lang="ru-RU" b="1" dirty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357298"/>
            <a:ext cx="8286808" cy="4857784"/>
          </a:xfrm>
        </p:spPr>
        <p:txBody>
          <a:bodyPr/>
          <a:lstStyle/>
          <a:p>
            <a:pPr algn="l"/>
            <a:r>
              <a:rPr lang="ru-RU" b="1" dirty="0" smtClean="0">
                <a:ln w="11430"/>
                <a:solidFill>
                  <a:srgbClr val="FF66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Цель: </a:t>
            </a:r>
          </a:p>
          <a:p>
            <a:pPr algn="l">
              <a:buFont typeface="Arial" pitchFamily="34" charset="0"/>
              <a:buChar char="•"/>
            </a:pPr>
            <a:r>
              <a:rPr lang="ru-RU" b="1" dirty="0" smtClean="0">
                <a:ln w="11430"/>
                <a:solidFill>
                  <a:srgbClr val="FF66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сформировать представление о строении, свойствах , применении алмаза и графита;</a:t>
            </a:r>
          </a:p>
          <a:p>
            <a:pPr algn="l">
              <a:buFont typeface="Arial" pitchFamily="34" charset="0"/>
              <a:buChar char="•"/>
            </a:pPr>
            <a:r>
              <a:rPr lang="ru-RU" b="1" dirty="0" smtClean="0">
                <a:ln w="11430"/>
                <a:solidFill>
                  <a:srgbClr val="FF66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установить причинно-следственную связь (строение – свойства - применение);</a:t>
            </a:r>
          </a:p>
          <a:p>
            <a:pPr algn="l">
              <a:buFont typeface="Arial" pitchFamily="34" charset="0"/>
              <a:buChar char="•"/>
            </a:pPr>
            <a:r>
              <a:rPr lang="ru-RU" b="1" dirty="0" smtClean="0">
                <a:ln w="11430"/>
                <a:solidFill>
                  <a:srgbClr val="FF66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воспитывать культуру общения на уроке, желание активно и с интересом учиться.</a:t>
            </a:r>
            <a:br>
              <a:rPr lang="ru-RU" b="1" dirty="0" smtClean="0">
                <a:ln w="11430"/>
                <a:solidFill>
                  <a:srgbClr val="FF66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dirty="0" smtClean="0">
              <a:solidFill>
                <a:srgbClr val="FF6600"/>
              </a:solidFill>
            </a:endParaRPr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071802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у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500430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г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929058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л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643570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д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214942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786314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р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357686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357686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786314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и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214942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ф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643570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р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072198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а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500826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к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929454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ц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358082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и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786710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я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4357686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929058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г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500430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у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357686" y="171448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929058" y="171448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к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500430" y="171448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071802" y="171448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к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643570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с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214942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786314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д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357686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р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3929058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е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071802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500430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в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14942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ь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786314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л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072198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1785918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а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214546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д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643174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с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3071802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5214942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д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4786314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и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4357686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б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929058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р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500430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а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071802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к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785918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2643174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г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4786314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и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4357686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ц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929058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б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3500430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р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214546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2643174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р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4786314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4357686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3929058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ф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3500430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а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3071802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р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6500826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ь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4357686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3929058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и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3500430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</a:rPr>
              <a:t>п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3071802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о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500034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а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928662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л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357290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л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5214942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я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2643174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8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3500430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у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3071802" y="171448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3071802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4357686" y="4286256"/>
            <a:ext cx="428628" cy="42862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4357686" y="3857628"/>
            <a:ext cx="428628" cy="42862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1" name="Прямоугольник 100"/>
          <p:cNvSpPr/>
          <p:nvPr/>
        </p:nvSpPr>
        <p:spPr>
          <a:xfrm>
            <a:off x="4357686" y="3429000"/>
            <a:ext cx="428628" cy="42862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4357686" y="3000372"/>
            <a:ext cx="428628" cy="42862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4357686" y="2571744"/>
            <a:ext cx="428628" cy="42862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4357686" y="2143116"/>
            <a:ext cx="500066" cy="42862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4357686" y="1714488"/>
            <a:ext cx="428628" cy="42862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4357686" y="857232"/>
            <a:ext cx="428628" cy="42862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1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4357686" y="1285860"/>
            <a:ext cx="428628" cy="42862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3500430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785918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7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3071802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6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3071802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5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500034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9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5214942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4786314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6" name="Прямоугольник 115"/>
          <p:cNvSpPr/>
          <p:nvPr/>
        </p:nvSpPr>
        <p:spPr>
          <a:xfrm>
            <a:off x="5643570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5214942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8" name="Прямоугольник 117"/>
          <p:cNvSpPr/>
          <p:nvPr/>
        </p:nvSpPr>
        <p:spPr>
          <a:xfrm>
            <a:off x="4786314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3929058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0" name="Прямоугольник 119"/>
          <p:cNvSpPr/>
          <p:nvPr/>
        </p:nvSpPr>
        <p:spPr>
          <a:xfrm>
            <a:off x="3500430" y="128586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3500430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6500826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5214942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4" name="Прямоугольник 123"/>
          <p:cNvSpPr/>
          <p:nvPr/>
        </p:nvSpPr>
        <p:spPr>
          <a:xfrm>
            <a:off x="4786314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3929058" y="214311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6" name="Прямоугольник 125"/>
          <p:cNvSpPr/>
          <p:nvPr/>
        </p:nvSpPr>
        <p:spPr>
          <a:xfrm>
            <a:off x="3929058" y="171448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3500430" y="171448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8" name="Прямоугольник 127"/>
          <p:cNvSpPr/>
          <p:nvPr/>
        </p:nvSpPr>
        <p:spPr>
          <a:xfrm>
            <a:off x="6072198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9" name="Прямоугольник 128"/>
          <p:cNvSpPr/>
          <p:nvPr/>
        </p:nvSpPr>
        <p:spPr>
          <a:xfrm>
            <a:off x="5643570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0" name="Прямоугольник 129"/>
          <p:cNvSpPr/>
          <p:nvPr/>
        </p:nvSpPr>
        <p:spPr>
          <a:xfrm>
            <a:off x="7786710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1" name="Прямоугольник 130"/>
          <p:cNvSpPr/>
          <p:nvPr/>
        </p:nvSpPr>
        <p:spPr>
          <a:xfrm>
            <a:off x="7358082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6929454" y="85723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3" name="Прямоугольник 132"/>
          <p:cNvSpPr/>
          <p:nvPr/>
        </p:nvSpPr>
        <p:spPr>
          <a:xfrm>
            <a:off x="5214942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4" name="Прямоугольник 133"/>
          <p:cNvSpPr/>
          <p:nvPr/>
        </p:nvSpPr>
        <p:spPr>
          <a:xfrm>
            <a:off x="5643570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5" name="Прямоугольник 134"/>
          <p:cNvSpPr/>
          <p:nvPr/>
        </p:nvSpPr>
        <p:spPr>
          <a:xfrm>
            <a:off x="5214942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6" name="Прямоугольник 135"/>
          <p:cNvSpPr/>
          <p:nvPr/>
        </p:nvSpPr>
        <p:spPr>
          <a:xfrm>
            <a:off x="4786314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7" name="Прямоугольник 136"/>
          <p:cNvSpPr/>
          <p:nvPr/>
        </p:nvSpPr>
        <p:spPr>
          <a:xfrm>
            <a:off x="4786314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8" name="Прямоугольник 137"/>
          <p:cNvSpPr/>
          <p:nvPr/>
        </p:nvSpPr>
        <p:spPr>
          <a:xfrm>
            <a:off x="3929058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9" name="Прямоугольник 138"/>
          <p:cNvSpPr/>
          <p:nvPr/>
        </p:nvSpPr>
        <p:spPr>
          <a:xfrm>
            <a:off x="3500430" y="3000372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0" name="Прямоугольник 139"/>
          <p:cNvSpPr/>
          <p:nvPr/>
        </p:nvSpPr>
        <p:spPr>
          <a:xfrm>
            <a:off x="3929058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1" name="Прямоугольник 140"/>
          <p:cNvSpPr/>
          <p:nvPr/>
        </p:nvSpPr>
        <p:spPr>
          <a:xfrm>
            <a:off x="3500430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2" name="Прямоугольник 141"/>
          <p:cNvSpPr/>
          <p:nvPr/>
        </p:nvSpPr>
        <p:spPr>
          <a:xfrm>
            <a:off x="3071802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3" name="Прямоугольник 142"/>
          <p:cNvSpPr/>
          <p:nvPr/>
        </p:nvSpPr>
        <p:spPr>
          <a:xfrm>
            <a:off x="6500826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4" name="Прямоугольник 143"/>
          <p:cNvSpPr/>
          <p:nvPr/>
        </p:nvSpPr>
        <p:spPr>
          <a:xfrm>
            <a:off x="6072198" y="2571744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5" name="Прямоугольник 144"/>
          <p:cNvSpPr/>
          <p:nvPr/>
        </p:nvSpPr>
        <p:spPr>
          <a:xfrm>
            <a:off x="2214546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6" name="Прямоугольник 145"/>
          <p:cNvSpPr/>
          <p:nvPr/>
        </p:nvSpPr>
        <p:spPr>
          <a:xfrm>
            <a:off x="2643174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7" name="Прямоугольник 146"/>
          <p:cNvSpPr/>
          <p:nvPr/>
        </p:nvSpPr>
        <p:spPr>
          <a:xfrm>
            <a:off x="3071802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8" name="Прямоугольник 147"/>
          <p:cNvSpPr/>
          <p:nvPr/>
        </p:nvSpPr>
        <p:spPr>
          <a:xfrm>
            <a:off x="3500430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9" name="Прямоугольник 148"/>
          <p:cNvSpPr/>
          <p:nvPr/>
        </p:nvSpPr>
        <p:spPr>
          <a:xfrm>
            <a:off x="3929058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0" name="Прямоугольник 149"/>
          <p:cNvSpPr/>
          <p:nvPr/>
        </p:nvSpPr>
        <p:spPr>
          <a:xfrm>
            <a:off x="4786314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1" name="Прямоугольник 150"/>
          <p:cNvSpPr/>
          <p:nvPr/>
        </p:nvSpPr>
        <p:spPr>
          <a:xfrm>
            <a:off x="5214942" y="3429000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2" name="Прямоугольник 151"/>
          <p:cNvSpPr/>
          <p:nvPr/>
        </p:nvSpPr>
        <p:spPr>
          <a:xfrm>
            <a:off x="2214546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3" name="Прямоугольник 152"/>
          <p:cNvSpPr/>
          <p:nvPr/>
        </p:nvSpPr>
        <p:spPr>
          <a:xfrm>
            <a:off x="2643174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4" name="Прямоугольник 153"/>
          <p:cNvSpPr/>
          <p:nvPr/>
        </p:nvSpPr>
        <p:spPr>
          <a:xfrm>
            <a:off x="3071802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5" name="Прямоугольник 154"/>
          <p:cNvSpPr/>
          <p:nvPr/>
        </p:nvSpPr>
        <p:spPr>
          <a:xfrm>
            <a:off x="3500430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6" name="Прямоугольник 155"/>
          <p:cNvSpPr/>
          <p:nvPr/>
        </p:nvSpPr>
        <p:spPr>
          <a:xfrm>
            <a:off x="3929058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7" name="Прямоугольник 156"/>
          <p:cNvSpPr/>
          <p:nvPr/>
        </p:nvSpPr>
        <p:spPr>
          <a:xfrm>
            <a:off x="3929058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8" name="Прямоугольник 157"/>
          <p:cNvSpPr/>
          <p:nvPr/>
        </p:nvSpPr>
        <p:spPr>
          <a:xfrm>
            <a:off x="4786314" y="3857628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9" name="Прямоугольник 158"/>
          <p:cNvSpPr/>
          <p:nvPr/>
        </p:nvSpPr>
        <p:spPr>
          <a:xfrm>
            <a:off x="928662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0" name="Прямоугольник 159"/>
          <p:cNvSpPr/>
          <p:nvPr/>
        </p:nvSpPr>
        <p:spPr>
          <a:xfrm>
            <a:off x="1357290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1785918" y="4286256"/>
            <a:ext cx="428628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0"/>
            <a:ext cx="8229600" cy="571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Периодическая система химических элементов Д.И.Менделеева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571480"/>
            <a:ext cx="714380" cy="64294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ln>
                <a:solidFill>
                  <a:schemeClr val="accent4">
                    <a:shade val="50000"/>
                    <a:satMod val="120000"/>
                  </a:schemeClr>
                </a:solidFill>
              </a:ln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8662" y="571480"/>
            <a:ext cx="428628" cy="64294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57290" y="571480"/>
            <a:ext cx="7643866" cy="28575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Группы  элементов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357290" y="857232"/>
            <a:ext cx="700092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57290" y="857232"/>
            <a:ext cx="714380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I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71670" y="857232"/>
            <a:ext cx="714380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II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86050" y="857232"/>
            <a:ext cx="785818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III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868" y="857232"/>
            <a:ext cx="714380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IV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86248" y="857232"/>
            <a:ext cx="785818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V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72066" y="857232"/>
            <a:ext cx="785818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VI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1214422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1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28662" y="1214422"/>
            <a:ext cx="42862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1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357290" y="1214422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643702" y="1214422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FF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14282" y="1785926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28662" y="1785926"/>
            <a:ext cx="42862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2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357290" y="1785926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071670" y="1785926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786050" y="178592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571868" y="1785926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286248" y="178592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072066" y="178592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857884" y="178592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643702" y="178592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14282" y="2357430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28662" y="2357430"/>
            <a:ext cx="42862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3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357290" y="2357430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071670" y="2357430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786050" y="2357430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571868" y="2357430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4286248" y="2357430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072066" y="2357430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857884" y="2357430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643702" y="2357430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214282" y="2928934"/>
            <a:ext cx="714380" cy="114300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928662" y="2928934"/>
            <a:ext cx="42862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4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357290" y="2928934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071670" y="2928934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786050" y="2928934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3571868" y="2928934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4286248" y="2928934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5072066" y="2928934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5857884" y="2928934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5857884" y="857232"/>
            <a:ext cx="785818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VII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643702" y="2928934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928662" y="3500438"/>
            <a:ext cx="42862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5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1357290" y="3500438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2071670" y="3500438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2786050" y="350043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3571868" y="3500438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350043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5072066" y="350043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5857884" y="350043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643702" y="350043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>
            <a:off x="214282" y="4071942"/>
            <a:ext cx="714380" cy="107157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5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928662" y="4071942"/>
            <a:ext cx="428628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6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928662" y="4572008"/>
            <a:ext cx="42862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7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357290" y="4071942"/>
            <a:ext cx="714380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1357290" y="4572008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2071670" y="4071942"/>
            <a:ext cx="714380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2071670" y="4572008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>
            <a:off x="2786050" y="4071942"/>
            <a:ext cx="785818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2786050" y="457200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3571868" y="4071942"/>
            <a:ext cx="714380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3571868" y="4572008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4286248" y="4071942"/>
            <a:ext cx="785818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4286248" y="457200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5072066" y="4071942"/>
            <a:ext cx="785818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5072066" y="457200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5857884" y="4071942"/>
            <a:ext cx="785818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5857884" y="457200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6643702" y="4071942"/>
            <a:ext cx="785818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6643702" y="4572008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7429520" y="1214422"/>
            <a:ext cx="1571636" cy="171451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 rot="2731559">
            <a:off x="462356" y="449385"/>
            <a:ext cx="267151" cy="8588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периоды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6643702" y="857232"/>
            <a:ext cx="2357454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VIII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214282" y="5143512"/>
            <a:ext cx="714380" cy="114300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6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928662" y="5143512"/>
            <a:ext cx="42862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8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928662" y="5715016"/>
            <a:ext cx="42862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9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928662" y="6286520"/>
            <a:ext cx="428628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10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357290" y="5143512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рямоугольник 90"/>
          <p:cNvSpPr/>
          <p:nvPr/>
        </p:nvSpPr>
        <p:spPr>
          <a:xfrm>
            <a:off x="1357290" y="5715016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рямоугольник 92"/>
          <p:cNvSpPr/>
          <p:nvPr/>
        </p:nvSpPr>
        <p:spPr>
          <a:xfrm>
            <a:off x="2071670" y="5143512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>
            <a:off x="2786050" y="5143512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>
            <a:off x="3571868" y="5143512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>
            <a:off x="4286248" y="5143512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5072066" y="5143512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5857884" y="5143512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6643702" y="5143512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Прямоугольник 101"/>
          <p:cNvSpPr/>
          <p:nvPr/>
        </p:nvSpPr>
        <p:spPr>
          <a:xfrm>
            <a:off x="2071670" y="5715016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Прямоугольник 103"/>
          <p:cNvSpPr/>
          <p:nvPr/>
        </p:nvSpPr>
        <p:spPr>
          <a:xfrm>
            <a:off x="2786050" y="571501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ямоугольник 105"/>
          <p:cNvSpPr/>
          <p:nvPr/>
        </p:nvSpPr>
        <p:spPr>
          <a:xfrm>
            <a:off x="3571868" y="5715016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Прямоугольник 106"/>
          <p:cNvSpPr/>
          <p:nvPr/>
        </p:nvSpPr>
        <p:spPr>
          <a:xfrm>
            <a:off x="4286248" y="571501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107"/>
          <p:cNvSpPr/>
          <p:nvPr/>
        </p:nvSpPr>
        <p:spPr>
          <a:xfrm>
            <a:off x="5072066" y="571501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Прямоугольник 108"/>
          <p:cNvSpPr/>
          <p:nvPr/>
        </p:nvSpPr>
        <p:spPr>
          <a:xfrm>
            <a:off x="5857884" y="571501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6643702" y="5715016"/>
            <a:ext cx="785818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Прямоугольник 116"/>
          <p:cNvSpPr/>
          <p:nvPr/>
        </p:nvSpPr>
        <p:spPr>
          <a:xfrm>
            <a:off x="7429520" y="3500438"/>
            <a:ext cx="1571636" cy="57150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Прямоугольник 117"/>
          <p:cNvSpPr/>
          <p:nvPr/>
        </p:nvSpPr>
        <p:spPr>
          <a:xfrm>
            <a:off x="7429520" y="4572008"/>
            <a:ext cx="1571636" cy="57150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Прямоугольник 118"/>
          <p:cNvSpPr/>
          <p:nvPr/>
        </p:nvSpPr>
        <p:spPr>
          <a:xfrm>
            <a:off x="7429520" y="5715016"/>
            <a:ext cx="1571636" cy="57150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Прямоугольник 119"/>
          <p:cNvSpPr/>
          <p:nvPr/>
        </p:nvSpPr>
        <p:spPr>
          <a:xfrm rot="18917734">
            <a:off x="585173" y="701419"/>
            <a:ext cx="1111299" cy="305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ряды</a:t>
            </a:r>
            <a:endParaRPr lang="ru-RU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4572000" y="3071810"/>
            <a:ext cx="714380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Прямоугольник 121"/>
          <p:cNvSpPr/>
          <p:nvPr/>
        </p:nvSpPr>
        <p:spPr>
          <a:xfrm>
            <a:off x="4214810" y="2285992"/>
            <a:ext cx="500066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rgbClr val="FF0000"/>
                </a:solidFill>
              </a:rPr>
              <a:t>Р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4500562" y="2285992"/>
            <a:ext cx="571504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>
                <a:solidFill>
                  <a:srgbClr val="FF0000"/>
                </a:solidFill>
              </a:rPr>
              <a:t>15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4214810" y="2714620"/>
            <a:ext cx="714380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фосфор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4500562" y="2571744"/>
            <a:ext cx="642942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rgbClr val="FF0000"/>
                </a:solidFill>
              </a:rPr>
              <a:t>30,9738</a:t>
            </a:r>
            <a:endParaRPr lang="ru-RU" sz="800" dirty="0">
              <a:solidFill>
                <a:srgbClr val="FF0000"/>
              </a:solidFill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1285852" y="2285992"/>
            <a:ext cx="64294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Na</a:t>
            </a:r>
            <a:endParaRPr lang="ru-RU" sz="2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1714480" y="2285992"/>
            <a:ext cx="428628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11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1500166" y="2571744"/>
            <a:ext cx="628648" cy="2714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>
                    <a:lumMod val="50000"/>
                  </a:schemeClr>
                </a:solidFill>
              </a:rPr>
              <a:t>22,9898</a:t>
            </a:r>
            <a:endParaRPr lang="ru-RU" sz="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1214414" y="2643182"/>
            <a:ext cx="785818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>
                    <a:lumMod val="50000"/>
                  </a:schemeClr>
                </a:solidFill>
              </a:rPr>
              <a:t>натрий</a:t>
            </a:r>
            <a:endParaRPr lang="ru-RU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2000232" y="2214554"/>
            <a:ext cx="700086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Mg</a:t>
            </a:r>
            <a:endParaRPr lang="ru-RU" sz="2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2428860" y="2285992"/>
            <a:ext cx="428628" cy="3428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12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2000232" y="2643182"/>
            <a:ext cx="771524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>
                    <a:lumMod val="50000"/>
                  </a:schemeClr>
                </a:solidFill>
              </a:rPr>
              <a:t>магний</a:t>
            </a:r>
            <a:endParaRPr lang="ru-RU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2285984" y="2643182"/>
            <a:ext cx="628648" cy="128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</a:rPr>
              <a:t>24,312</a:t>
            </a:r>
            <a:endParaRPr lang="ru-RU" sz="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2714612" y="2285992"/>
            <a:ext cx="571504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Al</a:t>
            </a:r>
            <a:endParaRPr lang="ru-RU" sz="2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3214678" y="2285992"/>
            <a:ext cx="48577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13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2714612" y="2643182"/>
            <a:ext cx="914400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>
                    <a:lumMod val="50000"/>
                  </a:schemeClr>
                </a:solidFill>
              </a:rPr>
              <a:t>алюминий</a:t>
            </a:r>
            <a:endParaRPr lang="ru-RU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3071802" y="2571744"/>
            <a:ext cx="62864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</a:rPr>
              <a:t>26,9815</a:t>
            </a:r>
            <a:endParaRPr lang="ru-RU" sz="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3500430" y="2714620"/>
            <a:ext cx="842962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кремний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3428992" y="2285992"/>
            <a:ext cx="571504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Si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3857620" y="2357430"/>
            <a:ext cx="485772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1" name="Прямоугольник 140"/>
          <p:cNvSpPr/>
          <p:nvPr/>
        </p:nvSpPr>
        <p:spPr>
          <a:xfrm>
            <a:off x="3786182" y="2571744"/>
            <a:ext cx="62864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rgbClr val="FF0000"/>
                </a:solidFill>
              </a:rPr>
              <a:t>28,086</a:t>
            </a:r>
            <a:endParaRPr lang="ru-RU" sz="800" dirty="0">
              <a:solidFill>
                <a:srgbClr val="FF0000"/>
              </a:solidFill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5000628" y="2285992"/>
            <a:ext cx="357190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rgbClr val="FF0000"/>
                </a:solidFill>
              </a:rPr>
              <a:t>S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5786446" y="2285992"/>
            <a:ext cx="485772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Cl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6572264" y="2285992"/>
            <a:ext cx="571504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FF"/>
                </a:solidFill>
              </a:rPr>
              <a:t>Ar</a:t>
            </a:r>
            <a:endParaRPr lang="ru-RU" sz="2800" dirty="0">
              <a:solidFill>
                <a:srgbClr val="FF00FF"/>
              </a:solidFill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7000892" y="2285992"/>
            <a:ext cx="485772" cy="3428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FF"/>
                </a:solidFill>
              </a:rPr>
              <a:t>18</a:t>
            </a:r>
            <a:endParaRPr lang="ru-RU" dirty="0">
              <a:solidFill>
                <a:srgbClr val="FF00FF"/>
              </a:solidFill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6215074" y="2285992"/>
            <a:ext cx="48577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7" name="Прямоугольник 146"/>
          <p:cNvSpPr/>
          <p:nvPr/>
        </p:nvSpPr>
        <p:spPr>
          <a:xfrm>
            <a:off x="5429256" y="2357430"/>
            <a:ext cx="485772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8" name="Прямоугольник 147"/>
          <p:cNvSpPr/>
          <p:nvPr/>
        </p:nvSpPr>
        <p:spPr>
          <a:xfrm>
            <a:off x="5000628" y="2714620"/>
            <a:ext cx="557210" cy="200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сера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5786446" y="2714620"/>
            <a:ext cx="557210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хлор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6500826" y="2714620"/>
            <a:ext cx="700086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FF"/>
                </a:solidFill>
              </a:rPr>
              <a:t>аргон</a:t>
            </a:r>
            <a:endParaRPr lang="ru-RU" sz="1200" b="1" dirty="0">
              <a:solidFill>
                <a:srgbClr val="FF00FF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6929454" y="2571744"/>
            <a:ext cx="62864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rgbClr val="FF00FF"/>
                </a:solidFill>
              </a:rPr>
              <a:t>39,948</a:t>
            </a:r>
            <a:endParaRPr lang="ru-RU" sz="800" dirty="0">
              <a:solidFill>
                <a:srgbClr val="FF00FF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6215074" y="2571744"/>
            <a:ext cx="485772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rgbClr val="FF0000"/>
                </a:solidFill>
              </a:rPr>
              <a:t>35,453</a:t>
            </a:r>
            <a:endParaRPr lang="ru-RU" sz="800" dirty="0">
              <a:solidFill>
                <a:srgbClr val="FF0000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5429256" y="2571744"/>
            <a:ext cx="485772" cy="200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rgbClr val="FF0000"/>
                </a:solidFill>
              </a:rPr>
              <a:t>32,064</a:t>
            </a:r>
            <a:endParaRPr lang="ru-RU" sz="800" dirty="0">
              <a:solidFill>
                <a:srgbClr val="FF0000"/>
              </a:solidFill>
            </a:endParaRPr>
          </a:p>
        </p:txBody>
      </p:sp>
      <p:grpSp>
        <p:nvGrpSpPr>
          <p:cNvPr id="155" name="Группа 154"/>
          <p:cNvGrpSpPr/>
          <p:nvPr/>
        </p:nvGrpSpPr>
        <p:grpSpPr>
          <a:xfrm>
            <a:off x="1285852" y="1142984"/>
            <a:ext cx="857256" cy="714380"/>
            <a:chOff x="1643042" y="1357298"/>
            <a:chExt cx="857256" cy="714380"/>
          </a:xfrm>
        </p:grpSpPr>
        <p:sp>
          <p:nvSpPr>
            <p:cNvPr id="156" name="Прямоугольник 155"/>
            <p:cNvSpPr/>
            <p:nvPr/>
          </p:nvSpPr>
          <p:spPr>
            <a:xfrm>
              <a:off x="1714480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7" name="Прямоугольник 156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dirty="0" smtClean="0">
                  <a:solidFill>
                    <a:schemeClr val="tx1">
                      <a:lumMod val="50000"/>
                    </a:schemeClr>
                  </a:solidFill>
                </a:rPr>
                <a:t>Н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58" name="Прямоугольник 157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1,00794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60" name="Прямоугольник 159"/>
            <p:cNvSpPr/>
            <p:nvPr/>
          </p:nvSpPr>
          <p:spPr>
            <a:xfrm>
              <a:off x="1643042" y="1714488"/>
              <a:ext cx="78581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водород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161" name="Группа 160"/>
          <p:cNvGrpSpPr/>
          <p:nvPr/>
        </p:nvGrpSpPr>
        <p:grpSpPr>
          <a:xfrm>
            <a:off x="6572264" y="1142984"/>
            <a:ext cx="928694" cy="714380"/>
            <a:chOff x="1571604" y="1357298"/>
            <a:chExt cx="928694" cy="714380"/>
          </a:xfrm>
        </p:grpSpPr>
        <p:sp>
          <p:nvSpPr>
            <p:cNvPr id="162" name="Прямоугольник 161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FF"/>
                </a:solidFill>
              </a:endParaRPr>
            </a:p>
          </p:txBody>
        </p:sp>
        <p:sp>
          <p:nvSpPr>
            <p:cNvPr id="163" name="Прямоугольник 162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dirty="0" smtClean="0">
                  <a:solidFill>
                    <a:srgbClr val="FF00FF"/>
                  </a:solidFill>
                </a:rPr>
                <a:t>Не</a:t>
              </a:r>
              <a:endParaRPr lang="ru-RU" sz="2800" dirty="0">
                <a:solidFill>
                  <a:srgbClr val="FF00FF"/>
                </a:solidFill>
              </a:endParaRPr>
            </a:p>
          </p:txBody>
        </p:sp>
        <p:sp>
          <p:nvSpPr>
            <p:cNvPr id="164" name="Прямоугольник 163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FF"/>
                  </a:solidFill>
                </a:rPr>
                <a:t>2</a:t>
              </a:r>
              <a:endParaRPr lang="ru-RU" dirty="0">
                <a:solidFill>
                  <a:srgbClr val="FF00FF"/>
                </a:solidFill>
              </a:endParaRPr>
            </a:p>
          </p:txBody>
        </p:sp>
        <p:sp>
          <p:nvSpPr>
            <p:cNvPr id="165" name="Прямоугольник 164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FF"/>
                  </a:solidFill>
                </a:rPr>
                <a:t>4,0026</a:t>
              </a:r>
              <a:endParaRPr lang="ru-RU" sz="800" dirty="0">
                <a:solidFill>
                  <a:srgbClr val="FF00FF"/>
                </a:solidFill>
              </a:endParaRPr>
            </a:p>
          </p:txBody>
        </p:sp>
        <p:sp>
          <p:nvSpPr>
            <p:cNvPr id="166" name="Прямоугольник 165"/>
            <p:cNvSpPr/>
            <p:nvPr/>
          </p:nvSpPr>
          <p:spPr>
            <a:xfrm>
              <a:off x="1571604" y="1714488"/>
              <a:ext cx="78581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FF"/>
                  </a:solidFill>
                </a:rPr>
                <a:t>гелий</a:t>
              </a:r>
              <a:endParaRPr lang="ru-RU" sz="1200" b="1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167" name="Группа 166"/>
          <p:cNvGrpSpPr/>
          <p:nvPr/>
        </p:nvGrpSpPr>
        <p:grpSpPr>
          <a:xfrm>
            <a:off x="1214414" y="1714488"/>
            <a:ext cx="928694" cy="714380"/>
            <a:chOff x="1571604" y="1357298"/>
            <a:chExt cx="928694" cy="714380"/>
          </a:xfrm>
        </p:grpSpPr>
        <p:sp>
          <p:nvSpPr>
            <p:cNvPr id="168" name="Прямоугольник 167"/>
            <p:cNvSpPr/>
            <p:nvPr/>
          </p:nvSpPr>
          <p:spPr>
            <a:xfrm>
              <a:off x="1714480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9" name="Прямоугольник 168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>
                      <a:lumMod val="50000"/>
                    </a:schemeClr>
                  </a:solidFill>
                </a:rPr>
                <a:t>Li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70" name="Прямоугольник 169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71" name="Прямоугольник 170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6,941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72" name="Прямоугольник 171"/>
            <p:cNvSpPr/>
            <p:nvPr/>
          </p:nvSpPr>
          <p:spPr>
            <a:xfrm>
              <a:off x="1571604" y="1714488"/>
              <a:ext cx="78581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литий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173" name="Группа 172"/>
          <p:cNvGrpSpPr/>
          <p:nvPr/>
        </p:nvGrpSpPr>
        <p:grpSpPr>
          <a:xfrm>
            <a:off x="2000232" y="1714488"/>
            <a:ext cx="857256" cy="714380"/>
            <a:chOff x="1643042" y="1357298"/>
            <a:chExt cx="857256" cy="714380"/>
          </a:xfrm>
        </p:grpSpPr>
        <p:sp>
          <p:nvSpPr>
            <p:cNvPr id="174" name="Прямоугольник 173"/>
            <p:cNvSpPr/>
            <p:nvPr/>
          </p:nvSpPr>
          <p:spPr>
            <a:xfrm>
              <a:off x="1714480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Прямоугольник 174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Ве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76" name="Прямоугольник 175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4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77" name="Прямоугольник 176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9,0121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78" name="Прямоугольник 177"/>
            <p:cNvSpPr/>
            <p:nvPr/>
          </p:nvSpPr>
          <p:spPr>
            <a:xfrm>
              <a:off x="1643042" y="1714488"/>
              <a:ext cx="857256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бериллий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179" name="Группа 178"/>
          <p:cNvGrpSpPr/>
          <p:nvPr/>
        </p:nvGrpSpPr>
        <p:grpSpPr>
          <a:xfrm>
            <a:off x="2428860" y="1714488"/>
            <a:ext cx="1214446" cy="714380"/>
            <a:chOff x="1285852" y="1357298"/>
            <a:chExt cx="1214446" cy="714380"/>
          </a:xfrm>
        </p:grpSpPr>
        <p:sp>
          <p:nvSpPr>
            <p:cNvPr id="180" name="Прямоугольник 179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Прямоугольник 180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dirty="0" smtClean="0">
                  <a:solidFill>
                    <a:schemeClr val="tx1">
                      <a:lumMod val="50000"/>
                    </a:schemeClr>
                  </a:solidFill>
                </a:rPr>
                <a:t>В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82" name="Прямоугольник 181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5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83" name="Прямоугольник 182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10,811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84" name="Прямоугольник 183"/>
            <p:cNvSpPr/>
            <p:nvPr/>
          </p:nvSpPr>
          <p:spPr>
            <a:xfrm>
              <a:off x="1285852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бор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185" name="Группа 184"/>
          <p:cNvGrpSpPr/>
          <p:nvPr/>
        </p:nvGrpSpPr>
        <p:grpSpPr>
          <a:xfrm>
            <a:off x="3357554" y="1714488"/>
            <a:ext cx="1000132" cy="714380"/>
            <a:chOff x="1500166" y="1357298"/>
            <a:chExt cx="1000132" cy="714380"/>
          </a:xfrm>
        </p:grpSpPr>
        <p:sp>
          <p:nvSpPr>
            <p:cNvPr id="186" name="Прямоугольник 185"/>
            <p:cNvSpPr/>
            <p:nvPr/>
          </p:nvSpPr>
          <p:spPr>
            <a:xfrm>
              <a:off x="1714480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187" name="Прямоугольник 186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dirty="0" smtClean="0">
                  <a:solidFill>
                    <a:srgbClr val="FF0000"/>
                  </a:solidFill>
                </a:rPr>
                <a:t>С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188" name="Прямоугольник 187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00"/>
                  </a:solidFill>
                </a:rPr>
                <a:t>6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189" name="Прямоугольник 188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00"/>
                  </a:solidFill>
                </a:rPr>
                <a:t>12,011</a:t>
              </a:r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190" name="Прямоугольник 189"/>
            <p:cNvSpPr/>
            <p:nvPr/>
          </p:nvSpPr>
          <p:spPr>
            <a:xfrm>
              <a:off x="1500166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00"/>
                  </a:solidFill>
                </a:rPr>
                <a:t>углерод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91" name="Группа 190"/>
          <p:cNvGrpSpPr/>
          <p:nvPr/>
        </p:nvGrpSpPr>
        <p:grpSpPr>
          <a:xfrm>
            <a:off x="4000496" y="1714488"/>
            <a:ext cx="1071570" cy="714380"/>
            <a:chOff x="1428728" y="1357298"/>
            <a:chExt cx="1071570" cy="714380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1714480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N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194" name="Прямоугольник 193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7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00"/>
                  </a:solidFill>
                </a:rPr>
                <a:t>14,0067</a:t>
              </a:r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196" name="Прямоугольник 195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00"/>
                  </a:solidFill>
                </a:rPr>
                <a:t>азот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97" name="Группа 196"/>
          <p:cNvGrpSpPr/>
          <p:nvPr/>
        </p:nvGrpSpPr>
        <p:grpSpPr>
          <a:xfrm>
            <a:off x="4929190" y="1714488"/>
            <a:ext cx="1057276" cy="714380"/>
            <a:chOff x="1571604" y="1357298"/>
            <a:chExt cx="1057276" cy="714380"/>
          </a:xfrm>
        </p:grpSpPr>
        <p:sp>
          <p:nvSpPr>
            <p:cNvPr id="198" name="Прямоугольник 197"/>
            <p:cNvSpPr/>
            <p:nvPr/>
          </p:nvSpPr>
          <p:spPr>
            <a:xfrm>
              <a:off x="1714480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199" name="Прямоугольник 198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dirty="0" smtClean="0">
                  <a:solidFill>
                    <a:srgbClr val="FF0000"/>
                  </a:solidFill>
                </a:rPr>
                <a:t>О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200" name="Прямоугольник 199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00"/>
                  </a:solidFill>
                </a:rPr>
                <a:t>8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01" name="Прямоугольник 200"/>
            <p:cNvSpPr/>
            <p:nvPr/>
          </p:nvSpPr>
          <p:spPr>
            <a:xfrm>
              <a:off x="2000232" y="1714488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00"/>
                  </a:solidFill>
                </a:rPr>
                <a:t>16,999</a:t>
              </a:r>
            </a:p>
            <a:p>
              <a:pPr algn="ctr"/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202" name="Прямоугольник 201"/>
            <p:cNvSpPr/>
            <p:nvPr/>
          </p:nvSpPr>
          <p:spPr>
            <a:xfrm>
              <a:off x="157160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00"/>
                  </a:solidFill>
                </a:rPr>
                <a:t>кислород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03" name="Группа 202"/>
          <p:cNvGrpSpPr/>
          <p:nvPr/>
        </p:nvGrpSpPr>
        <p:grpSpPr>
          <a:xfrm>
            <a:off x="5572132" y="1714488"/>
            <a:ext cx="1200152" cy="714380"/>
            <a:chOff x="1357290" y="1357298"/>
            <a:chExt cx="1200152" cy="714380"/>
          </a:xfrm>
        </p:grpSpPr>
        <p:sp>
          <p:nvSpPr>
            <p:cNvPr id="204" name="Прямоугольник 203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205" name="Прямоугольник 204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F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206" name="Прямоугольник 205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00"/>
                  </a:solidFill>
                </a:rPr>
                <a:t>9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1928794" y="1714488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00"/>
                  </a:solidFill>
                </a:rPr>
                <a:t>18,998</a:t>
              </a:r>
            </a:p>
            <a:p>
              <a:pPr algn="ctr"/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208" name="Прямоугольник 207"/>
            <p:cNvSpPr/>
            <p:nvPr/>
          </p:nvSpPr>
          <p:spPr>
            <a:xfrm>
              <a:off x="135729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00"/>
                  </a:solidFill>
                </a:rPr>
                <a:t>фтор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09" name="Группа 208"/>
          <p:cNvGrpSpPr/>
          <p:nvPr/>
        </p:nvGrpSpPr>
        <p:grpSpPr>
          <a:xfrm>
            <a:off x="6357950" y="1714488"/>
            <a:ext cx="1200152" cy="714380"/>
            <a:chOff x="1357290" y="1357298"/>
            <a:chExt cx="1200152" cy="714380"/>
          </a:xfrm>
        </p:grpSpPr>
        <p:sp>
          <p:nvSpPr>
            <p:cNvPr id="210" name="Прямоугольник 209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FF"/>
                </a:solidFill>
              </a:endParaRPr>
            </a:p>
          </p:txBody>
        </p:sp>
        <p:sp>
          <p:nvSpPr>
            <p:cNvPr id="211" name="Прямоугольник 210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FF"/>
                  </a:solidFill>
                </a:rPr>
                <a:t>Ne</a:t>
              </a:r>
              <a:endParaRPr lang="ru-RU" sz="2800" dirty="0">
                <a:solidFill>
                  <a:srgbClr val="FF00FF"/>
                </a:solidFill>
              </a:endParaRPr>
            </a:p>
          </p:txBody>
        </p:sp>
        <p:sp>
          <p:nvSpPr>
            <p:cNvPr id="212" name="Прямоугольник 211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FF"/>
                  </a:solidFill>
                </a:rPr>
                <a:t>10</a:t>
              </a:r>
              <a:endParaRPr lang="ru-RU" dirty="0">
                <a:solidFill>
                  <a:srgbClr val="FF00FF"/>
                </a:solidFill>
              </a:endParaRPr>
            </a:p>
          </p:txBody>
        </p:sp>
        <p:sp>
          <p:nvSpPr>
            <p:cNvPr id="213" name="Прямоугольник 212"/>
            <p:cNvSpPr/>
            <p:nvPr/>
          </p:nvSpPr>
          <p:spPr>
            <a:xfrm>
              <a:off x="1928794" y="1714488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FF00FF"/>
                  </a:solidFill>
                </a:rPr>
                <a:t>20</a:t>
              </a:r>
              <a:r>
                <a:rPr lang="ru-RU" sz="800" dirty="0" smtClean="0">
                  <a:solidFill>
                    <a:srgbClr val="FF00FF"/>
                  </a:solidFill>
                </a:rPr>
                <a:t>,</a:t>
              </a:r>
              <a:r>
                <a:rPr lang="en-US" sz="800" dirty="0" smtClean="0">
                  <a:solidFill>
                    <a:srgbClr val="FF00FF"/>
                  </a:solidFill>
                </a:rPr>
                <a:t>179</a:t>
              </a:r>
              <a:endParaRPr lang="ru-RU" sz="800" dirty="0" smtClean="0">
                <a:solidFill>
                  <a:srgbClr val="FF00FF"/>
                </a:solidFill>
              </a:endParaRPr>
            </a:p>
            <a:p>
              <a:pPr algn="ctr"/>
              <a:endParaRPr lang="ru-RU" sz="800" dirty="0">
                <a:solidFill>
                  <a:srgbClr val="FF00FF"/>
                </a:solidFill>
              </a:endParaRPr>
            </a:p>
          </p:txBody>
        </p:sp>
        <p:sp>
          <p:nvSpPr>
            <p:cNvPr id="214" name="Прямоугольник 213"/>
            <p:cNvSpPr/>
            <p:nvPr/>
          </p:nvSpPr>
          <p:spPr>
            <a:xfrm>
              <a:off x="135729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FF"/>
                  </a:solidFill>
                </a:rPr>
                <a:t>неон</a:t>
              </a:r>
              <a:endParaRPr lang="ru-RU" sz="1200" b="1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215" name="Группа 214"/>
          <p:cNvGrpSpPr/>
          <p:nvPr/>
        </p:nvGrpSpPr>
        <p:grpSpPr>
          <a:xfrm>
            <a:off x="1071538" y="2857496"/>
            <a:ext cx="1128714" cy="714380"/>
            <a:chOff x="1357290" y="1357298"/>
            <a:chExt cx="1128714" cy="714380"/>
          </a:xfrm>
        </p:grpSpPr>
        <p:sp>
          <p:nvSpPr>
            <p:cNvPr id="216" name="Прямоугольник 215"/>
            <p:cNvSpPr/>
            <p:nvPr/>
          </p:nvSpPr>
          <p:spPr>
            <a:xfrm>
              <a:off x="1643042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7" name="Прямоугольник 216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dirty="0" smtClean="0">
                  <a:solidFill>
                    <a:schemeClr val="tx1">
                      <a:lumMod val="50000"/>
                    </a:schemeClr>
                  </a:solidFill>
                </a:rPr>
                <a:t>К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18" name="Прямоугольник 217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19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19" name="Прямоугольник 218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39,098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20" name="Прямоугольник 219"/>
            <p:cNvSpPr/>
            <p:nvPr/>
          </p:nvSpPr>
          <p:spPr>
            <a:xfrm>
              <a:off x="135729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калий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221" name="Группа 220"/>
          <p:cNvGrpSpPr/>
          <p:nvPr/>
        </p:nvGrpSpPr>
        <p:grpSpPr>
          <a:xfrm>
            <a:off x="1928794" y="2857496"/>
            <a:ext cx="1000132" cy="714380"/>
            <a:chOff x="1500166" y="1357298"/>
            <a:chExt cx="1000132" cy="714380"/>
          </a:xfrm>
        </p:grpSpPr>
        <p:sp>
          <p:nvSpPr>
            <p:cNvPr id="222" name="Прямоугольник 221"/>
            <p:cNvSpPr/>
            <p:nvPr/>
          </p:nvSpPr>
          <p:spPr>
            <a:xfrm>
              <a:off x="1643042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3" name="Прямоугольник 222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Са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20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40,078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1500166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кальций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227" name="Группа 226"/>
          <p:cNvGrpSpPr/>
          <p:nvPr/>
        </p:nvGrpSpPr>
        <p:grpSpPr>
          <a:xfrm>
            <a:off x="2643174" y="2857496"/>
            <a:ext cx="1071570" cy="714380"/>
            <a:chOff x="1500166" y="1357298"/>
            <a:chExt cx="1071570" cy="714380"/>
          </a:xfrm>
        </p:grpSpPr>
        <p:sp>
          <p:nvSpPr>
            <p:cNvPr id="228" name="Прямоугольник 227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29" name="Прямоугольник 228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Sc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30" name="Прямоугольник 229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21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31" name="Прямоугольник 230"/>
            <p:cNvSpPr/>
            <p:nvPr/>
          </p:nvSpPr>
          <p:spPr>
            <a:xfrm>
              <a:off x="150016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44,955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32" name="Прямоугольник 231"/>
            <p:cNvSpPr/>
            <p:nvPr/>
          </p:nvSpPr>
          <p:spPr>
            <a:xfrm>
              <a:off x="157160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скандий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33" name="Группа 232"/>
          <p:cNvGrpSpPr/>
          <p:nvPr/>
        </p:nvGrpSpPr>
        <p:grpSpPr>
          <a:xfrm>
            <a:off x="3428992" y="2857496"/>
            <a:ext cx="1143008" cy="714380"/>
            <a:chOff x="1571604" y="1357298"/>
            <a:chExt cx="1143008" cy="714380"/>
          </a:xfrm>
        </p:grpSpPr>
        <p:sp>
          <p:nvSpPr>
            <p:cNvPr id="234" name="Прямоугольник 233"/>
            <p:cNvSpPr/>
            <p:nvPr/>
          </p:nvSpPr>
          <p:spPr>
            <a:xfrm>
              <a:off x="1714480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35" name="Прямоугольник 234"/>
            <p:cNvSpPr/>
            <p:nvPr/>
          </p:nvSpPr>
          <p:spPr>
            <a:xfrm>
              <a:off x="2071670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Ti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36" name="Прямоугольник 235"/>
            <p:cNvSpPr/>
            <p:nvPr/>
          </p:nvSpPr>
          <p:spPr>
            <a:xfrm>
              <a:off x="164304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22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37" name="Прямоугольник 236"/>
            <p:cNvSpPr/>
            <p:nvPr/>
          </p:nvSpPr>
          <p:spPr>
            <a:xfrm>
              <a:off x="1571604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47,88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38" name="Прямоугольник 237"/>
            <p:cNvSpPr/>
            <p:nvPr/>
          </p:nvSpPr>
          <p:spPr>
            <a:xfrm>
              <a:off x="171448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титан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39" name="Группа 238"/>
          <p:cNvGrpSpPr/>
          <p:nvPr/>
        </p:nvGrpSpPr>
        <p:grpSpPr>
          <a:xfrm>
            <a:off x="4143372" y="2857496"/>
            <a:ext cx="1143008" cy="714380"/>
            <a:chOff x="1500166" y="1357298"/>
            <a:chExt cx="1143008" cy="714380"/>
          </a:xfrm>
        </p:grpSpPr>
        <p:sp>
          <p:nvSpPr>
            <p:cNvPr id="240" name="Прямоугольник 239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41" name="Прямоугольник 240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V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42" name="Прямоугольник 241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23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43" name="Прямоугольник 242"/>
            <p:cNvSpPr/>
            <p:nvPr/>
          </p:nvSpPr>
          <p:spPr>
            <a:xfrm>
              <a:off x="150016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50,941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44" name="Прямоугольник 243"/>
            <p:cNvSpPr/>
            <p:nvPr/>
          </p:nvSpPr>
          <p:spPr>
            <a:xfrm>
              <a:off x="1643042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ванадий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45" name="Группа 244"/>
          <p:cNvGrpSpPr/>
          <p:nvPr/>
        </p:nvGrpSpPr>
        <p:grpSpPr>
          <a:xfrm>
            <a:off x="4929190" y="2857496"/>
            <a:ext cx="1143008" cy="714380"/>
            <a:chOff x="1500166" y="1357298"/>
            <a:chExt cx="1143008" cy="714380"/>
          </a:xfrm>
        </p:grpSpPr>
        <p:sp>
          <p:nvSpPr>
            <p:cNvPr id="246" name="Прямоугольник 245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47" name="Прямоугольник 246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Cr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48" name="Прямоугольник 247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24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49" name="Прямоугольник 248"/>
            <p:cNvSpPr/>
            <p:nvPr/>
          </p:nvSpPr>
          <p:spPr>
            <a:xfrm>
              <a:off x="150016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51,996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0" name="Прямоугольник 249"/>
            <p:cNvSpPr/>
            <p:nvPr/>
          </p:nvSpPr>
          <p:spPr>
            <a:xfrm>
              <a:off x="1643042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хром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51" name="Группа 250"/>
          <p:cNvGrpSpPr/>
          <p:nvPr/>
        </p:nvGrpSpPr>
        <p:grpSpPr>
          <a:xfrm>
            <a:off x="5715008" y="2857496"/>
            <a:ext cx="1071570" cy="714380"/>
            <a:chOff x="1500166" y="1357298"/>
            <a:chExt cx="1071570" cy="714380"/>
          </a:xfrm>
        </p:grpSpPr>
        <p:sp>
          <p:nvSpPr>
            <p:cNvPr id="252" name="Прямоугольник 251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3" name="Прямоугольник 252"/>
            <p:cNvSpPr/>
            <p:nvPr/>
          </p:nvSpPr>
          <p:spPr>
            <a:xfrm>
              <a:off x="1785918" y="135729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accent3">
                      <a:lumMod val="75000"/>
                    </a:schemeClr>
                  </a:solidFill>
                </a:rPr>
                <a:t>Mn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4" name="Прямоугольник 253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25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5" name="Прямоугольник 254"/>
            <p:cNvSpPr/>
            <p:nvPr/>
          </p:nvSpPr>
          <p:spPr>
            <a:xfrm>
              <a:off x="150016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54,938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6" name="Прямоугольник 255"/>
            <p:cNvSpPr/>
            <p:nvPr/>
          </p:nvSpPr>
          <p:spPr>
            <a:xfrm>
              <a:off x="157160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марганец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57" name="Группа 256"/>
          <p:cNvGrpSpPr/>
          <p:nvPr/>
        </p:nvGrpSpPr>
        <p:grpSpPr>
          <a:xfrm>
            <a:off x="6500826" y="2857496"/>
            <a:ext cx="1071570" cy="714380"/>
            <a:chOff x="1500166" y="1357298"/>
            <a:chExt cx="1071570" cy="714380"/>
          </a:xfrm>
        </p:grpSpPr>
        <p:sp>
          <p:nvSpPr>
            <p:cNvPr id="258" name="Прямоугольник 257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9" name="Прямоугольник 258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Fe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60" name="Прямоугольник 259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26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61" name="Прямоугольник 260"/>
            <p:cNvSpPr/>
            <p:nvPr/>
          </p:nvSpPr>
          <p:spPr>
            <a:xfrm>
              <a:off x="150016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55,847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62" name="Прямоугольник 261"/>
            <p:cNvSpPr/>
            <p:nvPr/>
          </p:nvSpPr>
          <p:spPr>
            <a:xfrm>
              <a:off x="157160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железо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63" name="Группа 262"/>
          <p:cNvGrpSpPr/>
          <p:nvPr/>
        </p:nvGrpSpPr>
        <p:grpSpPr>
          <a:xfrm>
            <a:off x="7286644" y="2857496"/>
            <a:ext cx="1071570" cy="714380"/>
            <a:chOff x="1500166" y="1357298"/>
            <a:chExt cx="1071570" cy="714380"/>
          </a:xfrm>
        </p:grpSpPr>
        <p:sp>
          <p:nvSpPr>
            <p:cNvPr id="264" name="Прямоугольник 263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65" name="Прямоугольник 264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Co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66" name="Прямоугольник 265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27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67" name="Прямоугольник 266"/>
            <p:cNvSpPr/>
            <p:nvPr/>
          </p:nvSpPr>
          <p:spPr>
            <a:xfrm>
              <a:off x="150016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58,933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68" name="Прямоугольник 267"/>
            <p:cNvSpPr/>
            <p:nvPr/>
          </p:nvSpPr>
          <p:spPr>
            <a:xfrm>
              <a:off x="157160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кобальт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69" name="Группа 268"/>
          <p:cNvGrpSpPr/>
          <p:nvPr/>
        </p:nvGrpSpPr>
        <p:grpSpPr>
          <a:xfrm>
            <a:off x="8072430" y="2857496"/>
            <a:ext cx="1071570" cy="714380"/>
            <a:chOff x="1500166" y="1357298"/>
            <a:chExt cx="1071570" cy="714380"/>
          </a:xfrm>
        </p:grpSpPr>
        <p:sp>
          <p:nvSpPr>
            <p:cNvPr id="270" name="Прямоугольник 269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71" name="Прямоугольник 270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Ni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72" name="Прямоугольник 271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28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73" name="Прямоугольник 272"/>
            <p:cNvSpPr/>
            <p:nvPr/>
          </p:nvSpPr>
          <p:spPr>
            <a:xfrm>
              <a:off x="150016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58,69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74" name="Прямоугольник 273"/>
            <p:cNvSpPr/>
            <p:nvPr/>
          </p:nvSpPr>
          <p:spPr>
            <a:xfrm>
              <a:off x="157160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никель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81" name="Группа 280"/>
          <p:cNvGrpSpPr/>
          <p:nvPr/>
        </p:nvGrpSpPr>
        <p:grpSpPr>
          <a:xfrm>
            <a:off x="7286644" y="4000504"/>
            <a:ext cx="1143008" cy="642942"/>
            <a:chOff x="1500166" y="1357298"/>
            <a:chExt cx="1143008" cy="642942"/>
          </a:xfrm>
        </p:grpSpPr>
        <p:sp>
          <p:nvSpPr>
            <p:cNvPr id="282" name="Прямоугольник 281"/>
            <p:cNvSpPr/>
            <p:nvPr/>
          </p:nvSpPr>
          <p:spPr>
            <a:xfrm>
              <a:off x="1643042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83" name="Прямоугольник 282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accent3">
                      <a:lumMod val="75000"/>
                    </a:schemeClr>
                  </a:solidFill>
                </a:rPr>
                <a:t>Rh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84" name="Прямоугольник 283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45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85" name="Прямоугольник 284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102,905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86" name="Прямоугольник 285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родий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287" name="Группа 286"/>
          <p:cNvGrpSpPr/>
          <p:nvPr/>
        </p:nvGrpSpPr>
        <p:grpSpPr>
          <a:xfrm>
            <a:off x="8143868" y="4000504"/>
            <a:ext cx="1000132" cy="642942"/>
            <a:chOff x="1500134" y="1357298"/>
            <a:chExt cx="1000132" cy="642942"/>
          </a:xfrm>
        </p:grpSpPr>
        <p:sp>
          <p:nvSpPr>
            <p:cNvPr id="288" name="Прямоугольник 287"/>
            <p:cNvSpPr/>
            <p:nvPr/>
          </p:nvSpPr>
          <p:spPr>
            <a:xfrm>
              <a:off x="1571604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89" name="Прямоугольник 288"/>
            <p:cNvSpPr/>
            <p:nvPr/>
          </p:nvSpPr>
          <p:spPr>
            <a:xfrm>
              <a:off x="185732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Pd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90" name="Прямоугольник 289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46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91" name="Прямоугольник 290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106,42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92" name="Прямоугольник 291"/>
            <p:cNvSpPr/>
            <p:nvPr/>
          </p:nvSpPr>
          <p:spPr>
            <a:xfrm>
              <a:off x="1500134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палладий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353" name="Группа 352"/>
          <p:cNvGrpSpPr/>
          <p:nvPr/>
        </p:nvGrpSpPr>
        <p:grpSpPr>
          <a:xfrm>
            <a:off x="2000232" y="6215082"/>
            <a:ext cx="1000132" cy="642918"/>
            <a:chOff x="1643042" y="1357322"/>
            <a:chExt cx="1000132" cy="642918"/>
          </a:xfrm>
        </p:grpSpPr>
        <p:sp>
          <p:nvSpPr>
            <p:cNvPr id="354" name="Прямоугольник 353"/>
            <p:cNvSpPr/>
            <p:nvPr/>
          </p:nvSpPr>
          <p:spPr>
            <a:xfrm>
              <a:off x="1714480" y="1428736"/>
              <a:ext cx="714380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55" name="Прямоугольник 354"/>
            <p:cNvSpPr/>
            <p:nvPr/>
          </p:nvSpPr>
          <p:spPr>
            <a:xfrm>
              <a:off x="1643042" y="1357322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2">
                      <a:lumMod val="50000"/>
                    </a:schemeClr>
                  </a:solidFill>
                </a:rPr>
                <a:t>Ra</a:t>
              </a:r>
              <a:endParaRPr lang="ru-RU" sz="2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56" name="Прямоугольник 355"/>
            <p:cNvSpPr/>
            <p:nvPr/>
          </p:nvSpPr>
          <p:spPr>
            <a:xfrm>
              <a:off x="2071670" y="1357322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50000"/>
                    </a:schemeClr>
                  </a:solidFill>
                </a:rPr>
                <a:t>88</a:t>
              </a:r>
              <a:endParaRPr lang="ru-RU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57" name="Прямоугольник 356"/>
            <p:cNvSpPr/>
            <p:nvPr/>
          </p:nvSpPr>
          <p:spPr>
            <a:xfrm>
              <a:off x="1928794" y="1571636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chemeClr val="tx2">
                      <a:lumMod val="50000"/>
                    </a:schemeClr>
                  </a:solidFill>
                </a:rPr>
                <a:t>226,025</a:t>
              </a:r>
              <a:endParaRPr lang="ru-RU" sz="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58" name="Прямоугольник 357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2">
                      <a:lumMod val="50000"/>
                    </a:schemeClr>
                  </a:solidFill>
                </a:rPr>
                <a:t>радий</a:t>
              </a:r>
              <a:endParaRPr lang="ru-RU" sz="12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359" name="Группа 358"/>
          <p:cNvGrpSpPr/>
          <p:nvPr/>
        </p:nvGrpSpPr>
        <p:grpSpPr>
          <a:xfrm>
            <a:off x="1214414" y="6215082"/>
            <a:ext cx="1000132" cy="642918"/>
            <a:chOff x="1571604" y="1357322"/>
            <a:chExt cx="1000132" cy="642918"/>
          </a:xfrm>
        </p:grpSpPr>
        <p:sp>
          <p:nvSpPr>
            <p:cNvPr id="360" name="Прямоугольник 359"/>
            <p:cNvSpPr/>
            <p:nvPr/>
          </p:nvSpPr>
          <p:spPr>
            <a:xfrm>
              <a:off x="1714480" y="1428736"/>
              <a:ext cx="714380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61" name="Прямоугольник 360"/>
            <p:cNvSpPr/>
            <p:nvPr/>
          </p:nvSpPr>
          <p:spPr>
            <a:xfrm>
              <a:off x="1643042" y="1357322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2">
                      <a:lumMod val="50000"/>
                    </a:schemeClr>
                  </a:solidFill>
                </a:rPr>
                <a:t>Fr</a:t>
              </a:r>
              <a:endParaRPr lang="ru-RU" sz="2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62" name="Прямоугольник 361"/>
            <p:cNvSpPr/>
            <p:nvPr/>
          </p:nvSpPr>
          <p:spPr>
            <a:xfrm>
              <a:off x="2071670" y="1357322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2">
                      <a:lumMod val="50000"/>
                    </a:schemeClr>
                  </a:solidFill>
                </a:rPr>
                <a:t>87</a:t>
              </a:r>
              <a:endParaRPr lang="ru-RU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63" name="Прямоугольник 362"/>
            <p:cNvSpPr/>
            <p:nvPr/>
          </p:nvSpPr>
          <p:spPr>
            <a:xfrm>
              <a:off x="1857356" y="1571636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chemeClr val="tx2">
                      <a:lumMod val="50000"/>
                    </a:schemeClr>
                  </a:solidFill>
                </a:rPr>
                <a:t>223,019</a:t>
              </a:r>
              <a:endParaRPr lang="ru-RU" sz="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64" name="Прямоугольник 363"/>
            <p:cNvSpPr/>
            <p:nvPr/>
          </p:nvSpPr>
          <p:spPr>
            <a:xfrm>
              <a:off x="1571604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err="1" smtClean="0">
                  <a:solidFill>
                    <a:schemeClr val="tx2">
                      <a:lumMod val="50000"/>
                    </a:schemeClr>
                  </a:solidFill>
                </a:rPr>
                <a:t>франций</a:t>
              </a:r>
              <a:endParaRPr lang="ru-RU" sz="12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389" name="Группа 388"/>
          <p:cNvGrpSpPr/>
          <p:nvPr/>
        </p:nvGrpSpPr>
        <p:grpSpPr>
          <a:xfrm>
            <a:off x="1214414" y="3429000"/>
            <a:ext cx="1143008" cy="714380"/>
            <a:chOff x="1500166" y="1357298"/>
            <a:chExt cx="1143008" cy="714380"/>
          </a:xfrm>
        </p:grpSpPr>
        <p:sp>
          <p:nvSpPr>
            <p:cNvPr id="390" name="Прямоугольник 389"/>
            <p:cNvSpPr/>
            <p:nvPr/>
          </p:nvSpPr>
          <p:spPr>
            <a:xfrm>
              <a:off x="1643042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391" name="Прямоугольник 390"/>
            <p:cNvSpPr/>
            <p:nvPr/>
          </p:nvSpPr>
          <p:spPr>
            <a:xfrm>
              <a:off x="1857356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dirty="0" smtClean="0">
                  <a:solidFill>
                    <a:schemeClr val="accent3">
                      <a:lumMod val="75000"/>
                    </a:schemeClr>
                  </a:solidFill>
                </a:rPr>
                <a:t>С</a:t>
              </a:r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u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392" name="Прямоугольник 391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29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393" name="Прямоугольник 392"/>
            <p:cNvSpPr/>
            <p:nvPr/>
          </p:nvSpPr>
          <p:spPr>
            <a:xfrm>
              <a:off x="150016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63,546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394" name="Прямоугольник 393"/>
            <p:cNvSpPr/>
            <p:nvPr/>
          </p:nvSpPr>
          <p:spPr>
            <a:xfrm>
              <a:off x="1643042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медь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395" name="Группа 394"/>
          <p:cNvGrpSpPr/>
          <p:nvPr/>
        </p:nvGrpSpPr>
        <p:grpSpPr>
          <a:xfrm>
            <a:off x="1928794" y="3429000"/>
            <a:ext cx="1143008" cy="714380"/>
            <a:chOff x="1500166" y="1357298"/>
            <a:chExt cx="1143008" cy="714380"/>
          </a:xfrm>
        </p:grpSpPr>
        <p:sp>
          <p:nvSpPr>
            <p:cNvPr id="396" name="Прямоугольник 395"/>
            <p:cNvSpPr/>
            <p:nvPr/>
          </p:nvSpPr>
          <p:spPr>
            <a:xfrm>
              <a:off x="1643042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397" name="Прямоугольник 396"/>
            <p:cNvSpPr/>
            <p:nvPr/>
          </p:nvSpPr>
          <p:spPr>
            <a:xfrm>
              <a:off x="1857356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Zn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398" name="Прямоугольник 397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30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399" name="Прямоугольник 398"/>
            <p:cNvSpPr/>
            <p:nvPr/>
          </p:nvSpPr>
          <p:spPr>
            <a:xfrm>
              <a:off x="150016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65,39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00" name="Прямоугольник 399"/>
            <p:cNvSpPr/>
            <p:nvPr/>
          </p:nvSpPr>
          <p:spPr>
            <a:xfrm>
              <a:off x="1643042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цинк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401" name="Группа 400"/>
          <p:cNvGrpSpPr/>
          <p:nvPr/>
        </p:nvGrpSpPr>
        <p:grpSpPr>
          <a:xfrm>
            <a:off x="2571736" y="3429000"/>
            <a:ext cx="1071570" cy="714380"/>
            <a:chOff x="1428728" y="1357298"/>
            <a:chExt cx="1071570" cy="714380"/>
          </a:xfrm>
        </p:grpSpPr>
        <p:sp>
          <p:nvSpPr>
            <p:cNvPr id="402" name="Прямоугольник 401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3" name="Прямоугольник 402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Ga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04" name="Прямоугольник 403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31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05" name="Прямоугольник 404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69,723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06" name="Прямоугольник 405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галлий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407" name="Группа 406"/>
          <p:cNvGrpSpPr/>
          <p:nvPr/>
        </p:nvGrpSpPr>
        <p:grpSpPr>
          <a:xfrm>
            <a:off x="3428992" y="3429000"/>
            <a:ext cx="1000132" cy="714380"/>
            <a:chOff x="1500166" y="1357298"/>
            <a:chExt cx="1000132" cy="714380"/>
          </a:xfrm>
        </p:grpSpPr>
        <p:sp>
          <p:nvSpPr>
            <p:cNvPr id="408" name="Прямоугольник 407"/>
            <p:cNvSpPr/>
            <p:nvPr/>
          </p:nvSpPr>
          <p:spPr>
            <a:xfrm>
              <a:off x="1643042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9" name="Прямоугольник 408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Ge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10" name="Прямоугольник 409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32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11" name="Прямоугольник 410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72,61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12" name="Прямоугольник 411"/>
            <p:cNvSpPr/>
            <p:nvPr/>
          </p:nvSpPr>
          <p:spPr>
            <a:xfrm>
              <a:off x="1500166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германий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413" name="Группа 412"/>
          <p:cNvGrpSpPr/>
          <p:nvPr/>
        </p:nvGrpSpPr>
        <p:grpSpPr>
          <a:xfrm>
            <a:off x="4071934" y="3429000"/>
            <a:ext cx="1071570" cy="714380"/>
            <a:chOff x="1428728" y="1357298"/>
            <a:chExt cx="1071570" cy="714380"/>
          </a:xfrm>
        </p:grpSpPr>
        <p:sp>
          <p:nvSpPr>
            <p:cNvPr id="414" name="Прямоугольник 413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15" name="Прямоугольник 414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As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416" name="Прямоугольник 415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00"/>
                  </a:solidFill>
                </a:rPr>
                <a:t>33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417" name="Прямоугольник 416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00"/>
                  </a:solidFill>
                </a:rPr>
                <a:t>74,921</a:t>
              </a:r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418" name="Прямоугольник 417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00"/>
                  </a:solidFill>
                </a:rPr>
                <a:t>мышьяк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19" name="Группа 418"/>
          <p:cNvGrpSpPr/>
          <p:nvPr/>
        </p:nvGrpSpPr>
        <p:grpSpPr>
          <a:xfrm>
            <a:off x="4857752" y="3429000"/>
            <a:ext cx="1071570" cy="714380"/>
            <a:chOff x="1428728" y="1357298"/>
            <a:chExt cx="1071570" cy="714380"/>
          </a:xfrm>
        </p:grpSpPr>
        <p:sp>
          <p:nvSpPr>
            <p:cNvPr id="420" name="Прямоугольник 419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21" name="Прямоугольник 420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Se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422" name="Прямоугольник 421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00"/>
                  </a:solidFill>
                </a:rPr>
                <a:t>34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423" name="Прямоугольник 422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00"/>
                  </a:solidFill>
                </a:rPr>
                <a:t>78,96</a:t>
              </a:r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424" name="Прямоугольник 423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00"/>
                  </a:solidFill>
                </a:rPr>
                <a:t>селен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25" name="Группа 424"/>
          <p:cNvGrpSpPr/>
          <p:nvPr/>
        </p:nvGrpSpPr>
        <p:grpSpPr>
          <a:xfrm>
            <a:off x="5643570" y="3429000"/>
            <a:ext cx="1071570" cy="714380"/>
            <a:chOff x="1428728" y="1357298"/>
            <a:chExt cx="1071570" cy="714380"/>
          </a:xfrm>
        </p:grpSpPr>
        <p:sp>
          <p:nvSpPr>
            <p:cNvPr id="426" name="Прямоугольник 425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27" name="Прямоугольник 426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Br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428" name="Прямоугольник 427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00"/>
                  </a:solidFill>
                </a:rPr>
                <a:t>35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429" name="Прямоугольник 428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00"/>
                  </a:solidFill>
                </a:rPr>
                <a:t>79,904</a:t>
              </a:r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430" name="Прямоугольник 429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00"/>
                  </a:solidFill>
                </a:rPr>
                <a:t>бром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31" name="Группа 430"/>
          <p:cNvGrpSpPr/>
          <p:nvPr/>
        </p:nvGrpSpPr>
        <p:grpSpPr>
          <a:xfrm>
            <a:off x="6429388" y="3429000"/>
            <a:ext cx="1071570" cy="714380"/>
            <a:chOff x="1428728" y="1357298"/>
            <a:chExt cx="1071570" cy="714380"/>
          </a:xfrm>
        </p:grpSpPr>
        <p:sp>
          <p:nvSpPr>
            <p:cNvPr id="432" name="Прямоугольник 431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FF"/>
                </a:solidFill>
              </a:endParaRPr>
            </a:p>
          </p:txBody>
        </p:sp>
        <p:sp>
          <p:nvSpPr>
            <p:cNvPr id="433" name="Прямоугольник 432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FF"/>
                  </a:solidFill>
                </a:rPr>
                <a:t>Kr</a:t>
              </a:r>
              <a:endParaRPr lang="ru-RU" sz="2800" dirty="0">
                <a:solidFill>
                  <a:srgbClr val="FF00FF"/>
                </a:solidFill>
              </a:endParaRPr>
            </a:p>
          </p:txBody>
        </p:sp>
        <p:sp>
          <p:nvSpPr>
            <p:cNvPr id="434" name="Прямоугольник 433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FF"/>
                  </a:solidFill>
                </a:rPr>
                <a:t>36</a:t>
              </a:r>
              <a:endParaRPr lang="ru-RU" dirty="0">
                <a:solidFill>
                  <a:srgbClr val="FF00FF"/>
                </a:solidFill>
              </a:endParaRPr>
            </a:p>
          </p:txBody>
        </p:sp>
        <p:sp>
          <p:nvSpPr>
            <p:cNvPr id="435" name="Прямоугольник 434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FF"/>
                  </a:solidFill>
                </a:rPr>
                <a:t>83,80</a:t>
              </a:r>
              <a:endParaRPr lang="ru-RU" sz="800" dirty="0">
                <a:solidFill>
                  <a:srgbClr val="FF00FF"/>
                </a:solidFill>
              </a:endParaRPr>
            </a:p>
          </p:txBody>
        </p:sp>
        <p:sp>
          <p:nvSpPr>
            <p:cNvPr id="436" name="Прямоугольник 435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FF"/>
                  </a:solidFill>
                </a:rPr>
                <a:t>криптон</a:t>
              </a:r>
              <a:endParaRPr lang="ru-RU" sz="1200" b="1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437" name="Группа 436"/>
          <p:cNvGrpSpPr/>
          <p:nvPr/>
        </p:nvGrpSpPr>
        <p:grpSpPr>
          <a:xfrm>
            <a:off x="1214414" y="4000504"/>
            <a:ext cx="1000132" cy="642942"/>
            <a:chOff x="1500166" y="1357298"/>
            <a:chExt cx="1000132" cy="642942"/>
          </a:xfrm>
        </p:grpSpPr>
        <p:sp>
          <p:nvSpPr>
            <p:cNvPr id="438" name="Прямоугольник 437"/>
            <p:cNvSpPr/>
            <p:nvPr/>
          </p:nvSpPr>
          <p:spPr>
            <a:xfrm>
              <a:off x="1643042" y="1428736"/>
              <a:ext cx="714380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9" name="Прямоугольник 438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Rb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40" name="Прямоугольник 439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37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41" name="Прямоугольник 440"/>
            <p:cNvSpPr/>
            <p:nvPr/>
          </p:nvSpPr>
          <p:spPr>
            <a:xfrm>
              <a:off x="185735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85,467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42" name="Прямоугольник 441"/>
            <p:cNvSpPr/>
            <p:nvPr/>
          </p:nvSpPr>
          <p:spPr>
            <a:xfrm>
              <a:off x="1500166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рубидий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443" name="Группа 442"/>
          <p:cNvGrpSpPr/>
          <p:nvPr/>
        </p:nvGrpSpPr>
        <p:grpSpPr>
          <a:xfrm>
            <a:off x="1928794" y="4000504"/>
            <a:ext cx="1000132" cy="642942"/>
            <a:chOff x="1500166" y="1357298"/>
            <a:chExt cx="1000132" cy="642942"/>
          </a:xfrm>
        </p:grpSpPr>
        <p:sp>
          <p:nvSpPr>
            <p:cNvPr id="444" name="Прямоугольник 443"/>
            <p:cNvSpPr/>
            <p:nvPr/>
          </p:nvSpPr>
          <p:spPr>
            <a:xfrm>
              <a:off x="1643042" y="1428736"/>
              <a:ext cx="714380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5" name="Прямоугольник 444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Sr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46" name="Прямоугольник 445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8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47" name="Прямоугольник 446"/>
            <p:cNvSpPr/>
            <p:nvPr/>
          </p:nvSpPr>
          <p:spPr>
            <a:xfrm>
              <a:off x="185735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87,62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48" name="Прямоугольник 447"/>
            <p:cNvSpPr/>
            <p:nvPr/>
          </p:nvSpPr>
          <p:spPr>
            <a:xfrm>
              <a:off x="1500166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стронций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455" name="Группа 454"/>
          <p:cNvGrpSpPr/>
          <p:nvPr/>
        </p:nvGrpSpPr>
        <p:grpSpPr>
          <a:xfrm>
            <a:off x="2714612" y="4000504"/>
            <a:ext cx="1071570" cy="642942"/>
            <a:chOff x="1571604" y="1357298"/>
            <a:chExt cx="1071570" cy="642942"/>
          </a:xfrm>
        </p:grpSpPr>
        <p:sp>
          <p:nvSpPr>
            <p:cNvPr id="456" name="Прямоугольник 455"/>
            <p:cNvSpPr/>
            <p:nvPr/>
          </p:nvSpPr>
          <p:spPr>
            <a:xfrm>
              <a:off x="1643042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57" name="Прямоугольник 456"/>
            <p:cNvSpPr/>
            <p:nvPr/>
          </p:nvSpPr>
          <p:spPr>
            <a:xfrm>
              <a:off x="200023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Y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58" name="Прямоугольник 457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39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59" name="Прямоугольник 458"/>
            <p:cNvSpPr/>
            <p:nvPr/>
          </p:nvSpPr>
          <p:spPr>
            <a:xfrm>
              <a:off x="1571604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88,905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60" name="Прямоугольник 459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иттрий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461" name="Группа 460"/>
          <p:cNvGrpSpPr/>
          <p:nvPr/>
        </p:nvGrpSpPr>
        <p:grpSpPr>
          <a:xfrm>
            <a:off x="3428992" y="4000504"/>
            <a:ext cx="1071570" cy="642942"/>
            <a:chOff x="1500166" y="1357298"/>
            <a:chExt cx="1071570" cy="642942"/>
          </a:xfrm>
        </p:grpSpPr>
        <p:sp>
          <p:nvSpPr>
            <p:cNvPr id="462" name="Прямоугольник 461"/>
            <p:cNvSpPr/>
            <p:nvPr/>
          </p:nvSpPr>
          <p:spPr>
            <a:xfrm>
              <a:off x="1643042" y="1428736"/>
              <a:ext cx="714380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63" name="Прямоугольник 462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accent3">
                      <a:lumMod val="75000"/>
                    </a:schemeClr>
                  </a:solidFill>
                </a:rPr>
                <a:t>Zr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64" name="Прямоугольник 463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40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65" name="Прямоугольник 464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91,224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66" name="Прямоугольник 465"/>
            <p:cNvSpPr/>
            <p:nvPr/>
          </p:nvSpPr>
          <p:spPr>
            <a:xfrm>
              <a:off x="1500166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цирконий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467" name="Группа 466"/>
          <p:cNvGrpSpPr/>
          <p:nvPr/>
        </p:nvGrpSpPr>
        <p:grpSpPr>
          <a:xfrm>
            <a:off x="4143372" y="4000504"/>
            <a:ext cx="1143008" cy="642942"/>
            <a:chOff x="1500166" y="1357298"/>
            <a:chExt cx="1143008" cy="642942"/>
          </a:xfrm>
        </p:grpSpPr>
        <p:sp>
          <p:nvSpPr>
            <p:cNvPr id="468" name="Прямоугольник 467"/>
            <p:cNvSpPr/>
            <p:nvPr/>
          </p:nvSpPr>
          <p:spPr>
            <a:xfrm>
              <a:off x="1643042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69" name="Прямоугольник 468"/>
            <p:cNvSpPr/>
            <p:nvPr/>
          </p:nvSpPr>
          <p:spPr>
            <a:xfrm>
              <a:off x="1857356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accent3">
                      <a:lumMod val="75000"/>
                    </a:schemeClr>
                  </a:solidFill>
                </a:rPr>
                <a:t>Nb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70" name="Прямоугольник 469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41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71" name="Прямоугольник 470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92,906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72" name="Прямоугольник 471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ниобий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473" name="Группа 472"/>
          <p:cNvGrpSpPr/>
          <p:nvPr/>
        </p:nvGrpSpPr>
        <p:grpSpPr>
          <a:xfrm>
            <a:off x="4929190" y="4000504"/>
            <a:ext cx="1143008" cy="642942"/>
            <a:chOff x="1500166" y="1357298"/>
            <a:chExt cx="1143008" cy="642942"/>
          </a:xfrm>
        </p:grpSpPr>
        <p:sp>
          <p:nvSpPr>
            <p:cNvPr id="474" name="Прямоугольник 473"/>
            <p:cNvSpPr/>
            <p:nvPr/>
          </p:nvSpPr>
          <p:spPr>
            <a:xfrm>
              <a:off x="1643042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75" name="Прямоугольник 474"/>
            <p:cNvSpPr/>
            <p:nvPr/>
          </p:nvSpPr>
          <p:spPr>
            <a:xfrm>
              <a:off x="1857356" y="135729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Mo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76" name="Прямоугольник 475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42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77" name="Прямоугольник 476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95,94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78" name="Прямоугольник 477"/>
            <p:cNvSpPr/>
            <p:nvPr/>
          </p:nvSpPr>
          <p:spPr>
            <a:xfrm>
              <a:off x="1571604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молибден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479" name="Группа 478"/>
          <p:cNvGrpSpPr/>
          <p:nvPr/>
        </p:nvGrpSpPr>
        <p:grpSpPr>
          <a:xfrm>
            <a:off x="5786446" y="4000504"/>
            <a:ext cx="1071570" cy="642942"/>
            <a:chOff x="1571604" y="1357298"/>
            <a:chExt cx="1071570" cy="642942"/>
          </a:xfrm>
        </p:grpSpPr>
        <p:sp>
          <p:nvSpPr>
            <p:cNvPr id="480" name="Прямоугольник 479"/>
            <p:cNvSpPr/>
            <p:nvPr/>
          </p:nvSpPr>
          <p:spPr>
            <a:xfrm>
              <a:off x="1643042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81" name="Прямоугольник 480"/>
            <p:cNvSpPr/>
            <p:nvPr/>
          </p:nvSpPr>
          <p:spPr>
            <a:xfrm>
              <a:off x="200023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accent3">
                      <a:lumMod val="75000"/>
                    </a:schemeClr>
                  </a:solidFill>
                </a:rPr>
                <a:t>Tc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82" name="Прямоугольник 481"/>
            <p:cNvSpPr/>
            <p:nvPr/>
          </p:nvSpPr>
          <p:spPr>
            <a:xfrm>
              <a:off x="164304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43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83" name="Прямоугольник 482"/>
            <p:cNvSpPr/>
            <p:nvPr/>
          </p:nvSpPr>
          <p:spPr>
            <a:xfrm>
              <a:off x="1571604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97,907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84" name="Прямоугольник 483"/>
            <p:cNvSpPr/>
            <p:nvPr/>
          </p:nvSpPr>
          <p:spPr>
            <a:xfrm>
              <a:off x="1571604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технеций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485" name="Группа 484"/>
          <p:cNvGrpSpPr/>
          <p:nvPr/>
        </p:nvGrpSpPr>
        <p:grpSpPr>
          <a:xfrm>
            <a:off x="6500826" y="4000504"/>
            <a:ext cx="1143008" cy="642942"/>
            <a:chOff x="1500166" y="1357298"/>
            <a:chExt cx="1143008" cy="642942"/>
          </a:xfrm>
        </p:grpSpPr>
        <p:sp>
          <p:nvSpPr>
            <p:cNvPr id="486" name="Прямоугольник 485"/>
            <p:cNvSpPr/>
            <p:nvPr/>
          </p:nvSpPr>
          <p:spPr>
            <a:xfrm>
              <a:off x="1643042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87" name="Прямоугольник 486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accent3">
                      <a:lumMod val="75000"/>
                    </a:schemeClr>
                  </a:solidFill>
                </a:rPr>
                <a:t>Ru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88" name="Прямоугольник 487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4</a:t>
              </a:r>
              <a:r>
                <a:rPr lang="en-US" dirty="0" smtClean="0">
                  <a:solidFill>
                    <a:schemeClr val="accent3">
                      <a:lumMod val="75000"/>
                    </a:schemeClr>
                  </a:solidFill>
                </a:rPr>
                <a:t>4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89" name="Прямоугольник 488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101,07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90" name="Прямоугольник 489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рутений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491" name="Группа 490"/>
          <p:cNvGrpSpPr/>
          <p:nvPr/>
        </p:nvGrpSpPr>
        <p:grpSpPr>
          <a:xfrm>
            <a:off x="1142976" y="4500570"/>
            <a:ext cx="1071570" cy="714380"/>
            <a:chOff x="1500166" y="1357298"/>
            <a:chExt cx="1071570" cy="714380"/>
          </a:xfrm>
        </p:grpSpPr>
        <p:sp>
          <p:nvSpPr>
            <p:cNvPr id="492" name="Прямоугольник 491"/>
            <p:cNvSpPr/>
            <p:nvPr/>
          </p:nvSpPr>
          <p:spPr>
            <a:xfrm>
              <a:off x="1714480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93" name="Прямоугольник 492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Ag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94" name="Прямоугольник 493"/>
            <p:cNvSpPr/>
            <p:nvPr/>
          </p:nvSpPr>
          <p:spPr>
            <a:xfrm>
              <a:off x="164304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75000"/>
                    </a:schemeClr>
                  </a:solidFill>
                </a:rPr>
                <a:t>47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95" name="Прямоугольник 494"/>
            <p:cNvSpPr/>
            <p:nvPr/>
          </p:nvSpPr>
          <p:spPr>
            <a:xfrm>
              <a:off x="1643042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107,868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96" name="Прямоугольник 495"/>
            <p:cNvSpPr/>
            <p:nvPr/>
          </p:nvSpPr>
          <p:spPr>
            <a:xfrm>
              <a:off x="1500166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серебро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497" name="Группа 496"/>
          <p:cNvGrpSpPr/>
          <p:nvPr/>
        </p:nvGrpSpPr>
        <p:grpSpPr>
          <a:xfrm>
            <a:off x="1857356" y="4500570"/>
            <a:ext cx="1071570" cy="714380"/>
            <a:chOff x="1500166" y="1357298"/>
            <a:chExt cx="1071570" cy="714380"/>
          </a:xfrm>
        </p:grpSpPr>
        <p:sp>
          <p:nvSpPr>
            <p:cNvPr id="498" name="Прямоугольник 497"/>
            <p:cNvSpPr/>
            <p:nvPr/>
          </p:nvSpPr>
          <p:spPr>
            <a:xfrm>
              <a:off x="1714480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499" name="Прямоугольник 498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accent3">
                      <a:lumMod val="75000"/>
                    </a:schemeClr>
                  </a:solidFill>
                </a:rPr>
                <a:t>Cd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500" name="Прямоугольник 499"/>
            <p:cNvSpPr/>
            <p:nvPr/>
          </p:nvSpPr>
          <p:spPr>
            <a:xfrm>
              <a:off x="164304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75000"/>
                    </a:schemeClr>
                  </a:solidFill>
                </a:rPr>
                <a:t>48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501" name="Прямоугольник 500"/>
            <p:cNvSpPr/>
            <p:nvPr/>
          </p:nvSpPr>
          <p:spPr>
            <a:xfrm>
              <a:off x="1643042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112,411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502" name="Прямоугольник 501"/>
            <p:cNvSpPr/>
            <p:nvPr/>
          </p:nvSpPr>
          <p:spPr>
            <a:xfrm>
              <a:off x="1500166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кадмий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503" name="Группа 502"/>
          <p:cNvGrpSpPr/>
          <p:nvPr/>
        </p:nvGrpSpPr>
        <p:grpSpPr>
          <a:xfrm>
            <a:off x="2571736" y="4500570"/>
            <a:ext cx="1071570" cy="714380"/>
            <a:chOff x="1428728" y="1357298"/>
            <a:chExt cx="1071570" cy="714380"/>
          </a:xfrm>
        </p:grpSpPr>
        <p:sp>
          <p:nvSpPr>
            <p:cNvPr id="504" name="Прямоугольник 503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5" name="Прямоугольник 504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>
                      <a:lumMod val="50000"/>
                    </a:schemeClr>
                  </a:solidFill>
                </a:rPr>
                <a:t>In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06" name="Прямоугольник 505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49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07" name="Прямоугольник 506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114,82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08" name="Прямоугольник 507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индий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509" name="Группа 508"/>
          <p:cNvGrpSpPr/>
          <p:nvPr/>
        </p:nvGrpSpPr>
        <p:grpSpPr>
          <a:xfrm>
            <a:off x="3286116" y="4500570"/>
            <a:ext cx="1128714" cy="714380"/>
            <a:chOff x="1357290" y="1357298"/>
            <a:chExt cx="1128714" cy="714380"/>
          </a:xfrm>
        </p:grpSpPr>
        <p:sp>
          <p:nvSpPr>
            <p:cNvPr id="510" name="Прямоугольник 509"/>
            <p:cNvSpPr/>
            <p:nvPr/>
          </p:nvSpPr>
          <p:spPr>
            <a:xfrm>
              <a:off x="1643042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1" name="Прямоугольник 510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Sn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12" name="Прямоугольник 511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50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13" name="Прямоугольник 512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118</a:t>
              </a:r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,</a:t>
              </a:r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710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14" name="Прямоугольник 513"/>
            <p:cNvSpPr/>
            <p:nvPr/>
          </p:nvSpPr>
          <p:spPr>
            <a:xfrm>
              <a:off x="135729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олово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515" name="Группа 514"/>
          <p:cNvGrpSpPr/>
          <p:nvPr/>
        </p:nvGrpSpPr>
        <p:grpSpPr>
          <a:xfrm>
            <a:off x="4071934" y="4500570"/>
            <a:ext cx="1071570" cy="714380"/>
            <a:chOff x="1428728" y="1357298"/>
            <a:chExt cx="1071570" cy="714380"/>
          </a:xfrm>
        </p:grpSpPr>
        <p:sp>
          <p:nvSpPr>
            <p:cNvPr id="516" name="Прямоугольник 515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7" name="Прямоугольник 516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Sb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18" name="Прямоугольник 517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51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19" name="Прямоугольник 518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121,75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20" name="Прямоугольник 519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сурьма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521" name="Группа 520"/>
          <p:cNvGrpSpPr/>
          <p:nvPr/>
        </p:nvGrpSpPr>
        <p:grpSpPr>
          <a:xfrm>
            <a:off x="4857752" y="4500570"/>
            <a:ext cx="1071570" cy="714380"/>
            <a:chOff x="1428728" y="1357298"/>
            <a:chExt cx="1071570" cy="714380"/>
          </a:xfrm>
        </p:grpSpPr>
        <p:sp>
          <p:nvSpPr>
            <p:cNvPr id="522" name="Прямоугольник 521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523" name="Прямоугольник 522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Te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524" name="Прямоугольник 523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00"/>
                  </a:solidFill>
                </a:rPr>
                <a:t>52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25" name="Прямоугольник 524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00"/>
                  </a:solidFill>
                </a:rPr>
                <a:t>127,60</a:t>
              </a:r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526" name="Прямоугольник 525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00"/>
                  </a:solidFill>
                </a:rPr>
                <a:t>теллур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27" name="Группа 526"/>
          <p:cNvGrpSpPr/>
          <p:nvPr/>
        </p:nvGrpSpPr>
        <p:grpSpPr>
          <a:xfrm>
            <a:off x="5572132" y="4500570"/>
            <a:ext cx="1143008" cy="714380"/>
            <a:chOff x="1357290" y="1357298"/>
            <a:chExt cx="1143008" cy="714380"/>
          </a:xfrm>
        </p:grpSpPr>
        <p:sp>
          <p:nvSpPr>
            <p:cNvPr id="528" name="Прямоугольник 527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529" name="Прямоугольник 528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I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530" name="Прямоугольник 529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53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31" name="Прямоугольник 530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FF0000"/>
                  </a:solidFill>
                </a:rPr>
                <a:t>126,904</a:t>
              </a:r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532" name="Прямоугольник 531"/>
            <p:cNvSpPr/>
            <p:nvPr/>
          </p:nvSpPr>
          <p:spPr>
            <a:xfrm>
              <a:off x="135729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err="1" smtClean="0">
                  <a:solidFill>
                    <a:srgbClr val="FF0000"/>
                  </a:solidFill>
                </a:rPr>
                <a:t>иод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33" name="Группа 532"/>
          <p:cNvGrpSpPr/>
          <p:nvPr/>
        </p:nvGrpSpPr>
        <p:grpSpPr>
          <a:xfrm>
            <a:off x="6429388" y="4500570"/>
            <a:ext cx="1071570" cy="714380"/>
            <a:chOff x="1428728" y="1357298"/>
            <a:chExt cx="1071570" cy="714380"/>
          </a:xfrm>
        </p:grpSpPr>
        <p:sp>
          <p:nvSpPr>
            <p:cNvPr id="534" name="Прямоугольник 533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FF"/>
                </a:solidFill>
              </a:endParaRPr>
            </a:p>
          </p:txBody>
        </p:sp>
        <p:sp>
          <p:nvSpPr>
            <p:cNvPr id="535" name="Прямоугольник 534"/>
            <p:cNvSpPr/>
            <p:nvPr/>
          </p:nvSpPr>
          <p:spPr>
            <a:xfrm>
              <a:off x="164304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rgbClr val="FF00FF"/>
                  </a:solidFill>
                </a:rPr>
                <a:t>Xe</a:t>
              </a:r>
              <a:endParaRPr lang="ru-RU" sz="2800" dirty="0">
                <a:solidFill>
                  <a:srgbClr val="FF00FF"/>
                </a:solidFill>
              </a:endParaRPr>
            </a:p>
          </p:txBody>
        </p:sp>
        <p:sp>
          <p:nvSpPr>
            <p:cNvPr id="536" name="Прямоугольник 535"/>
            <p:cNvSpPr/>
            <p:nvPr/>
          </p:nvSpPr>
          <p:spPr>
            <a:xfrm>
              <a:off x="2071670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FF"/>
                  </a:solidFill>
                </a:rPr>
                <a:t>54</a:t>
              </a:r>
              <a:endParaRPr lang="ru-RU" dirty="0">
                <a:solidFill>
                  <a:srgbClr val="FF00FF"/>
                </a:solidFill>
              </a:endParaRPr>
            </a:p>
          </p:txBody>
        </p:sp>
        <p:sp>
          <p:nvSpPr>
            <p:cNvPr id="537" name="Прямоугольник 536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rgbClr val="FF00FF"/>
                  </a:solidFill>
                </a:rPr>
                <a:t>131,29</a:t>
              </a:r>
              <a:endParaRPr lang="ru-RU" sz="800" dirty="0">
                <a:solidFill>
                  <a:srgbClr val="FF00FF"/>
                </a:solidFill>
              </a:endParaRPr>
            </a:p>
          </p:txBody>
        </p:sp>
        <p:sp>
          <p:nvSpPr>
            <p:cNvPr id="538" name="Прямоугольник 537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FF"/>
                  </a:solidFill>
                </a:rPr>
                <a:t>ксенон</a:t>
              </a:r>
              <a:endParaRPr lang="ru-RU" sz="1200" b="1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539" name="Группа 538"/>
          <p:cNvGrpSpPr/>
          <p:nvPr/>
        </p:nvGrpSpPr>
        <p:grpSpPr>
          <a:xfrm>
            <a:off x="1142976" y="5072074"/>
            <a:ext cx="1057276" cy="714380"/>
            <a:chOff x="1428728" y="1357298"/>
            <a:chExt cx="1057276" cy="714380"/>
          </a:xfrm>
        </p:grpSpPr>
        <p:sp>
          <p:nvSpPr>
            <p:cNvPr id="540" name="Прямоугольник 539"/>
            <p:cNvSpPr/>
            <p:nvPr/>
          </p:nvSpPr>
          <p:spPr>
            <a:xfrm>
              <a:off x="1643042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1" name="Прямоугольник 540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>
                      <a:lumMod val="50000"/>
                    </a:schemeClr>
                  </a:solidFill>
                </a:rPr>
                <a:t>Cs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42" name="Прямоугольник 541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55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43" name="Прямоугольник 542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132,905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44" name="Прямоугольник 543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цезий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545" name="Группа 544"/>
          <p:cNvGrpSpPr/>
          <p:nvPr/>
        </p:nvGrpSpPr>
        <p:grpSpPr>
          <a:xfrm>
            <a:off x="1785918" y="5072074"/>
            <a:ext cx="1128714" cy="714380"/>
            <a:chOff x="1357290" y="1357298"/>
            <a:chExt cx="1128714" cy="714380"/>
          </a:xfrm>
        </p:grpSpPr>
        <p:sp>
          <p:nvSpPr>
            <p:cNvPr id="546" name="Прямоугольник 545"/>
            <p:cNvSpPr/>
            <p:nvPr/>
          </p:nvSpPr>
          <p:spPr>
            <a:xfrm>
              <a:off x="1643042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7" name="Прямоугольник 546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Ba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48" name="Прямоугольник 547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56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49" name="Прямоугольник 548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137,327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50" name="Прямоугольник 549"/>
            <p:cNvSpPr/>
            <p:nvPr/>
          </p:nvSpPr>
          <p:spPr>
            <a:xfrm>
              <a:off x="135729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барий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563" name="Группа 562"/>
          <p:cNvGrpSpPr/>
          <p:nvPr/>
        </p:nvGrpSpPr>
        <p:grpSpPr>
          <a:xfrm>
            <a:off x="2714612" y="5072074"/>
            <a:ext cx="1000132" cy="714380"/>
            <a:chOff x="1285852" y="4000504"/>
            <a:chExt cx="1000132" cy="714380"/>
          </a:xfrm>
        </p:grpSpPr>
        <p:grpSp>
          <p:nvGrpSpPr>
            <p:cNvPr id="564" name="Группа 101"/>
            <p:cNvGrpSpPr/>
            <p:nvPr/>
          </p:nvGrpSpPr>
          <p:grpSpPr>
            <a:xfrm>
              <a:off x="1285852" y="4000504"/>
              <a:ext cx="1000132" cy="714380"/>
              <a:chOff x="1571604" y="1357298"/>
              <a:chExt cx="1000132" cy="714380"/>
            </a:xfrm>
          </p:grpSpPr>
          <p:sp>
            <p:nvSpPr>
              <p:cNvPr id="568" name="Прямоугольник 567"/>
              <p:cNvSpPr/>
              <p:nvPr/>
            </p:nvSpPr>
            <p:spPr>
              <a:xfrm>
                <a:off x="1643042" y="1428736"/>
                <a:ext cx="785818" cy="571504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69" name="Прямоугольник 568"/>
              <p:cNvSpPr/>
              <p:nvPr/>
            </p:nvSpPr>
            <p:spPr>
              <a:xfrm>
                <a:off x="1928794" y="1357298"/>
                <a:ext cx="642942" cy="42862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 sz="28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70" name="Прямоугольник 569"/>
              <p:cNvSpPr/>
              <p:nvPr/>
            </p:nvSpPr>
            <p:spPr>
              <a:xfrm>
                <a:off x="1571604" y="1357298"/>
                <a:ext cx="428628" cy="3571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71" name="Прямоугольник 570"/>
              <p:cNvSpPr/>
              <p:nvPr/>
            </p:nvSpPr>
            <p:spPr>
              <a:xfrm>
                <a:off x="1785918" y="1857364"/>
                <a:ext cx="50006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tx2">
                        <a:lumMod val="50000"/>
                      </a:schemeClr>
                    </a:solidFill>
                  </a:rPr>
                  <a:t>*</a:t>
                </a:r>
                <a:endParaRPr lang="ru-RU" sz="2400" b="1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565" name="Прямоугольник 564"/>
            <p:cNvSpPr/>
            <p:nvPr/>
          </p:nvSpPr>
          <p:spPr>
            <a:xfrm>
              <a:off x="1285852" y="4143380"/>
              <a:ext cx="1000132" cy="4381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2">
                      <a:lumMod val="50000"/>
                    </a:schemeClr>
                  </a:solidFill>
                </a:rPr>
                <a:t>La-Lu</a:t>
              </a:r>
              <a:endParaRPr lang="ru-RU" sz="2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566" name="Прямоугольник 565"/>
            <p:cNvSpPr/>
            <p:nvPr/>
          </p:nvSpPr>
          <p:spPr>
            <a:xfrm>
              <a:off x="1285852" y="4000504"/>
              <a:ext cx="500066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2">
                      <a:lumMod val="50000"/>
                    </a:schemeClr>
                  </a:solidFill>
                </a:rPr>
                <a:t>57</a:t>
              </a:r>
              <a:endParaRPr lang="ru-RU" sz="16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567" name="Прямоугольник 566"/>
            <p:cNvSpPr/>
            <p:nvPr/>
          </p:nvSpPr>
          <p:spPr>
            <a:xfrm>
              <a:off x="1714480" y="4000504"/>
              <a:ext cx="500066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2">
                      <a:lumMod val="50000"/>
                    </a:schemeClr>
                  </a:solidFill>
                </a:rPr>
                <a:t>71</a:t>
              </a:r>
              <a:endParaRPr lang="ru-RU" sz="16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583" name="Группа 582"/>
          <p:cNvGrpSpPr/>
          <p:nvPr/>
        </p:nvGrpSpPr>
        <p:grpSpPr>
          <a:xfrm>
            <a:off x="2714612" y="6143620"/>
            <a:ext cx="1000132" cy="714380"/>
            <a:chOff x="1285852" y="4000504"/>
            <a:chExt cx="1000132" cy="714380"/>
          </a:xfrm>
        </p:grpSpPr>
        <p:grpSp>
          <p:nvGrpSpPr>
            <p:cNvPr id="584" name="Группа 109"/>
            <p:cNvGrpSpPr/>
            <p:nvPr/>
          </p:nvGrpSpPr>
          <p:grpSpPr>
            <a:xfrm>
              <a:off x="1285852" y="4000504"/>
              <a:ext cx="1000132" cy="714380"/>
              <a:chOff x="1285852" y="4000504"/>
              <a:chExt cx="1000132" cy="714380"/>
            </a:xfrm>
          </p:grpSpPr>
          <p:grpSp>
            <p:nvGrpSpPr>
              <p:cNvPr id="586" name="Группа 101"/>
              <p:cNvGrpSpPr/>
              <p:nvPr/>
            </p:nvGrpSpPr>
            <p:grpSpPr>
              <a:xfrm>
                <a:off x="1285852" y="4000504"/>
                <a:ext cx="1000132" cy="714380"/>
                <a:chOff x="1571604" y="1357298"/>
                <a:chExt cx="1000132" cy="714380"/>
              </a:xfrm>
            </p:grpSpPr>
            <p:sp>
              <p:nvSpPr>
                <p:cNvPr id="590" name="Прямоугольник 589"/>
                <p:cNvSpPr/>
                <p:nvPr/>
              </p:nvSpPr>
              <p:spPr>
                <a:xfrm>
                  <a:off x="1643042" y="1500174"/>
                  <a:ext cx="785818" cy="500066"/>
                </a:xfrm>
                <a:prstGeom prst="rect">
                  <a:avLst/>
                </a:prstGeom>
                <a:ln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solidFill>
                      <a:schemeClr val="tx2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591" name="Прямоугольник 590"/>
                <p:cNvSpPr/>
                <p:nvPr/>
              </p:nvSpPr>
              <p:spPr>
                <a:xfrm>
                  <a:off x="1928794" y="1357298"/>
                  <a:ext cx="642942" cy="42862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ru-RU" sz="2800" dirty="0">
                    <a:solidFill>
                      <a:schemeClr val="tx2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592" name="Прямоугольник 591"/>
                <p:cNvSpPr/>
                <p:nvPr/>
              </p:nvSpPr>
              <p:spPr>
                <a:xfrm>
                  <a:off x="1571604" y="1357298"/>
                  <a:ext cx="428628" cy="35719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chemeClr val="tx2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593" name="Прямоугольник 592"/>
                <p:cNvSpPr/>
                <p:nvPr/>
              </p:nvSpPr>
              <p:spPr>
                <a:xfrm>
                  <a:off x="1714480" y="1857364"/>
                  <a:ext cx="50006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chemeClr val="tx2">
                          <a:lumMod val="50000"/>
                        </a:schemeClr>
                      </a:solidFill>
                    </a:rPr>
                    <a:t>*</a:t>
                  </a:r>
                  <a:endParaRPr lang="ru-RU" sz="2400" b="1" dirty="0">
                    <a:solidFill>
                      <a:schemeClr val="tx2">
                        <a:lumMod val="50000"/>
                      </a:schemeClr>
                    </a:solidFill>
                  </a:endParaRPr>
                </a:p>
              </p:txBody>
            </p:sp>
          </p:grpSp>
          <p:sp>
            <p:nvSpPr>
              <p:cNvPr id="587" name="Прямоугольник 586"/>
              <p:cNvSpPr/>
              <p:nvPr/>
            </p:nvSpPr>
            <p:spPr>
              <a:xfrm>
                <a:off x="1285852" y="4143380"/>
                <a:ext cx="1000132" cy="4381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>
                    <a:solidFill>
                      <a:schemeClr val="tx2">
                        <a:lumMod val="50000"/>
                      </a:schemeClr>
                    </a:solidFill>
                  </a:rPr>
                  <a:t>Ac-</a:t>
                </a:r>
                <a:r>
                  <a:rPr lang="en-US" sz="2800" dirty="0" err="1" smtClean="0">
                    <a:solidFill>
                      <a:schemeClr val="tx2">
                        <a:lumMod val="50000"/>
                      </a:schemeClr>
                    </a:solidFill>
                  </a:rPr>
                  <a:t>Lr</a:t>
                </a:r>
                <a:endParaRPr lang="ru-RU" sz="28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88" name="Прямоугольник 587"/>
              <p:cNvSpPr/>
              <p:nvPr/>
            </p:nvSpPr>
            <p:spPr>
              <a:xfrm>
                <a:off x="1357290" y="4071966"/>
                <a:ext cx="500066" cy="3571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solidFill>
                      <a:schemeClr val="tx2">
                        <a:lumMod val="50000"/>
                      </a:schemeClr>
                    </a:solidFill>
                  </a:rPr>
                  <a:t>89</a:t>
                </a:r>
                <a:endParaRPr lang="ru-RU" sz="12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89" name="Прямоугольник 588"/>
              <p:cNvSpPr/>
              <p:nvPr/>
            </p:nvSpPr>
            <p:spPr>
              <a:xfrm>
                <a:off x="1785918" y="4071942"/>
                <a:ext cx="500066" cy="3571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solidFill>
                      <a:schemeClr val="tx2">
                        <a:lumMod val="50000"/>
                      </a:schemeClr>
                    </a:solidFill>
                  </a:rPr>
                  <a:t>103</a:t>
                </a:r>
                <a:endParaRPr lang="ru-RU" sz="12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585" name="Прямоугольник 584"/>
            <p:cNvSpPr/>
            <p:nvPr/>
          </p:nvSpPr>
          <p:spPr>
            <a:xfrm>
              <a:off x="1571604" y="4500570"/>
              <a:ext cx="500066" cy="2143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chemeClr val="tx2">
                      <a:lumMod val="50000"/>
                    </a:schemeClr>
                  </a:solidFill>
                </a:rPr>
                <a:t>*</a:t>
              </a:r>
              <a:endParaRPr lang="ru-RU" sz="2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sp>
        <p:nvSpPr>
          <p:cNvPr id="595" name="Прямоугольник 594"/>
          <p:cNvSpPr/>
          <p:nvPr/>
        </p:nvSpPr>
        <p:spPr>
          <a:xfrm>
            <a:off x="214282" y="6286496"/>
            <a:ext cx="714380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7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601" name="Группа 600"/>
          <p:cNvGrpSpPr/>
          <p:nvPr/>
        </p:nvGrpSpPr>
        <p:grpSpPr>
          <a:xfrm>
            <a:off x="6500826" y="5072074"/>
            <a:ext cx="1143008" cy="714380"/>
            <a:chOff x="1500166" y="1357298"/>
            <a:chExt cx="1143008" cy="714380"/>
          </a:xfrm>
        </p:grpSpPr>
        <p:sp>
          <p:nvSpPr>
            <p:cNvPr id="602" name="Прямоугольник 601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03" name="Прямоугольник 602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Os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04" name="Прямоугольник 603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76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05" name="Прямоугольник 604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190,2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06" name="Прямоугольник 605"/>
            <p:cNvSpPr/>
            <p:nvPr/>
          </p:nvSpPr>
          <p:spPr>
            <a:xfrm>
              <a:off x="1643042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осмий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07" name="Группа 606"/>
          <p:cNvGrpSpPr/>
          <p:nvPr/>
        </p:nvGrpSpPr>
        <p:grpSpPr>
          <a:xfrm>
            <a:off x="3428992" y="5072074"/>
            <a:ext cx="1000132" cy="714380"/>
            <a:chOff x="1571604" y="1357298"/>
            <a:chExt cx="1000132" cy="714380"/>
          </a:xfrm>
        </p:grpSpPr>
        <p:sp>
          <p:nvSpPr>
            <p:cNvPr id="608" name="Прямоугольник 607"/>
            <p:cNvSpPr/>
            <p:nvPr/>
          </p:nvSpPr>
          <p:spPr>
            <a:xfrm>
              <a:off x="1714480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09" name="Прямоугольник 608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accent3">
                      <a:lumMod val="75000"/>
                    </a:schemeClr>
                  </a:solidFill>
                </a:rPr>
                <a:t>Hf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10" name="Прямоугольник 609"/>
            <p:cNvSpPr/>
            <p:nvPr/>
          </p:nvSpPr>
          <p:spPr>
            <a:xfrm>
              <a:off x="164304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75000"/>
                    </a:schemeClr>
                  </a:solidFill>
                </a:rPr>
                <a:t>72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11" name="Прямоугольник 610"/>
            <p:cNvSpPr/>
            <p:nvPr/>
          </p:nvSpPr>
          <p:spPr>
            <a:xfrm>
              <a:off x="1571604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178,49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12" name="Прямоугольник 611"/>
            <p:cNvSpPr/>
            <p:nvPr/>
          </p:nvSpPr>
          <p:spPr>
            <a:xfrm>
              <a:off x="1643042" y="1714488"/>
              <a:ext cx="928694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гафний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32" name="Группа 631"/>
          <p:cNvGrpSpPr/>
          <p:nvPr/>
        </p:nvGrpSpPr>
        <p:grpSpPr>
          <a:xfrm>
            <a:off x="4929190" y="5072074"/>
            <a:ext cx="1071570" cy="714380"/>
            <a:chOff x="1500166" y="1357298"/>
            <a:chExt cx="1071570" cy="714380"/>
          </a:xfrm>
        </p:grpSpPr>
        <p:sp>
          <p:nvSpPr>
            <p:cNvPr id="633" name="Прямоугольник 632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34" name="Прямоугольник 633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W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35" name="Прямоугольник 634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74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36" name="Прямоугольник 635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183,85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37" name="Прямоугольник 636"/>
            <p:cNvSpPr/>
            <p:nvPr/>
          </p:nvSpPr>
          <p:spPr>
            <a:xfrm>
              <a:off x="157160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вольфрам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38" name="Группа 637"/>
          <p:cNvGrpSpPr/>
          <p:nvPr/>
        </p:nvGrpSpPr>
        <p:grpSpPr>
          <a:xfrm>
            <a:off x="4143372" y="5072074"/>
            <a:ext cx="1214446" cy="714380"/>
            <a:chOff x="1500166" y="1357298"/>
            <a:chExt cx="1214446" cy="714380"/>
          </a:xfrm>
        </p:grpSpPr>
        <p:sp>
          <p:nvSpPr>
            <p:cNvPr id="639" name="Прямоугольник 638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40" name="Прямоугольник 639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Ta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41" name="Прямоугольник 640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73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42" name="Прямоугольник 641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180,947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43" name="Прямоугольник 642"/>
            <p:cNvSpPr/>
            <p:nvPr/>
          </p:nvSpPr>
          <p:spPr>
            <a:xfrm>
              <a:off x="171448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тантал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44" name="Группа 643"/>
          <p:cNvGrpSpPr/>
          <p:nvPr/>
        </p:nvGrpSpPr>
        <p:grpSpPr>
          <a:xfrm>
            <a:off x="5715008" y="5072074"/>
            <a:ext cx="1214446" cy="714380"/>
            <a:chOff x="1500166" y="1357298"/>
            <a:chExt cx="1214446" cy="714380"/>
          </a:xfrm>
        </p:grpSpPr>
        <p:sp>
          <p:nvSpPr>
            <p:cNvPr id="645" name="Прямоугольник 644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46" name="Прямоугольник 645"/>
            <p:cNvSpPr/>
            <p:nvPr/>
          </p:nvSpPr>
          <p:spPr>
            <a:xfrm>
              <a:off x="192879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Re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47" name="Прямоугольник 646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75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48" name="Прямоугольник 647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186,207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49" name="Прямоугольник 648"/>
            <p:cNvSpPr/>
            <p:nvPr/>
          </p:nvSpPr>
          <p:spPr>
            <a:xfrm>
              <a:off x="171448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рений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50" name="Группа 649"/>
          <p:cNvGrpSpPr/>
          <p:nvPr/>
        </p:nvGrpSpPr>
        <p:grpSpPr>
          <a:xfrm>
            <a:off x="7286644" y="5072074"/>
            <a:ext cx="1143008" cy="714380"/>
            <a:chOff x="1500166" y="1357298"/>
            <a:chExt cx="1143008" cy="714380"/>
          </a:xfrm>
        </p:grpSpPr>
        <p:sp>
          <p:nvSpPr>
            <p:cNvPr id="651" name="Прямоугольник 650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52" name="Прямоугольник 651"/>
            <p:cNvSpPr/>
            <p:nvPr/>
          </p:nvSpPr>
          <p:spPr>
            <a:xfrm>
              <a:off x="2000232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accent3">
                      <a:lumMod val="75000"/>
                    </a:schemeClr>
                  </a:solidFill>
                </a:rPr>
                <a:t>Ir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53" name="Прямоугольник 652"/>
            <p:cNvSpPr/>
            <p:nvPr/>
          </p:nvSpPr>
          <p:spPr>
            <a:xfrm>
              <a:off x="1571604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77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54" name="Прямоугольник 653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chemeClr val="accent3">
                      <a:lumMod val="75000"/>
                    </a:schemeClr>
                  </a:solidFill>
                </a:rPr>
                <a:t>192?22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55" name="Прямоугольник 654"/>
            <p:cNvSpPr/>
            <p:nvPr/>
          </p:nvSpPr>
          <p:spPr>
            <a:xfrm>
              <a:off x="1643042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иридий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56" name="Группа 655"/>
          <p:cNvGrpSpPr/>
          <p:nvPr/>
        </p:nvGrpSpPr>
        <p:grpSpPr>
          <a:xfrm>
            <a:off x="8143868" y="5072074"/>
            <a:ext cx="1000132" cy="714380"/>
            <a:chOff x="1500134" y="1357298"/>
            <a:chExt cx="1000132" cy="714380"/>
          </a:xfrm>
        </p:grpSpPr>
        <p:sp>
          <p:nvSpPr>
            <p:cNvPr id="657" name="Прямоугольник 656"/>
            <p:cNvSpPr/>
            <p:nvPr/>
          </p:nvSpPr>
          <p:spPr>
            <a:xfrm>
              <a:off x="1571604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58" name="Прямоугольник 657"/>
            <p:cNvSpPr/>
            <p:nvPr/>
          </p:nvSpPr>
          <p:spPr>
            <a:xfrm>
              <a:off x="185732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Pt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59" name="Прямоугольник 658"/>
            <p:cNvSpPr/>
            <p:nvPr/>
          </p:nvSpPr>
          <p:spPr>
            <a:xfrm>
              <a:off x="1500166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7</a:t>
              </a:r>
              <a:r>
                <a:rPr lang="en-US" dirty="0" smtClean="0">
                  <a:solidFill>
                    <a:schemeClr val="accent3">
                      <a:lumMod val="75000"/>
                    </a:schemeClr>
                  </a:solidFill>
                </a:rPr>
                <a:t>8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60" name="Прямоугольник 659"/>
            <p:cNvSpPr/>
            <p:nvPr/>
          </p:nvSpPr>
          <p:spPr>
            <a:xfrm>
              <a:off x="1500166" y="1571612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195,08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61" name="Прямоугольник 660"/>
            <p:cNvSpPr/>
            <p:nvPr/>
          </p:nvSpPr>
          <p:spPr>
            <a:xfrm>
              <a:off x="150013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платина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62" name="Группа 661"/>
          <p:cNvGrpSpPr/>
          <p:nvPr/>
        </p:nvGrpSpPr>
        <p:grpSpPr>
          <a:xfrm>
            <a:off x="5572132" y="5643578"/>
            <a:ext cx="1128714" cy="714380"/>
            <a:chOff x="1357290" y="1357298"/>
            <a:chExt cx="1128714" cy="714380"/>
          </a:xfrm>
        </p:grpSpPr>
        <p:sp>
          <p:nvSpPr>
            <p:cNvPr id="663" name="Прямоугольник 662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664" name="Прямоугольник 663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At</a:t>
              </a:r>
              <a:endParaRPr lang="ru-RU" sz="2800" dirty="0">
                <a:solidFill>
                  <a:srgbClr val="FF0000"/>
                </a:solidFill>
              </a:endParaRPr>
            </a:p>
          </p:txBody>
        </p:sp>
        <p:sp>
          <p:nvSpPr>
            <p:cNvPr id="665" name="Прямоугольник 664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85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666" name="Прямоугольник 665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FF0000"/>
                  </a:solidFill>
                </a:rPr>
                <a:t>209,99</a:t>
              </a:r>
              <a:endParaRPr lang="ru-RU" sz="800" dirty="0">
                <a:solidFill>
                  <a:srgbClr val="FF0000"/>
                </a:solidFill>
              </a:endParaRPr>
            </a:p>
          </p:txBody>
        </p:sp>
        <p:sp>
          <p:nvSpPr>
            <p:cNvPr id="667" name="Прямоугольник 666"/>
            <p:cNvSpPr/>
            <p:nvPr/>
          </p:nvSpPr>
          <p:spPr>
            <a:xfrm>
              <a:off x="1357290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00"/>
                  </a:solidFill>
                </a:rPr>
                <a:t>астат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68" name="Группа 667"/>
          <p:cNvGrpSpPr/>
          <p:nvPr/>
        </p:nvGrpSpPr>
        <p:grpSpPr>
          <a:xfrm>
            <a:off x="3357554" y="5643578"/>
            <a:ext cx="1057276" cy="714380"/>
            <a:chOff x="1428728" y="1357298"/>
            <a:chExt cx="1057276" cy="714380"/>
          </a:xfrm>
        </p:grpSpPr>
        <p:sp>
          <p:nvSpPr>
            <p:cNvPr id="669" name="Прямоугольник 668"/>
            <p:cNvSpPr/>
            <p:nvPr/>
          </p:nvSpPr>
          <p:spPr>
            <a:xfrm>
              <a:off x="1643042" y="1428736"/>
              <a:ext cx="714380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0" name="Прямоугольник 669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Pb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71" name="Прямоугольник 670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82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72" name="Прямоугольник 671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207,2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73" name="Прямоугольник 672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свинец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674" name="Группа 673"/>
          <p:cNvGrpSpPr/>
          <p:nvPr/>
        </p:nvGrpSpPr>
        <p:grpSpPr>
          <a:xfrm>
            <a:off x="4929190" y="5643578"/>
            <a:ext cx="1000132" cy="714380"/>
            <a:chOff x="1500166" y="1357298"/>
            <a:chExt cx="1000132" cy="714380"/>
          </a:xfrm>
        </p:grpSpPr>
        <p:sp>
          <p:nvSpPr>
            <p:cNvPr id="675" name="Прямоугольник 674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6" name="Прямоугольник 675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>
                      <a:lumMod val="50000"/>
                    </a:schemeClr>
                  </a:solidFill>
                </a:rPr>
                <a:t>Po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77" name="Прямоугольник 676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>
                      <a:lumMod val="50000"/>
                    </a:schemeClr>
                  </a:solidFill>
                </a:rPr>
                <a:t>84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78" name="Прямоугольник 677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50000"/>
                    </a:schemeClr>
                  </a:solidFill>
                </a:rPr>
                <a:t>208,98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79" name="Прямоугольник 678"/>
            <p:cNvSpPr/>
            <p:nvPr/>
          </p:nvSpPr>
          <p:spPr>
            <a:xfrm>
              <a:off x="1500166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полоний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680" name="Группа 679"/>
          <p:cNvGrpSpPr/>
          <p:nvPr/>
        </p:nvGrpSpPr>
        <p:grpSpPr>
          <a:xfrm>
            <a:off x="6429388" y="5643578"/>
            <a:ext cx="1057276" cy="714380"/>
            <a:chOff x="1428728" y="1357298"/>
            <a:chExt cx="1057276" cy="714380"/>
          </a:xfrm>
        </p:grpSpPr>
        <p:sp>
          <p:nvSpPr>
            <p:cNvPr id="681" name="Прямоугольник 680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FF"/>
                </a:solidFill>
              </a:endParaRPr>
            </a:p>
          </p:txBody>
        </p:sp>
        <p:sp>
          <p:nvSpPr>
            <p:cNvPr id="682" name="Прямоугольник 681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rgbClr val="FF00FF"/>
                  </a:solidFill>
                </a:rPr>
                <a:t>Rn</a:t>
              </a:r>
              <a:endParaRPr lang="ru-RU" sz="2800" dirty="0">
                <a:solidFill>
                  <a:srgbClr val="FF00FF"/>
                </a:solidFill>
              </a:endParaRPr>
            </a:p>
          </p:txBody>
        </p:sp>
        <p:sp>
          <p:nvSpPr>
            <p:cNvPr id="683" name="Прямоугольник 682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FF00FF"/>
                  </a:solidFill>
                </a:rPr>
                <a:t>86</a:t>
              </a:r>
              <a:endParaRPr lang="ru-RU" dirty="0">
                <a:solidFill>
                  <a:srgbClr val="FF00FF"/>
                </a:solidFill>
              </a:endParaRPr>
            </a:p>
          </p:txBody>
        </p:sp>
        <p:sp>
          <p:nvSpPr>
            <p:cNvPr id="684" name="Прямоугольник 683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FF00FF"/>
                  </a:solidFill>
                </a:rPr>
                <a:t>222,017</a:t>
              </a:r>
              <a:endParaRPr lang="ru-RU" sz="800" dirty="0">
                <a:solidFill>
                  <a:srgbClr val="FF00FF"/>
                </a:solidFill>
              </a:endParaRPr>
            </a:p>
          </p:txBody>
        </p:sp>
        <p:sp>
          <p:nvSpPr>
            <p:cNvPr id="685" name="Прямоугольник 684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FF00FF"/>
                  </a:solidFill>
                </a:rPr>
                <a:t>радон</a:t>
              </a:r>
              <a:endParaRPr lang="ru-RU" sz="1200" b="1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686" name="Группа 685"/>
          <p:cNvGrpSpPr/>
          <p:nvPr/>
        </p:nvGrpSpPr>
        <p:grpSpPr>
          <a:xfrm>
            <a:off x="4071934" y="5643578"/>
            <a:ext cx="1057276" cy="714380"/>
            <a:chOff x="1428728" y="1357298"/>
            <a:chExt cx="1057276" cy="714380"/>
          </a:xfrm>
        </p:grpSpPr>
        <p:sp>
          <p:nvSpPr>
            <p:cNvPr id="687" name="Прямоугольник 686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8" name="Прямоугольник 687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>
                      <a:lumMod val="50000"/>
                    </a:schemeClr>
                  </a:solidFill>
                </a:rPr>
                <a:t>Bi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89" name="Прямоугольник 688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83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90" name="Прямоугольник 689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208,98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91" name="Прямоугольник 690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висмут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692" name="Группа 691"/>
          <p:cNvGrpSpPr/>
          <p:nvPr/>
        </p:nvGrpSpPr>
        <p:grpSpPr>
          <a:xfrm>
            <a:off x="1214414" y="5643578"/>
            <a:ext cx="1071570" cy="714380"/>
            <a:chOff x="1428696" y="1357298"/>
            <a:chExt cx="1071570" cy="714380"/>
          </a:xfrm>
        </p:grpSpPr>
        <p:sp>
          <p:nvSpPr>
            <p:cNvPr id="693" name="Прямоугольник 692"/>
            <p:cNvSpPr/>
            <p:nvPr/>
          </p:nvSpPr>
          <p:spPr>
            <a:xfrm>
              <a:off x="1571604" y="1428736"/>
              <a:ext cx="71434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94" name="Прямоугольник 693"/>
            <p:cNvSpPr/>
            <p:nvPr/>
          </p:nvSpPr>
          <p:spPr>
            <a:xfrm>
              <a:off x="1785886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Au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95" name="Прямоугольник 694"/>
            <p:cNvSpPr/>
            <p:nvPr/>
          </p:nvSpPr>
          <p:spPr>
            <a:xfrm>
              <a:off x="1500166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7</a:t>
              </a:r>
              <a:r>
                <a:rPr lang="en-US" dirty="0" smtClean="0">
                  <a:solidFill>
                    <a:schemeClr val="accent3">
                      <a:lumMod val="75000"/>
                    </a:schemeClr>
                  </a:solidFill>
                </a:rPr>
                <a:t>9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96" name="Прямоугольник 695"/>
            <p:cNvSpPr/>
            <p:nvPr/>
          </p:nvSpPr>
          <p:spPr>
            <a:xfrm>
              <a:off x="142869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196,966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697" name="Прямоугольник 696"/>
            <p:cNvSpPr/>
            <p:nvPr/>
          </p:nvSpPr>
          <p:spPr>
            <a:xfrm>
              <a:off x="150013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золото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98" name="Группа 697"/>
          <p:cNvGrpSpPr/>
          <p:nvPr/>
        </p:nvGrpSpPr>
        <p:grpSpPr>
          <a:xfrm>
            <a:off x="1928794" y="5643578"/>
            <a:ext cx="1071570" cy="714380"/>
            <a:chOff x="1428696" y="1357298"/>
            <a:chExt cx="1071570" cy="714380"/>
          </a:xfrm>
        </p:grpSpPr>
        <p:sp>
          <p:nvSpPr>
            <p:cNvPr id="699" name="Прямоугольник 698"/>
            <p:cNvSpPr/>
            <p:nvPr/>
          </p:nvSpPr>
          <p:spPr>
            <a:xfrm>
              <a:off x="1571604" y="1428736"/>
              <a:ext cx="71434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700" name="Прямоугольник 699"/>
            <p:cNvSpPr/>
            <p:nvPr/>
          </p:nvSpPr>
          <p:spPr>
            <a:xfrm>
              <a:off x="1785886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Hg</a:t>
              </a:r>
              <a:endParaRPr lang="ru-RU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701" name="Прямоугольник 700"/>
            <p:cNvSpPr/>
            <p:nvPr/>
          </p:nvSpPr>
          <p:spPr>
            <a:xfrm>
              <a:off x="1500166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75000"/>
                    </a:schemeClr>
                  </a:solidFill>
                </a:rPr>
                <a:t>8</a:t>
              </a: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</a:rPr>
                <a:t>0</a:t>
              </a:r>
              <a:endParaRPr lang="ru-RU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702" name="Прямоугольник 701"/>
            <p:cNvSpPr/>
            <p:nvPr/>
          </p:nvSpPr>
          <p:spPr>
            <a:xfrm>
              <a:off x="142869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accent3">
                      <a:lumMod val="75000"/>
                    </a:schemeClr>
                  </a:solidFill>
                </a:rPr>
                <a:t>200,59</a:t>
              </a:r>
              <a:endParaRPr lang="ru-RU" sz="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703" name="Прямоугольник 702"/>
            <p:cNvSpPr/>
            <p:nvPr/>
          </p:nvSpPr>
          <p:spPr>
            <a:xfrm>
              <a:off x="1500134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accent3">
                      <a:lumMod val="75000"/>
                    </a:schemeClr>
                  </a:solidFill>
                </a:rPr>
                <a:t>ртуть</a:t>
              </a:r>
              <a:endParaRPr lang="ru-RU" sz="12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704" name="Группа 703"/>
          <p:cNvGrpSpPr/>
          <p:nvPr/>
        </p:nvGrpSpPr>
        <p:grpSpPr>
          <a:xfrm>
            <a:off x="2571736" y="5643578"/>
            <a:ext cx="1057276" cy="714380"/>
            <a:chOff x="1428728" y="1357298"/>
            <a:chExt cx="1057276" cy="714380"/>
          </a:xfrm>
        </p:grpSpPr>
        <p:sp>
          <p:nvSpPr>
            <p:cNvPr id="705" name="Прямоугольник 704"/>
            <p:cNvSpPr/>
            <p:nvPr/>
          </p:nvSpPr>
          <p:spPr>
            <a:xfrm>
              <a:off x="1643042" y="1428736"/>
              <a:ext cx="785818" cy="571504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6" name="Прямоугольник 705"/>
            <p:cNvSpPr/>
            <p:nvPr/>
          </p:nvSpPr>
          <p:spPr>
            <a:xfrm>
              <a:off x="1571604" y="1357298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1">
                      <a:lumMod val="50000"/>
                    </a:schemeClr>
                  </a:solidFill>
                </a:rPr>
                <a:t>Tl</a:t>
              </a:r>
              <a:endParaRPr lang="ru-RU" sz="2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707" name="Прямоугольник 706"/>
            <p:cNvSpPr/>
            <p:nvPr/>
          </p:nvSpPr>
          <p:spPr>
            <a:xfrm>
              <a:off x="2000232" y="1357298"/>
              <a:ext cx="428628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81</a:t>
              </a:r>
              <a:endParaRPr lang="ru-RU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708" name="Прямоугольник 707"/>
            <p:cNvSpPr/>
            <p:nvPr/>
          </p:nvSpPr>
          <p:spPr>
            <a:xfrm>
              <a:off x="1857356" y="1643050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204,383</a:t>
              </a:r>
              <a:endParaRPr lang="ru-RU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709" name="Прямоугольник 708"/>
            <p:cNvSpPr/>
            <p:nvPr/>
          </p:nvSpPr>
          <p:spPr>
            <a:xfrm>
              <a:off x="1428728" y="1714488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50000"/>
                    </a:schemeClr>
                  </a:solidFill>
                </a:rPr>
                <a:t>таллий</a:t>
              </a:r>
              <a:endParaRPr lang="ru-RU" sz="12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pic>
        <p:nvPicPr>
          <p:cNvPr id="1026" name="Picture 2" descr="F:\Мои документы\Мои рисунки\427px-DIMendeleevCa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1214422"/>
            <a:ext cx="1571636" cy="1714512"/>
          </a:xfrm>
          <a:prstGeom prst="rect">
            <a:avLst/>
          </a:prstGeom>
          <a:noFill/>
        </p:spPr>
      </p:pic>
      <p:grpSp>
        <p:nvGrpSpPr>
          <p:cNvPr id="600" name="Группа 599"/>
          <p:cNvGrpSpPr/>
          <p:nvPr/>
        </p:nvGrpSpPr>
        <p:grpSpPr>
          <a:xfrm>
            <a:off x="3500430" y="6215082"/>
            <a:ext cx="1000132" cy="642918"/>
            <a:chOff x="1643042" y="1357322"/>
            <a:chExt cx="1000132" cy="642918"/>
          </a:xfrm>
        </p:grpSpPr>
        <p:sp>
          <p:nvSpPr>
            <p:cNvPr id="613" name="Прямоугольник 612"/>
            <p:cNvSpPr/>
            <p:nvPr/>
          </p:nvSpPr>
          <p:spPr>
            <a:xfrm>
              <a:off x="1714480" y="1428736"/>
              <a:ext cx="714380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14" name="Прямоугольник 613"/>
            <p:cNvSpPr/>
            <p:nvPr/>
          </p:nvSpPr>
          <p:spPr>
            <a:xfrm>
              <a:off x="1643042" y="1357322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2">
                      <a:lumMod val="50000"/>
                    </a:schemeClr>
                  </a:solidFill>
                </a:rPr>
                <a:t>Db</a:t>
              </a:r>
              <a:endParaRPr lang="ru-RU" sz="2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15" name="Прямоугольник 614"/>
            <p:cNvSpPr/>
            <p:nvPr/>
          </p:nvSpPr>
          <p:spPr>
            <a:xfrm>
              <a:off x="2000232" y="1357322"/>
              <a:ext cx="571504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2">
                      <a:lumMod val="50000"/>
                    </a:schemeClr>
                  </a:solidFill>
                </a:rPr>
                <a:t>104</a:t>
              </a:r>
              <a:endParaRPr lang="ru-RU" sz="16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16" name="Прямоугольник 615"/>
            <p:cNvSpPr/>
            <p:nvPr/>
          </p:nvSpPr>
          <p:spPr>
            <a:xfrm>
              <a:off x="1928794" y="1571636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2">
                      <a:lumMod val="50000"/>
                    </a:schemeClr>
                  </a:solidFill>
                </a:rPr>
                <a:t>261</a:t>
              </a:r>
              <a:endParaRPr lang="ru-RU" sz="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17" name="Прямоугольник 616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err="1" smtClean="0">
                  <a:solidFill>
                    <a:schemeClr val="tx2">
                      <a:lumMod val="50000"/>
                    </a:schemeClr>
                  </a:solidFill>
                </a:rPr>
                <a:t>дубний</a:t>
              </a:r>
              <a:endParaRPr lang="ru-RU" sz="12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618" name="Группа 617"/>
          <p:cNvGrpSpPr/>
          <p:nvPr/>
        </p:nvGrpSpPr>
        <p:grpSpPr>
          <a:xfrm>
            <a:off x="4214810" y="6215082"/>
            <a:ext cx="1000132" cy="642918"/>
            <a:chOff x="1643042" y="1357322"/>
            <a:chExt cx="1000132" cy="642918"/>
          </a:xfrm>
        </p:grpSpPr>
        <p:sp>
          <p:nvSpPr>
            <p:cNvPr id="619" name="Прямоугольник 618"/>
            <p:cNvSpPr/>
            <p:nvPr/>
          </p:nvSpPr>
          <p:spPr>
            <a:xfrm>
              <a:off x="1714480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20" name="Прямоугольник 619"/>
            <p:cNvSpPr/>
            <p:nvPr/>
          </p:nvSpPr>
          <p:spPr>
            <a:xfrm>
              <a:off x="1643042" y="1357322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2">
                      <a:lumMod val="50000"/>
                    </a:schemeClr>
                  </a:solidFill>
                </a:rPr>
                <a:t>Jl</a:t>
              </a:r>
              <a:endParaRPr lang="ru-RU" sz="2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21" name="Прямоугольник 620"/>
            <p:cNvSpPr/>
            <p:nvPr/>
          </p:nvSpPr>
          <p:spPr>
            <a:xfrm>
              <a:off x="2000232" y="1357322"/>
              <a:ext cx="571504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2">
                      <a:lumMod val="50000"/>
                    </a:schemeClr>
                  </a:solidFill>
                </a:rPr>
                <a:t>105</a:t>
              </a:r>
              <a:endParaRPr lang="ru-RU" sz="16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22" name="Прямоугольник 621"/>
            <p:cNvSpPr/>
            <p:nvPr/>
          </p:nvSpPr>
          <p:spPr>
            <a:xfrm>
              <a:off x="1928794" y="1571636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2">
                      <a:lumMod val="50000"/>
                    </a:schemeClr>
                  </a:solidFill>
                </a:rPr>
                <a:t>262</a:t>
              </a:r>
              <a:endParaRPr lang="ru-RU" sz="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23" name="Прямоугольник 622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err="1" smtClean="0">
                  <a:solidFill>
                    <a:schemeClr val="tx2">
                      <a:lumMod val="50000"/>
                    </a:schemeClr>
                  </a:solidFill>
                </a:rPr>
                <a:t>жолиотий</a:t>
              </a:r>
              <a:endParaRPr lang="ru-RU" sz="12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624" name="Группа 623"/>
          <p:cNvGrpSpPr/>
          <p:nvPr/>
        </p:nvGrpSpPr>
        <p:grpSpPr>
          <a:xfrm>
            <a:off x="5000628" y="6215082"/>
            <a:ext cx="1000132" cy="642918"/>
            <a:chOff x="1643042" y="1357322"/>
            <a:chExt cx="1000132" cy="642918"/>
          </a:xfrm>
        </p:grpSpPr>
        <p:sp>
          <p:nvSpPr>
            <p:cNvPr id="625" name="Прямоугольник 624"/>
            <p:cNvSpPr/>
            <p:nvPr/>
          </p:nvSpPr>
          <p:spPr>
            <a:xfrm>
              <a:off x="1714480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26" name="Прямоугольник 625"/>
            <p:cNvSpPr/>
            <p:nvPr/>
          </p:nvSpPr>
          <p:spPr>
            <a:xfrm>
              <a:off x="1643042" y="1357322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2">
                      <a:lumMod val="50000"/>
                    </a:schemeClr>
                  </a:solidFill>
                </a:rPr>
                <a:t>Rf</a:t>
              </a:r>
              <a:endParaRPr lang="ru-RU" sz="2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27" name="Прямоугольник 626"/>
            <p:cNvSpPr/>
            <p:nvPr/>
          </p:nvSpPr>
          <p:spPr>
            <a:xfrm>
              <a:off x="2000232" y="1357322"/>
              <a:ext cx="571504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2">
                      <a:lumMod val="50000"/>
                    </a:schemeClr>
                  </a:solidFill>
                </a:rPr>
                <a:t>10</a:t>
              </a:r>
              <a:r>
                <a:rPr lang="en-US" sz="1600" dirty="0" smtClean="0">
                  <a:solidFill>
                    <a:schemeClr val="tx2">
                      <a:lumMod val="50000"/>
                    </a:schemeClr>
                  </a:solidFill>
                </a:rPr>
                <a:t>6</a:t>
              </a:r>
              <a:endParaRPr lang="ru-RU" sz="16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28" name="Прямоугольник 627"/>
            <p:cNvSpPr/>
            <p:nvPr/>
          </p:nvSpPr>
          <p:spPr>
            <a:xfrm>
              <a:off x="1928794" y="1571636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2">
                      <a:lumMod val="50000"/>
                    </a:schemeClr>
                  </a:solidFill>
                </a:rPr>
                <a:t>263</a:t>
              </a:r>
              <a:endParaRPr lang="ru-RU" sz="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29" name="Прямоугольник 628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50" b="1" dirty="0" err="1" smtClean="0">
                  <a:solidFill>
                    <a:schemeClr val="tx2">
                      <a:lumMod val="50000"/>
                    </a:schemeClr>
                  </a:solidFill>
                </a:rPr>
                <a:t>резерфордий</a:t>
              </a:r>
              <a:endParaRPr lang="ru-RU" sz="105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630" name="Группа 629"/>
          <p:cNvGrpSpPr/>
          <p:nvPr/>
        </p:nvGrpSpPr>
        <p:grpSpPr>
          <a:xfrm>
            <a:off x="5786446" y="6215082"/>
            <a:ext cx="1000132" cy="642918"/>
            <a:chOff x="1643042" y="1357322"/>
            <a:chExt cx="1000132" cy="642918"/>
          </a:xfrm>
        </p:grpSpPr>
        <p:sp>
          <p:nvSpPr>
            <p:cNvPr id="631" name="Прямоугольник 630"/>
            <p:cNvSpPr/>
            <p:nvPr/>
          </p:nvSpPr>
          <p:spPr>
            <a:xfrm>
              <a:off x="1714480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10" name="Прямоугольник 709"/>
            <p:cNvSpPr/>
            <p:nvPr/>
          </p:nvSpPr>
          <p:spPr>
            <a:xfrm>
              <a:off x="1643042" y="1357322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2">
                      <a:lumMod val="50000"/>
                    </a:schemeClr>
                  </a:solidFill>
                </a:rPr>
                <a:t>Bh</a:t>
              </a:r>
              <a:endParaRPr lang="ru-RU" sz="2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11" name="Прямоугольник 710"/>
            <p:cNvSpPr/>
            <p:nvPr/>
          </p:nvSpPr>
          <p:spPr>
            <a:xfrm>
              <a:off x="2000232" y="1357322"/>
              <a:ext cx="571504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2">
                      <a:lumMod val="50000"/>
                    </a:schemeClr>
                  </a:solidFill>
                </a:rPr>
                <a:t>10</a:t>
              </a:r>
              <a:r>
                <a:rPr lang="en-US" sz="1600" dirty="0" smtClean="0">
                  <a:solidFill>
                    <a:schemeClr val="tx2">
                      <a:lumMod val="50000"/>
                    </a:schemeClr>
                  </a:solidFill>
                </a:rPr>
                <a:t>7</a:t>
              </a:r>
              <a:endParaRPr lang="ru-RU" sz="16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12" name="Прямоугольник 711"/>
            <p:cNvSpPr/>
            <p:nvPr/>
          </p:nvSpPr>
          <p:spPr>
            <a:xfrm>
              <a:off x="1928794" y="1571636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2">
                      <a:lumMod val="50000"/>
                    </a:schemeClr>
                  </a:solidFill>
                </a:rPr>
                <a:t>26</a:t>
              </a:r>
              <a:r>
                <a:rPr lang="en-US" sz="800" dirty="0" smtClean="0">
                  <a:solidFill>
                    <a:schemeClr val="tx2">
                      <a:lumMod val="50000"/>
                    </a:schemeClr>
                  </a:solidFill>
                </a:rPr>
                <a:t>2</a:t>
              </a:r>
              <a:endParaRPr lang="ru-RU" sz="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13" name="Прямоугольник 712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50" b="1" dirty="0" err="1" smtClean="0">
                  <a:solidFill>
                    <a:schemeClr val="tx2">
                      <a:lumMod val="50000"/>
                    </a:schemeClr>
                  </a:solidFill>
                </a:rPr>
                <a:t>борий</a:t>
              </a:r>
              <a:endParaRPr lang="ru-RU" sz="105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714" name="Группа 713"/>
          <p:cNvGrpSpPr/>
          <p:nvPr/>
        </p:nvGrpSpPr>
        <p:grpSpPr>
          <a:xfrm>
            <a:off x="6572264" y="6215082"/>
            <a:ext cx="1000132" cy="642918"/>
            <a:chOff x="1643042" y="1357322"/>
            <a:chExt cx="1000132" cy="642918"/>
          </a:xfrm>
        </p:grpSpPr>
        <p:sp>
          <p:nvSpPr>
            <p:cNvPr id="715" name="Прямоугольник 714"/>
            <p:cNvSpPr/>
            <p:nvPr/>
          </p:nvSpPr>
          <p:spPr>
            <a:xfrm>
              <a:off x="1714480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16" name="Прямоугольник 715"/>
            <p:cNvSpPr/>
            <p:nvPr/>
          </p:nvSpPr>
          <p:spPr>
            <a:xfrm>
              <a:off x="1643042" y="1357322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err="1" smtClean="0">
                  <a:solidFill>
                    <a:schemeClr val="tx2">
                      <a:lumMod val="50000"/>
                    </a:schemeClr>
                  </a:solidFill>
                </a:rPr>
                <a:t>Hn</a:t>
              </a:r>
              <a:endParaRPr lang="ru-RU" sz="2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17" name="Прямоугольник 716"/>
            <p:cNvSpPr/>
            <p:nvPr/>
          </p:nvSpPr>
          <p:spPr>
            <a:xfrm>
              <a:off x="2000232" y="1357322"/>
              <a:ext cx="571504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2">
                      <a:lumMod val="50000"/>
                    </a:schemeClr>
                  </a:solidFill>
                </a:rPr>
                <a:t>10</a:t>
              </a:r>
              <a:r>
                <a:rPr lang="en-US" sz="1600" dirty="0" smtClean="0">
                  <a:solidFill>
                    <a:schemeClr val="tx2">
                      <a:lumMod val="50000"/>
                    </a:schemeClr>
                  </a:solidFill>
                </a:rPr>
                <a:t>8</a:t>
              </a:r>
              <a:endParaRPr lang="ru-RU" sz="16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18" name="Прямоугольник 717"/>
            <p:cNvSpPr/>
            <p:nvPr/>
          </p:nvSpPr>
          <p:spPr>
            <a:xfrm>
              <a:off x="1928794" y="1571636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2">
                      <a:lumMod val="50000"/>
                    </a:schemeClr>
                  </a:solidFill>
                </a:rPr>
                <a:t>26</a:t>
              </a:r>
              <a:r>
                <a:rPr lang="en-US" sz="800" dirty="0" smtClean="0">
                  <a:solidFill>
                    <a:schemeClr val="tx2">
                      <a:lumMod val="50000"/>
                    </a:schemeClr>
                  </a:solidFill>
                </a:rPr>
                <a:t>5</a:t>
              </a:r>
              <a:endParaRPr lang="ru-RU" sz="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19" name="Прямоугольник 718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50" b="1" dirty="0" err="1" smtClean="0">
                  <a:solidFill>
                    <a:schemeClr val="tx2">
                      <a:lumMod val="50000"/>
                    </a:schemeClr>
                  </a:solidFill>
                </a:rPr>
                <a:t>ганий</a:t>
              </a:r>
              <a:endParaRPr lang="ru-RU" sz="105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720" name="Группа 719"/>
          <p:cNvGrpSpPr/>
          <p:nvPr/>
        </p:nvGrpSpPr>
        <p:grpSpPr>
          <a:xfrm>
            <a:off x="7358082" y="6215082"/>
            <a:ext cx="1000132" cy="642918"/>
            <a:chOff x="1643042" y="1357322"/>
            <a:chExt cx="1000132" cy="642918"/>
          </a:xfrm>
        </p:grpSpPr>
        <p:sp>
          <p:nvSpPr>
            <p:cNvPr id="721" name="Прямоугольник 720"/>
            <p:cNvSpPr/>
            <p:nvPr/>
          </p:nvSpPr>
          <p:spPr>
            <a:xfrm>
              <a:off x="1714480" y="1428736"/>
              <a:ext cx="785818" cy="500066"/>
            </a:xfrm>
            <a:prstGeom prst="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22" name="Прямоугольник 721"/>
            <p:cNvSpPr/>
            <p:nvPr/>
          </p:nvSpPr>
          <p:spPr>
            <a:xfrm>
              <a:off x="1643042" y="1357322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2">
                      <a:lumMod val="50000"/>
                    </a:schemeClr>
                  </a:solidFill>
                </a:rPr>
                <a:t>Mt</a:t>
              </a:r>
              <a:endParaRPr lang="ru-RU" sz="2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23" name="Прямоугольник 722"/>
            <p:cNvSpPr/>
            <p:nvPr/>
          </p:nvSpPr>
          <p:spPr>
            <a:xfrm>
              <a:off x="2000232" y="1357322"/>
              <a:ext cx="571504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2">
                      <a:lumMod val="50000"/>
                    </a:schemeClr>
                  </a:solidFill>
                </a:rPr>
                <a:t>109</a:t>
              </a:r>
              <a:endParaRPr lang="ru-RU" sz="16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24" name="Прямоугольник 723"/>
            <p:cNvSpPr/>
            <p:nvPr/>
          </p:nvSpPr>
          <p:spPr>
            <a:xfrm>
              <a:off x="1928794" y="1571636"/>
              <a:ext cx="628648" cy="271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00" dirty="0" smtClean="0">
                  <a:solidFill>
                    <a:schemeClr val="tx2">
                      <a:lumMod val="50000"/>
                    </a:schemeClr>
                  </a:solidFill>
                </a:rPr>
                <a:t>266</a:t>
              </a:r>
              <a:endParaRPr lang="ru-RU" sz="8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25" name="Прямоугольник 724"/>
            <p:cNvSpPr/>
            <p:nvPr/>
          </p:nvSpPr>
          <p:spPr>
            <a:xfrm>
              <a:off x="1643042" y="1643050"/>
              <a:ext cx="1000132" cy="357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50" b="1" dirty="0" err="1" smtClean="0">
                  <a:solidFill>
                    <a:schemeClr val="tx2">
                      <a:lumMod val="50000"/>
                    </a:schemeClr>
                  </a:solidFill>
                </a:rPr>
                <a:t>мейтнерий</a:t>
              </a:r>
              <a:endParaRPr lang="ru-RU" sz="105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sp>
        <p:nvSpPr>
          <p:cNvPr id="727" name="Прямоугольник 726"/>
          <p:cNvSpPr/>
          <p:nvPr/>
        </p:nvSpPr>
        <p:spPr>
          <a:xfrm>
            <a:off x="8215306" y="6286496"/>
            <a:ext cx="785818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0"/>
            <a:ext cx="8229600" cy="4286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>Периодическая система химических элементов Д.И.Менделеева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428604"/>
            <a:ext cx="714380" cy="64294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428604"/>
            <a:ext cx="357190" cy="64294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1071546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1643050"/>
            <a:ext cx="714380" cy="64294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2285992"/>
            <a:ext cx="714380" cy="64294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2928934"/>
            <a:ext cx="714380" cy="107157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4000504"/>
            <a:ext cx="714380" cy="107157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5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5072074"/>
            <a:ext cx="714380" cy="100013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6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14282" y="6072206"/>
            <a:ext cx="71438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8759837">
            <a:off x="133757" y="548529"/>
            <a:ext cx="871331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периоды</a:t>
            </a:r>
            <a:endParaRPr lang="ru-RU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18761010">
            <a:off x="672136" y="575808"/>
            <a:ext cx="914400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ряды</a:t>
            </a:r>
            <a:endParaRPr lang="ru-RU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85852" y="428604"/>
            <a:ext cx="7643866" cy="28575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Группы элементов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85852" y="714356"/>
            <a:ext cx="7643866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285852" y="714356"/>
            <a:ext cx="714380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00232" y="714356"/>
            <a:ext cx="785818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II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86050" y="714356"/>
            <a:ext cx="785818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III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71868" y="714356"/>
            <a:ext cx="785818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IV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357686" y="714356"/>
            <a:ext cx="928694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V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286380" y="714356"/>
            <a:ext cx="857256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VI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143636" y="714356"/>
            <a:ext cx="928694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VII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72330" y="714356"/>
            <a:ext cx="1857388" cy="35719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VIII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28662" y="1071546"/>
            <a:ext cx="35719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28662" y="1643050"/>
            <a:ext cx="357190" cy="64294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28662" y="2285992"/>
            <a:ext cx="357190" cy="64294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28662" y="2928934"/>
            <a:ext cx="35719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928662" y="4000504"/>
            <a:ext cx="35719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928662" y="5072074"/>
            <a:ext cx="35719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928662" y="6072206"/>
            <a:ext cx="35719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10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28662" y="2928934"/>
            <a:ext cx="357190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928662" y="3429000"/>
            <a:ext cx="35719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5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928662" y="4000504"/>
            <a:ext cx="35719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6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928662" y="4500570"/>
            <a:ext cx="357190" cy="57150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928662" y="5072074"/>
            <a:ext cx="357190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8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928662" y="5572140"/>
            <a:ext cx="357190" cy="50006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9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285852" y="1071546"/>
            <a:ext cx="7643866" cy="55721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2214546" y="2571744"/>
            <a:ext cx="1857388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</a:t>
            </a:r>
            <a:endParaRPr lang="ru-RU" sz="1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357686" y="1071546"/>
            <a:ext cx="4572032" cy="557216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3643306" y="2428868"/>
            <a:ext cx="700086" cy="557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</a:rPr>
              <a:t>0</a:t>
            </a:r>
            <a:endParaRPr lang="ru-RU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571604" y="2357430"/>
            <a:ext cx="842962" cy="7715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428728" y="4071942"/>
            <a:ext cx="914400" cy="7000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6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4429124" y="1214422"/>
          <a:ext cx="4333884" cy="3842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3905256"/>
              </a:tblGrid>
              <a:tr h="54943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ХАРАКТЕРИСТИКА</a:t>
                      </a:r>
                      <a:r>
                        <a:rPr lang="ru-RU" sz="24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 ЭЛЕМЕНТА</a:t>
                      </a:r>
                      <a:endParaRPr lang="ru-RU" sz="24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943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</a:t>
                      </a:r>
                      <a:r>
                        <a:rPr lang="ru-RU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е, 4 е 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Углерод – основа всего живого на Земле.</a:t>
                      </a: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Степень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окисления в соединениях +4,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+2, - 4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природе встречается как в свободном виде (алмаз, графит), так и в связанном состоянии  </a:t>
                      </a:r>
                    </a:p>
                    <a:p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 углекислый газ, карбонаты, уголь, нефть и т.д.)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7" name="Прямоугольник 46"/>
          <p:cNvSpPr/>
          <p:nvPr/>
        </p:nvSpPr>
        <p:spPr>
          <a:xfrm>
            <a:off x="6500826" y="1714488"/>
            <a:ext cx="342896" cy="200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072330" y="1714488"/>
            <a:ext cx="342896" cy="200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358082" y="1785926"/>
            <a:ext cx="342896" cy="2190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E2DDF863-8B84-4FCA-9AE2-CA4DFDCBCA74}" type="datetime1">
              <a:rPr lang="ru-RU" smtClean="0">
                <a:solidFill>
                  <a:schemeClr val="accent1">
                    <a:lumMod val="50000"/>
                  </a:schemeClr>
                </a:solidFill>
              </a:rPr>
              <a:pPr/>
              <a:t>29.01.2009</a:t>
            </a:fld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Осминкина Л.Н.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accent1">
                    <a:lumMod val="50000"/>
                  </a:schemeClr>
                </a:solidFill>
              </a:rPr>
              <a:pPr/>
              <a:t>4</a:t>
            </a:fld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1142984"/>
            <a:ext cx="1071570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857356" y="642918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28728" y="1928802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Схема 9"/>
          <p:cNvGraphicFramePr/>
          <p:nvPr/>
        </p:nvGraphicFramePr>
        <p:xfrm>
          <a:off x="785786" y="1397000"/>
          <a:ext cx="7929618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928662" y="142853"/>
            <a:ext cx="76438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Углерод</a:t>
            </a:r>
            <a:endParaRPr lang="ru-RU" sz="8000" b="1" cap="none" spc="0" dirty="0">
              <a:ln w="11430"/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4714876" y="5286388"/>
            <a:ext cx="428628" cy="428628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 flipH="1">
            <a:off x="4644232" y="5499908"/>
            <a:ext cx="42862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4787108" y="5499908"/>
            <a:ext cx="427834" cy="79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714876" y="4929198"/>
            <a:ext cx="500066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1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n-US" sz="1600" baseline="30000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858016" y="4143380"/>
            <a:ext cx="428628" cy="428628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429388" y="4143380"/>
            <a:ext cx="428628" cy="428628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000760" y="4143380"/>
            <a:ext cx="428628" cy="428628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572132" y="4500570"/>
            <a:ext cx="428628" cy="428628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 стрелкой 24"/>
          <p:cNvCxnSpPr/>
          <p:nvPr/>
        </p:nvCxnSpPr>
        <p:spPr>
          <a:xfrm rot="16200000" flipH="1">
            <a:off x="5644364" y="4714090"/>
            <a:ext cx="42862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 flipH="1" flipV="1">
            <a:off x="5501488" y="4714090"/>
            <a:ext cx="42862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 flipH="1">
            <a:off x="5930116" y="4356900"/>
            <a:ext cx="42862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>
            <a:off x="6358744" y="4356900"/>
            <a:ext cx="428628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5572132" y="4143380"/>
            <a:ext cx="500066" cy="43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n-US" sz="1600" baseline="30000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357950" y="3786190"/>
            <a:ext cx="500066" cy="43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2p</a:t>
            </a:r>
            <a:r>
              <a:rPr lang="ru-RU" sz="1600" baseline="30000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dirty="0"/>
          </a:p>
        </p:txBody>
      </p:sp>
      <p:grpSp>
        <p:nvGrpSpPr>
          <p:cNvPr id="41" name="Группа 40"/>
          <p:cNvGrpSpPr/>
          <p:nvPr/>
        </p:nvGrpSpPr>
        <p:grpSpPr>
          <a:xfrm>
            <a:off x="785786" y="2786058"/>
            <a:ext cx="2741336" cy="2002181"/>
            <a:chOff x="357158" y="2357430"/>
            <a:chExt cx="2741336" cy="200218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86877" y="2357430"/>
              <a:ext cx="1492906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96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E76E13"/>
                  </a:solidFill>
                  <a:effectLst>
                    <a:glow rad="228600">
                      <a:schemeClr val="accent3">
                        <a:satMod val="175000"/>
                        <a:alpha val="40000"/>
                      </a:schemeClr>
                    </a:glow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С</a:t>
              </a:r>
              <a:endParaRPr lang="ru-RU" sz="96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28596" y="2359346"/>
              <a:ext cx="677544" cy="62568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accent1">
                      <a:lumMod val="50000"/>
                    </a:schemeClr>
                  </a:solidFill>
                </a:rPr>
                <a:t>12</a:t>
              </a:r>
              <a:endParaRPr lang="ru-RU" sz="2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835266" y="2357430"/>
              <a:ext cx="516775" cy="542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accent1">
                      <a:lumMod val="50000"/>
                    </a:schemeClr>
                  </a:solidFill>
                </a:rPr>
                <a:t>0</a:t>
              </a:r>
              <a:endParaRPr lang="ru-RU" sz="2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" name="Дуга 7"/>
            <p:cNvSpPr/>
            <p:nvPr/>
          </p:nvSpPr>
          <p:spPr>
            <a:xfrm>
              <a:off x="1835266" y="2426950"/>
              <a:ext cx="861292" cy="1529449"/>
            </a:xfrm>
            <a:prstGeom prst="arc">
              <a:avLst>
                <a:gd name="adj1" fmla="val 16200000"/>
                <a:gd name="adj2" fmla="val 5452084"/>
              </a:avLst>
            </a:prstGeom>
            <a:noFill/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Дуга 8"/>
            <p:cNvSpPr/>
            <p:nvPr/>
          </p:nvSpPr>
          <p:spPr>
            <a:xfrm>
              <a:off x="2237202" y="2426950"/>
              <a:ext cx="861292" cy="1529449"/>
            </a:xfrm>
            <a:prstGeom prst="arc">
              <a:avLst>
                <a:gd name="adj1" fmla="val 16200000"/>
                <a:gd name="adj2" fmla="val 5466520"/>
              </a:avLst>
            </a:prstGeom>
            <a:noFill/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007525" y="3956399"/>
              <a:ext cx="333028" cy="4032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endParaRPr lang="ru-RU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409461" y="3956399"/>
              <a:ext cx="333028" cy="4032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1">
                      <a:lumMod val="50000"/>
                    </a:schemeClr>
                  </a:solidFill>
                </a:rPr>
                <a:t>4</a:t>
              </a:r>
              <a:endParaRPr lang="ru-RU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357158" y="3286124"/>
              <a:ext cx="914400" cy="7000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accent1">
                      <a:lumMod val="50000"/>
                    </a:schemeClr>
                  </a:solidFill>
                </a:rPr>
                <a:t>+</a:t>
              </a:r>
              <a:r>
                <a:rPr lang="ru-RU" sz="2800" dirty="0" smtClean="0">
                  <a:solidFill>
                    <a:schemeClr val="accent1">
                      <a:lumMod val="50000"/>
                    </a:schemeClr>
                  </a:solidFill>
                </a:rPr>
                <a:t>6</a:t>
              </a:r>
              <a:endParaRPr lang="ru-RU" sz="2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38" name="Заголовок 3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Углерод</a:t>
            </a:r>
            <a:endParaRPr lang="ru-RU" sz="8000" b="1" cap="none" spc="0" dirty="0">
              <a:ln w="11430"/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9" name="Схема 38"/>
          <p:cNvGraphicFramePr/>
          <p:nvPr/>
        </p:nvGraphicFramePr>
        <p:xfrm>
          <a:off x="928662" y="1428736"/>
          <a:ext cx="6691338" cy="85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4 0.01295 C -0.00695 0.06036 -0.0066 0.04209 -0.00504 0.09644 C 0.0184 0.0939 0.03489 0.09829 0.06302 0.09644 C 0.08559 0.09829 0.10573 0.09459 0.12969 0.09644 C 0.12847 0.02729 0.1309 0.0754 0.1309 -0.06151 " pathEditMode="relative" rAng="0" ptsTypes="fffff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Мои документы\Мои рисунки\углерод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143116"/>
            <a:ext cx="6024605" cy="314327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786314" y="4286256"/>
            <a:ext cx="271458" cy="2714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10000"/>
                  </a:schemeClr>
                </a:solidFill>
              </a:rPr>
              <a:t>а</a:t>
            </a:r>
            <a:endParaRPr lang="ru-RU" sz="2000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29520" y="4429132"/>
            <a:ext cx="271458" cy="2714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10000"/>
                  </a:schemeClr>
                </a:solidFill>
              </a:rPr>
              <a:t>б</a:t>
            </a:r>
            <a:endParaRPr lang="ru-RU" sz="2000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0364" y="4857760"/>
            <a:ext cx="271458" cy="2714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10000"/>
                  </a:schemeClr>
                </a:solidFill>
              </a:rPr>
              <a:t>в</a:t>
            </a:r>
            <a:endParaRPr lang="ru-RU" sz="2000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71604" y="5143488"/>
            <a:ext cx="7358114" cy="1714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4">
                    <a:lumMod val="10000"/>
                  </a:schemeClr>
                </a:solidFill>
              </a:rPr>
              <a:t>а - кристаллическая решетка графита;</a:t>
            </a:r>
          </a:p>
          <a:p>
            <a:pPr algn="ctr"/>
            <a:r>
              <a:rPr lang="ru-RU" sz="2400" dirty="0" smtClean="0">
                <a:solidFill>
                  <a:schemeClr val="accent4">
                    <a:lumMod val="10000"/>
                  </a:schemeClr>
                </a:solidFill>
              </a:rPr>
              <a:t>б - кристаллическая решетка алмаза;</a:t>
            </a:r>
          </a:p>
          <a:p>
            <a:pPr algn="ctr"/>
            <a:r>
              <a:rPr lang="ru-RU" sz="2400" dirty="0" smtClean="0">
                <a:solidFill>
                  <a:schemeClr val="accent4">
                    <a:lumMod val="10000"/>
                  </a:schemeClr>
                </a:solidFill>
              </a:rPr>
              <a:t>в – линейная структура </a:t>
            </a:r>
            <a:r>
              <a:rPr lang="ru-RU" sz="2400" dirty="0" err="1" smtClean="0">
                <a:solidFill>
                  <a:schemeClr val="accent4">
                    <a:lumMod val="10000"/>
                  </a:schemeClr>
                </a:solidFill>
              </a:rPr>
              <a:t>карбина</a:t>
            </a:r>
            <a:r>
              <a:rPr lang="ru-RU" sz="2400" dirty="0" smtClean="0">
                <a:solidFill>
                  <a:schemeClr val="accent4">
                    <a:lumMod val="10000"/>
                  </a:schemeClr>
                </a:solidFill>
              </a:rPr>
              <a:t>.</a:t>
            </a:r>
          </a:p>
          <a:p>
            <a:pPr algn="ctr"/>
            <a:endParaRPr lang="ru-RU" sz="2400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11" name="Picture 2" descr="F:\Мои документы\Мои рисунки\углерод\ful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572008"/>
            <a:ext cx="1857388" cy="2023632"/>
          </a:xfrm>
          <a:prstGeom prst="rect">
            <a:avLst/>
          </a:prstGeom>
          <a:noFill/>
        </p:spPr>
      </p:pic>
      <p:sp>
        <p:nvSpPr>
          <p:cNvPr id="12" name="Заголовок 37"/>
          <p:cNvSpPr txBox="1">
            <a:spLocks/>
          </p:cNvSpPr>
          <p:nvPr/>
        </p:nvSpPr>
        <p:spPr>
          <a:xfrm>
            <a:off x="428596" y="0"/>
            <a:ext cx="8229600" cy="132343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Углерод</a:t>
            </a:r>
            <a:endParaRPr kumimoji="0" lang="ru-RU" sz="8000" b="1" i="0" u="none" strike="noStrike" kern="1200" cap="none" spc="0" normalizeH="0" baseline="0" noProof="0" dirty="0">
              <a:ln w="11430"/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3" name="Схема 12"/>
          <p:cNvGraphicFramePr/>
          <p:nvPr/>
        </p:nvGraphicFramePr>
        <p:xfrm>
          <a:off x="900058" y="1154098"/>
          <a:ext cx="6691338" cy="85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7"/>
          <p:cNvSpPr txBox="1">
            <a:spLocks/>
          </p:cNvSpPr>
          <p:nvPr/>
        </p:nvSpPr>
        <p:spPr>
          <a:xfrm>
            <a:off x="457200" y="274638"/>
            <a:ext cx="8229600" cy="132343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dirty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Углерод</a:t>
            </a:r>
            <a:endParaRPr kumimoji="0" lang="ru-RU" sz="8000" b="1" i="0" u="none" strike="noStrike" kern="1200" cap="none" spc="0" normalizeH="0" baseline="0" noProof="0" dirty="0">
              <a:ln w="11430"/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928662" y="1428736"/>
          <a:ext cx="6691338" cy="85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14282" y="2500306"/>
            <a:ext cx="8572560" cy="2000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endParaRPr lang="ru-RU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 algn="ctr"/>
            <a:endParaRPr lang="ru-RU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 algn="ctr"/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1) Углерод – окислитель:</a:t>
            </a:r>
          </a:p>
          <a:p>
            <a:pPr marL="342900" indent="-342900" algn="ctr"/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а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) С + Н</a:t>
            </a:r>
            <a:r>
              <a:rPr lang="ru-RU" sz="2800" baseline="-25000" dirty="0" smtClean="0">
                <a:solidFill>
                  <a:schemeClr val="tx1">
                    <a:lumMod val="50000"/>
                  </a:schemeClr>
                </a:solidFill>
              </a:rPr>
              <a:t>2     </a:t>
            </a:r>
          </a:p>
          <a:p>
            <a:pPr marL="342900" indent="-342900" algn="ctr"/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б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) 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С + 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Al</a:t>
            </a:r>
            <a:r>
              <a:rPr lang="ru-RU" sz="2800" baseline="-25000" dirty="0" smtClean="0">
                <a:solidFill>
                  <a:schemeClr val="tx1">
                    <a:lumMod val="50000"/>
                  </a:schemeClr>
                </a:solidFill>
              </a:rPr>
              <a:t>  </a:t>
            </a:r>
          </a:p>
          <a:p>
            <a:pPr marL="342900" indent="-342900" algn="ctr"/>
            <a:r>
              <a:rPr lang="ru-RU" baseline="-25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marL="342900" indent="-342900" algn="ctr"/>
            <a:endParaRPr lang="ru-RU" baseline="-25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 algn="ctr"/>
            <a:endParaRPr lang="ru-RU" baseline="-25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 algn="ctr"/>
            <a:endParaRPr lang="ru-RU" baseline="-25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 algn="ctr"/>
            <a:endParaRPr lang="ru-RU" baseline="-25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 algn="ctr"/>
            <a:endParaRPr lang="ru-RU" baseline="-250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357818" y="3214686"/>
            <a:ext cx="428628" cy="1588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357818" y="3643314"/>
            <a:ext cx="428628" cy="1588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285984" y="4000504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/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2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) 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Углерод – 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восстановитель:</a:t>
            </a:r>
          </a:p>
          <a:p>
            <a:pPr marL="342900" indent="-342900" algn="ctr"/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а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) С + О</a:t>
            </a:r>
            <a:r>
              <a:rPr lang="en-US" sz="2800" baseline="-25000" dirty="0" smtClean="0">
                <a:solidFill>
                  <a:schemeClr val="tx1">
                    <a:lumMod val="50000"/>
                  </a:schemeClr>
                </a:solidFill>
              </a:rPr>
              <a:t>2</a:t>
            </a:r>
            <a:endParaRPr lang="ru-RU" sz="2800" baseline="-25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 algn="ctr"/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б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)  С + О</a:t>
            </a:r>
            <a:r>
              <a:rPr lang="en-US" sz="2800" baseline="-25000" dirty="0" smtClean="0">
                <a:solidFill>
                  <a:schemeClr val="tx1">
                    <a:lumMod val="50000"/>
                  </a:schemeClr>
                </a:solidFill>
              </a:rPr>
              <a:t>2</a:t>
            </a:r>
            <a:endParaRPr lang="ru-RU" sz="2800" baseline="-25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 algn="ctr"/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в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) С + Н</a:t>
            </a:r>
            <a:r>
              <a:rPr lang="en-US" sz="2800" baseline="-25000" dirty="0" smtClean="0">
                <a:solidFill>
                  <a:schemeClr val="tx1">
                    <a:lumMod val="50000"/>
                  </a:schemeClr>
                </a:solidFill>
              </a:rPr>
              <a:t>2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О</a:t>
            </a:r>
          </a:p>
          <a:p>
            <a:pPr marL="342900" indent="-342900" algn="ctr"/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г) С + 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Fe</a:t>
            </a:r>
            <a:r>
              <a:rPr lang="en-US" sz="2800" baseline="-25000" dirty="0" smtClean="0">
                <a:solidFill>
                  <a:schemeClr val="tx1">
                    <a:lumMod val="50000"/>
                  </a:schemeClr>
                </a:solidFill>
              </a:rPr>
              <a:t>2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O</a:t>
            </a:r>
            <a:r>
              <a:rPr lang="en-US" sz="2800" baseline="-25000" dirty="0" smtClean="0">
                <a:solidFill>
                  <a:schemeClr val="tx1">
                    <a:lumMod val="50000"/>
                  </a:schemeClr>
                </a:solidFill>
              </a:rPr>
              <a:t>3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endParaRPr lang="ru-RU" sz="28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5429256" y="6000768"/>
            <a:ext cx="428628" cy="1588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286380" y="4714884"/>
            <a:ext cx="428628" cy="1588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286380" y="5143512"/>
            <a:ext cx="642942" cy="1588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429256" y="5572140"/>
            <a:ext cx="428628" cy="1588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5072066" y="4857760"/>
            <a:ext cx="1071570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>
                    <a:lumMod val="50000"/>
                  </a:schemeClr>
                </a:solidFill>
              </a:rPr>
              <a:t>условия</a:t>
            </a:r>
            <a:endParaRPr lang="ru-RU" sz="12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7"/>
          <p:cNvSpPr txBox="1">
            <a:spLocks/>
          </p:cNvSpPr>
          <p:nvPr/>
        </p:nvSpPr>
        <p:spPr>
          <a:xfrm>
            <a:off x="357158" y="0"/>
            <a:ext cx="8229600" cy="132343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dirty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Углерод</a:t>
            </a:r>
            <a:endParaRPr kumimoji="0" lang="ru-RU" sz="8000" b="1" i="0" u="none" strike="noStrike" kern="1200" cap="none" spc="0" normalizeH="0" baseline="0" noProof="0" dirty="0">
              <a:ln w="11430"/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071538" y="1285860"/>
          <a:ext cx="6691338" cy="85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3857620" y="2786058"/>
            <a:ext cx="1643074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None/>
            </a:pPr>
            <a:r>
              <a:rPr lang="ru-RU" sz="1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</a:t>
            </a:r>
            <a:endParaRPr lang="ru-RU" sz="1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5429256" y="3071810"/>
            <a:ext cx="1214446" cy="357190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>
            <a:off x="2714612" y="2928934"/>
            <a:ext cx="1285884" cy="571504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 flipV="1">
            <a:off x="2714612" y="4071942"/>
            <a:ext cx="1285884" cy="71438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 flipV="1">
            <a:off x="3357554" y="4643446"/>
            <a:ext cx="714380" cy="571504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5357818" y="4143380"/>
            <a:ext cx="1285884" cy="142876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214942" y="4714884"/>
            <a:ext cx="857256" cy="500066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6715140" y="2786058"/>
            <a:ext cx="1485904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сталь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715140" y="4071942"/>
            <a:ext cx="2286016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</a:t>
            </a:r>
            <a:r>
              <a:rPr lang="ru-RU" dirty="0" smtClean="0">
                <a:solidFill>
                  <a:srgbClr val="002060"/>
                </a:solidFill>
              </a:rPr>
              <a:t>ельское хозяйство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286512" y="5143512"/>
            <a:ext cx="1214446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топливо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357422" y="5286388"/>
            <a:ext cx="155734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медицина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57224" y="2571744"/>
            <a:ext cx="1700218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типография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42910" y="4000504"/>
            <a:ext cx="1914532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ю</a:t>
            </a:r>
            <a:r>
              <a:rPr lang="ru-RU" dirty="0" smtClean="0">
                <a:solidFill>
                  <a:srgbClr val="002060"/>
                </a:solidFill>
              </a:rPr>
              <a:t>велирные изделия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7"/>
          <p:cNvSpPr txBox="1">
            <a:spLocks/>
          </p:cNvSpPr>
          <p:nvPr/>
        </p:nvSpPr>
        <p:spPr>
          <a:xfrm>
            <a:off x="357158" y="0"/>
            <a:ext cx="8229600" cy="132343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dirty="0" smtClean="0">
                <a:ln w="11430"/>
                <a:solidFill>
                  <a:srgbClr val="E76E1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Углерод</a:t>
            </a:r>
            <a:endParaRPr kumimoji="0" lang="ru-RU" sz="8000" b="1" i="0" u="none" strike="noStrike" kern="1200" cap="none" spc="0" normalizeH="0" baseline="0" noProof="0" dirty="0">
              <a:ln w="11430"/>
              <a:solidFill>
                <a:srgbClr val="E76E1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071538" y="1285860"/>
          <a:ext cx="6691338" cy="85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5720" y="2500306"/>
            <a:ext cx="86439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Заполните кроссворд, отгадав ключевое слово, означающее процесс выделения различных веществ поверхностью угля.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Явление, преломления лучей в кристалле называют…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Латинское название этого элемента «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карбонеум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»…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Один из сортов аморфного углерода.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качестве поглотителя токсичных веществ в противогазах применяют…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Алмаз оценивается высшим баллом 10 и служит эталоном …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Реагируя при нагревании с металлами углерод образует…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Процесс поглощения газов и растворенных веществ называется…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Структура какого вещества напоминает пчелиные соты?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Явление существования нескольких простых веществ, образованным одним элементом называют…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1">
      <a:dk1>
        <a:srgbClr val="3399FF"/>
      </a:dk1>
      <a:lt1>
        <a:srgbClr val="33CCFF"/>
      </a:lt1>
      <a:dk2>
        <a:srgbClr val="8DB3E2"/>
      </a:dk2>
      <a:lt2>
        <a:srgbClr val="33CCFF"/>
      </a:lt2>
      <a:accent1>
        <a:srgbClr val="B8CCE4"/>
      </a:accent1>
      <a:accent2>
        <a:srgbClr val="00CC99"/>
      </a:accent2>
      <a:accent3>
        <a:srgbClr val="00CC00"/>
      </a:accent3>
      <a:accent4>
        <a:srgbClr val="CCC1D9"/>
      </a:accent4>
      <a:accent5>
        <a:srgbClr val="92CDDC"/>
      </a:accent5>
      <a:accent6>
        <a:srgbClr val="FF9933"/>
      </a:accent6>
      <a:hlink>
        <a:srgbClr val="9999FF"/>
      </a:hlink>
      <a:folHlink>
        <a:srgbClr val="FE66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>
          <a:solidFill>
            <a:schemeClr val="accent1">
              <a:lumMod val="1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817</Words>
  <PresentationFormat>Экран (4:3)</PresentationFormat>
  <Paragraphs>549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Тема урока «Углерод» </vt:lpstr>
      <vt:lpstr>Слайд 2</vt:lpstr>
      <vt:lpstr>Слайд 3</vt:lpstr>
      <vt:lpstr>Слайд 4</vt:lpstr>
      <vt:lpstr>Углерод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Колесов Марат Дмитриевич</cp:lastModifiedBy>
  <cp:revision>62</cp:revision>
  <dcterms:modified xsi:type="dcterms:W3CDTF">2009-01-29T13:52:29Z</dcterms:modified>
</cp:coreProperties>
</file>