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7" r:id="rId2"/>
    <p:sldId id="263" r:id="rId3"/>
    <p:sldId id="262" r:id="rId4"/>
    <p:sldId id="261" r:id="rId5"/>
    <p:sldId id="258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00FFFF"/>
    <a:srgbClr val="FF00FF"/>
    <a:srgbClr val="99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707" autoAdjust="0"/>
  </p:normalViewPr>
  <p:slideViewPr>
    <p:cSldViewPr>
      <p:cViewPr varScale="1">
        <p:scale>
          <a:sx n="73" d="100"/>
          <a:sy n="73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9B501-25B2-4EE5-9DD0-CCC21C159213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21174-62C9-419B-8F5B-81EDE6DDB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1174-62C9-419B-8F5B-81EDE6DDBCE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78385AC-B6E8-4BC1-B0AB-37BD2B2AFDD9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D2B979A-0D9D-475F-9871-46C42CFBE7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1.xml"/><Relationship Id="rId7" Type="http://schemas.openxmlformats.org/officeDocument/2006/relationships/slide" Target="slide1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14.xml"/><Relationship Id="rId5" Type="http://schemas.openxmlformats.org/officeDocument/2006/relationships/slide" Target="slide13.xml"/><Relationship Id="rId4" Type="http://schemas.openxmlformats.org/officeDocument/2006/relationships/slide" Target="slide12.xml"/><Relationship Id="rId9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2.xml"/><Relationship Id="rId7" Type="http://schemas.openxmlformats.org/officeDocument/2006/relationships/slide" Target="slide1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image" Target="../media/image7.jpeg"/><Relationship Id="rId9" Type="http://schemas.openxmlformats.org/officeDocument/2006/relationships/slide" Target="slide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slide" Target="slide10.xml"/><Relationship Id="rId5" Type="http://schemas.openxmlformats.org/officeDocument/2006/relationships/slide" Target="slide3.xml"/><Relationship Id="rId10" Type="http://schemas.openxmlformats.org/officeDocument/2006/relationships/image" Target="../media/image7.jpeg"/><Relationship Id="rId4" Type="http://schemas.openxmlformats.org/officeDocument/2006/relationships/image" Target="../media/image5.gif"/><Relationship Id="rId9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10" Type="http://schemas.openxmlformats.org/officeDocument/2006/relationships/image" Target="../media/image7.jpeg"/><Relationship Id="rId4" Type="http://schemas.openxmlformats.org/officeDocument/2006/relationships/slide" Target="slide5.xml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1142984"/>
            <a:ext cx="72234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Информационная 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картина мира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286388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rgbClr val="00FFFF"/>
                </a:solidFill>
              </a:rPr>
              <a:t>Чтобы найти решение, мы должны… активизировать ту часть наших знаний, пока пассивно хранящихся в памяти, которая имеет отношение к данной задаче.</a:t>
            </a:r>
          </a:p>
          <a:p>
            <a:pPr algn="r"/>
            <a:r>
              <a:rPr lang="ru-RU" b="1" i="1" dirty="0" smtClean="0">
                <a:solidFill>
                  <a:srgbClr val="00FFFF"/>
                </a:solidFill>
              </a:rPr>
              <a:t>Д. Пойа</a:t>
            </a:r>
            <a:endParaRPr lang="ru-RU" dirty="0">
              <a:solidFill>
                <a:srgbClr val="00FF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357290" y="2928934"/>
          <a:ext cx="6429420" cy="3129092"/>
        </p:xfrm>
        <a:graphic>
          <a:graphicData uri="http://schemas.openxmlformats.org/drawingml/2006/table">
            <a:tbl>
              <a:tblPr/>
              <a:tblGrid>
                <a:gridCol w="1928826"/>
                <a:gridCol w="1285884"/>
                <a:gridCol w="900119"/>
                <a:gridCol w="2314591"/>
              </a:tblGrid>
              <a:tr h="1069548"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3" action="ppaction://hlinksldjump"/>
                        </a:rPr>
                        <a:t>1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4" action="ppaction://hlinksldjump"/>
                        </a:rPr>
                        <a:t>2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5" action="ppaction://hlinksldjump"/>
                        </a:rPr>
                        <a:t>3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7972">
                <a:tc gridSpan="2"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solidFill>
                            <a:srgbClr val="7030A0"/>
                          </a:solidFill>
                          <a:latin typeface="Algerian"/>
                          <a:hlinkClick r:id="rId6" action="ppaction://hlinksldjump"/>
                        </a:rPr>
                        <a:t> 4</a:t>
                      </a:r>
                      <a:endParaRPr lang="ru-RU" sz="8800" dirty="0" smtClean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solidFill>
                            <a:srgbClr val="7030A0"/>
                          </a:solidFill>
                          <a:latin typeface="Algerian"/>
                          <a:hlinkClick r:id="rId7" action="ppaction://hlinksldjump"/>
                        </a:rPr>
                        <a:t>5</a:t>
                      </a:r>
                      <a:endParaRPr lang="ru-RU" sz="8800" dirty="0" smtClean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429716" cy="1928826"/>
          </a:xfrm>
        </p:spPr>
        <p:txBody>
          <a:bodyPr>
            <a:noAutofit/>
          </a:bodyPr>
          <a:lstStyle/>
          <a:p>
            <a:pPr algn="ctr" fontAlgn="base">
              <a:spcAft>
                <a:spcPct val="0"/>
              </a:spcAft>
            </a:pPr>
            <a:r>
              <a:rPr lang="ru-RU" sz="4800" b="1" dirty="0" smtClean="0">
                <a:solidFill>
                  <a:srgbClr val="0000CC"/>
                </a:solidFill>
                <a:latin typeface="Bookman Old Style" pitchFamily="18" charset="0"/>
              </a:rPr>
              <a:t>«Объекты </a:t>
            </a:r>
            <a:br>
              <a:rPr lang="ru-RU" sz="4800" b="1" dirty="0" smtClean="0">
                <a:solidFill>
                  <a:srgbClr val="0000CC"/>
                </a:solidFill>
                <a:latin typeface="Bookman Old Style" pitchFamily="18" charset="0"/>
              </a:rPr>
            </a:br>
            <a:r>
              <a:rPr lang="ru-RU" sz="4800" b="1" dirty="0" smtClean="0">
                <a:solidFill>
                  <a:srgbClr val="0000CC"/>
                </a:solidFill>
                <a:latin typeface="Bookman Old Style" pitchFamily="18" charset="0"/>
              </a:rPr>
              <a:t>окружающего мира»</a:t>
            </a:r>
            <a:br>
              <a:rPr lang="ru-RU" sz="4800" b="1" dirty="0" smtClean="0">
                <a:solidFill>
                  <a:srgbClr val="0000CC"/>
                </a:solidFill>
                <a:latin typeface="Bookman Old Style" pitchFamily="18" charset="0"/>
              </a:rPr>
            </a:br>
            <a:r>
              <a:rPr lang="ru-RU" sz="4800" b="1" dirty="0" smtClean="0">
                <a:solidFill>
                  <a:srgbClr val="0000CC"/>
                </a:solidFill>
                <a:latin typeface="Bookman Old Style" pitchFamily="18" charset="0"/>
              </a:rPr>
              <a:t> </a:t>
            </a:r>
            <a:r>
              <a:rPr lang="ru-RU" sz="4800" b="1" u="sng" dirty="0" smtClean="0">
                <a:solidFill>
                  <a:srgbClr val="0000CC"/>
                </a:solidFill>
                <a:latin typeface="Bookman Old Style" pitchFamily="18" charset="0"/>
              </a:rPr>
              <a:t>Выберите  № вопроса </a:t>
            </a:r>
          </a:p>
        </p:txBody>
      </p:sp>
      <p:sp>
        <p:nvSpPr>
          <p:cNvPr id="5" name="Управляющая кнопка: назад 4">
            <a:hlinkClick r:id="rId8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9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928670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1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2357430"/>
            <a:ext cx="85011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3200" dirty="0" smtClean="0">
                <a:solidFill>
                  <a:srgbClr val="0000FF"/>
                </a:solidFill>
              </a:rPr>
              <a:t>        </a:t>
            </a:r>
            <a:r>
              <a:rPr lang="ru-RU" sz="3200" b="1" dirty="0" smtClean="0">
                <a:solidFill>
                  <a:srgbClr val="0000FF"/>
                </a:solidFill>
              </a:rPr>
              <a:t>Любые предметы, процессы, явления, которые имеют имена и воспринимаются как целое – это …..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57290" y="5286388"/>
            <a:ext cx="64294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Объект окружающего мира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928670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2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2357430"/>
            <a:ext cx="850112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3200" b="1" dirty="0" smtClean="0">
                <a:solidFill>
                  <a:srgbClr val="0000FF"/>
                </a:solidFill>
              </a:rPr>
              <a:t>         Признак или величина, характеризующая какое – либо свойство объекта и принимающая различные значения.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57290" y="5286388"/>
            <a:ext cx="64294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Параметр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500042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3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571736" y="1357298"/>
            <a:ext cx="635798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/>
            <a:r>
              <a:rPr lang="ru-RU" sz="2400" b="1" dirty="0" smtClean="0">
                <a:solidFill>
                  <a:srgbClr val="0000FF"/>
                </a:solidFill>
              </a:rPr>
              <a:t>Какая характеристика объекта представлена  в таблице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42976" y="6000768"/>
            <a:ext cx="64294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Действия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142976" y="2500306"/>
          <a:ext cx="7143799" cy="3217263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571636"/>
                <a:gridCol w="5572163"/>
              </a:tblGrid>
              <a:tr h="3012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/>
                        <a:t>Объект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/>
                        <a:t>?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3012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/>
                        <a:t> Книга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/>
                        <a:t>Читать, перелистывать.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60255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/>
                        <a:t>Текст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/>
                        <a:t>Набирать, редактировать, оформлять, копировать.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9038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/>
                        <a:t>Мяч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/>
                        <a:t>Подпрыгивать – упруго отскакивать от твердой поверхности.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9038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Птица 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Парить в небе – держаться в воздухе на неподвижно раскрытых крыльях.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42910" y="857232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4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28596" y="2285992"/>
            <a:ext cx="821537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0000FF"/>
                </a:solidFill>
              </a:rPr>
              <a:t>При постоянном взаимодействии объектов наблюдается последовательная смена состояний, то есть происходит некоторый процесс. Какие свойства информации будут изменяться  в информационных процессах. 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71472" y="4786322"/>
            <a:ext cx="77867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Форма представления информации, ее содержание, объем, место положения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42910" y="857232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5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42910" y="2214554"/>
            <a:ext cx="821537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3200" b="1" dirty="0" smtClean="0">
                <a:solidFill>
                  <a:srgbClr val="0000FF"/>
                </a:solidFill>
              </a:rPr>
              <a:t>	</a:t>
            </a:r>
            <a:r>
              <a:rPr lang="ru-RU" sz="3600" b="1" dirty="0" smtClean="0">
                <a:solidFill>
                  <a:srgbClr val="0000FF"/>
                </a:solidFill>
              </a:rPr>
              <a:t>Что происходит с объектом под влиянием на него среды существования.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14348" y="4500570"/>
            <a:ext cx="778674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    Приспосабливается к окружающему миру, изменяя свои свойства и характеристики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1214422"/>
            <a:ext cx="800105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 smtClean="0">
                <a:solidFill>
                  <a:srgbClr val="0000CC"/>
                </a:solidFill>
                <a:latin typeface="Bookman Old Style" pitchFamily="18" charset="0"/>
              </a:rPr>
              <a:t>«Представление о модели объекта »</a:t>
            </a:r>
            <a:br>
              <a:rPr lang="ru-RU" sz="4400" b="1" dirty="0" smtClean="0">
                <a:solidFill>
                  <a:srgbClr val="0000CC"/>
                </a:solidFill>
                <a:latin typeface="Bookman Old Style" pitchFamily="18" charset="0"/>
              </a:rPr>
            </a:br>
            <a:r>
              <a:rPr lang="ru-RU" sz="4400" b="1" dirty="0" smtClean="0">
                <a:solidFill>
                  <a:srgbClr val="0000CC"/>
                </a:solidFill>
                <a:latin typeface="Bookman Old Style" pitchFamily="18" charset="0"/>
              </a:rPr>
              <a:t> </a:t>
            </a:r>
            <a:r>
              <a:rPr lang="ru-RU" sz="4400" b="1" u="sng" dirty="0" smtClean="0">
                <a:solidFill>
                  <a:srgbClr val="0000CC"/>
                </a:solidFill>
                <a:latin typeface="Bookman Old Style" pitchFamily="18" charset="0"/>
              </a:rPr>
              <a:t>Выберите  № вопроса 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357290" y="2928934"/>
          <a:ext cx="6429420" cy="3129092"/>
        </p:xfrm>
        <a:graphic>
          <a:graphicData uri="http://schemas.openxmlformats.org/drawingml/2006/table">
            <a:tbl>
              <a:tblPr/>
              <a:tblGrid>
                <a:gridCol w="1928826"/>
                <a:gridCol w="1285884"/>
                <a:gridCol w="900119"/>
                <a:gridCol w="2314591"/>
              </a:tblGrid>
              <a:tr h="1069548"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5" action="ppaction://hlinksldjump"/>
                        </a:rPr>
                        <a:t>1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6" action="ppaction://hlinksldjump"/>
                        </a:rPr>
                        <a:t>2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7" action="ppaction://hlinksldjump"/>
                        </a:rPr>
                        <a:t>3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7972">
                <a:tc gridSpan="2"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solidFill>
                            <a:srgbClr val="7030A0"/>
                          </a:solidFill>
                          <a:latin typeface="Algerian"/>
                          <a:hlinkClick r:id="rId8" action="ppaction://hlinksldjump"/>
                        </a:rPr>
                        <a:t> 4</a:t>
                      </a:r>
                      <a:endParaRPr lang="ru-RU" sz="8800" dirty="0" smtClean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solidFill>
                            <a:srgbClr val="7030A0"/>
                          </a:solidFill>
                          <a:latin typeface="Algerian"/>
                          <a:hlinkClick r:id="rId9" action="ppaction://hlinksldjump"/>
                        </a:rPr>
                        <a:t>5</a:t>
                      </a:r>
                      <a:endParaRPr lang="ru-RU" sz="8800" dirty="0" smtClean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2500306"/>
            <a:ext cx="864399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3600" b="1" dirty="0" smtClean="0">
                <a:solidFill>
                  <a:srgbClr val="0000FF"/>
                </a:solidFill>
              </a:rPr>
              <a:t>Аналог (заместитель) оригинала, отражающий некоторые его характеристики - …….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571604" y="5143512"/>
            <a:ext cx="50720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   Модель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7224" y="1357298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1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2357430"/>
            <a:ext cx="864399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3600" b="1" dirty="0" smtClean="0">
                <a:solidFill>
                  <a:srgbClr val="0000FF"/>
                </a:solidFill>
              </a:rPr>
              <a:t>     Целенаправленно отобранная информация об объекте,  которая отражает наиболее существенные для исследования свойства  -  ……</a:t>
            </a:r>
          </a:p>
          <a:p>
            <a:pPr algn="just"/>
            <a:r>
              <a:rPr lang="ru-RU" sz="3600" b="1" dirty="0" smtClean="0">
                <a:solidFill>
                  <a:srgbClr val="0000FF"/>
                </a:solidFill>
              </a:rPr>
              <a:t> 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928662" y="5572140"/>
            <a:ext cx="6858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  Информационная  модель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7224" y="1357298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2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85720" y="1428736"/>
            <a:ext cx="8643998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3600" b="1" dirty="0" smtClean="0">
                <a:solidFill>
                  <a:srgbClr val="0000FF"/>
                </a:solidFill>
              </a:rPr>
              <a:t>    </a:t>
            </a:r>
            <a:r>
              <a:rPr lang="ru-RU" sz="2800" b="1" dirty="0" smtClean="0">
                <a:solidFill>
                  <a:srgbClr val="0000FF"/>
                </a:solidFill>
              </a:rPr>
              <a:t>Уменьшенная и упрощенная модель корабля, помещенная в бассейн, велотренажер, глобус – это …………….. модели.</a:t>
            </a:r>
          </a:p>
          <a:p>
            <a:pPr lvl="0" algn="just"/>
            <a:endParaRPr lang="ru-RU" sz="2800" b="1" dirty="0" smtClean="0">
              <a:solidFill>
                <a:srgbClr val="0000FF"/>
              </a:solidFill>
            </a:endParaRPr>
          </a:p>
          <a:p>
            <a:pPr algn="just"/>
            <a:r>
              <a:rPr lang="ru-RU" sz="2800" b="1" dirty="0" smtClean="0">
                <a:solidFill>
                  <a:srgbClr val="0000FF"/>
                </a:solidFill>
              </a:rPr>
              <a:t>         Математическая формула, чертеж, таблица, текст – это …………… модели.</a:t>
            </a:r>
          </a:p>
          <a:p>
            <a:pPr algn="just"/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4282" y="5143512"/>
            <a:ext cx="87154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Материальные (предметные), нематериальные (абстрактные).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928662" y="714356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3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2143116"/>
          <a:ext cx="7643866" cy="3967623"/>
        </p:xfrm>
        <a:graphic>
          <a:graphicData uri="http://schemas.openxmlformats.org/drawingml/2006/table">
            <a:tbl>
              <a:tblPr/>
              <a:tblGrid>
                <a:gridCol w="3821933"/>
                <a:gridCol w="3821933"/>
              </a:tblGrid>
              <a:tr h="840811">
                <a:tc>
                  <a:txBody>
                    <a:bodyPr/>
                    <a:lstStyle/>
                    <a:p>
                      <a:pPr algn="l">
                        <a:buFontTx/>
                        <a:buBlip>
                          <a:blip r:embed="rId4"/>
                        </a:buBlip>
                      </a:pPr>
                      <a:r>
                        <a:rPr lang="ru-RU" sz="2400" b="1" u="sng" dirty="0">
                          <a:solidFill>
                            <a:srgbClr val="0000FF"/>
                          </a:solidFill>
                          <a:hlinkClick r:id="rId5" action="ppaction://hlinksldjump"/>
                        </a:rPr>
                        <a:t>Тема 1</a:t>
                      </a:r>
                      <a:r>
                        <a:rPr lang="ru-RU" sz="2400" b="1" dirty="0">
                          <a:solidFill>
                            <a:srgbClr val="0000FF"/>
                          </a:solidFill>
                        </a:rPr>
                        <a:t>:</a:t>
                      </a:r>
                      <a:r>
                        <a:rPr lang="ru-RU" b="1" dirty="0">
                          <a:solidFill>
                            <a:srgbClr val="9900FF"/>
                          </a:solidFill>
                        </a:rPr>
                        <a:t>  </a:t>
                      </a:r>
                      <a:endParaRPr lang="ru-RU" b="1" dirty="0" smtClean="0">
                        <a:solidFill>
                          <a:srgbClr val="9900FF"/>
                        </a:solidFill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ru-RU" sz="2800" b="1" dirty="0" smtClean="0">
                          <a:solidFill>
                            <a:srgbClr val="9900FF"/>
                          </a:solidFill>
                        </a:rPr>
                        <a:t>Информация</a:t>
                      </a:r>
                      <a:r>
                        <a:rPr lang="ru-RU" b="1" dirty="0"/>
                        <a:t/>
                      </a:r>
                      <a:br>
                        <a:rPr lang="ru-RU" b="1" dirty="0"/>
                      </a:br>
                      <a:r>
                        <a:rPr lang="ru-RU" b="1" dirty="0"/>
                        <a:t>   </a:t>
                      </a:r>
                      <a:endParaRPr lang="ru-RU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8028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FontTx/>
                        <a:buBlip>
                          <a:blip r:embed="rId4"/>
                        </a:buBlip>
                      </a:pPr>
                      <a:r>
                        <a:rPr lang="ru-RU" sz="2400" b="1" u="sng" dirty="0">
                          <a:solidFill>
                            <a:srgbClr val="0000FF"/>
                          </a:solidFill>
                          <a:hlinkClick r:id="rId6" action="ppaction://hlinksldjump"/>
                        </a:rPr>
                        <a:t>Тема 2</a:t>
                      </a:r>
                      <a:r>
                        <a:rPr lang="ru-RU" sz="2400" b="1" dirty="0">
                          <a:solidFill>
                            <a:srgbClr val="0000FF"/>
                          </a:solidFill>
                          <a:hlinkClick r:id="rId6" action="ppaction://hlinksldjump"/>
                        </a:rPr>
                        <a:t>: </a:t>
                      </a:r>
                      <a:endParaRPr lang="ru-RU" sz="24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ru-RU" sz="2800" b="1" dirty="0" smtClean="0">
                          <a:solidFill>
                            <a:srgbClr val="9900FF"/>
                          </a:solidFill>
                        </a:rPr>
                        <a:t>Объекты </a:t>
                      </a:r>
                      <a:r>
                        <a:rPr lang="ru-RU" sz="2800" b="1" dirty="0">
                          <a:solidFill>
                            <a:srgbClr val="9900FF"/>
                          </a:solidFill>
                        </a:rPr>
                        <a:t>окружающего мира</a:t>
                      </a:r>
                      <a:endParaRPr lang="ru-RU" sz="2800" dirty="0">
                        <a:solidFill>
                          <a:srgbClr val="9900FF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1623">
                <a:tc>
                  <a:txBody>
                    <a:bodyPr/>
                    <a:lstStyle/>
                    <a:p>
                      <a:pPr algn="l">
                        <a:buFontTx/>
                        <a:buBlip>
                          <a:blip r:embed="rId4"/>
                        </a:buBlip>
                      </a:pPr>
                      <a:r>
                        <a:rPr lang="ru-RU" sz="2400" b="1" u="sng" dirty="0">
                          <a:solidFill>
                            <a:srgbClr val="0000FF"/>
                          </a:solidFill>
                          <a:hlinkClick r:id="rId7" action="ppaction://hlinksldjump"/>
                        </a:rPr>
                        <a:t>Тема 3</a:t>
                      </a:r>
                      <a:r>
                        <a:rPr lang="ru-RU" sz="2400" b="1" dirty="0">
                          <a:solidFill>
                            <a:srgbClr val="0000FF"/>
                          </a:solidFill>
                        </a:rPr>
                        <a:t>:</a:t>
                      </a:r>
                      <a:r>
                        <a:rPr lang="ru-RU" sz="2400" b="1" dirty="0">
                          <a:solidFill>
                            <a:srgbClr val="9900FF"/>
                          </a:solidFill>
                        </a:rPr>
                        <a:t> </a:t>
                      </a:r>
                      <a:r>
                        <a:rPr lang="ru-RU" b="1" dirty="0"/>
                        <a:t> </a:t>
                      </a:r>
                      <a:endParaRPr lang="ru-RU" b="1" dirty="0" smtClean="0"/>
                    </a:p>
                    <a:p>
                      <a:pPr algn="ctr">
                        <a:buFontTx/>
                        <a:buNone/>
                      </a:pPr>
                      <a:r>
                        <a:rPr lang="ru-RU" sz="2800" b="1" dirty="0" smtClean="0">
                          <a:solidFill>
                            <a:srgbClr val="9900FF"/>
                          </a:solidFill>
                        </a:rPr>
                        <a:t>Представление </a:t>
                      </a:r>
                      <a:r>
                        <a:rPr lang="ru-RU" sz="2800" b="1" dirty="0">
                          <a:solidFill>
                            <a:srgbClr val="9900FF"/>
                          </a:solidFill>
                        </a:rPr>
                        <a:t>о модели объекта</a:t>
                      </a:r>
                      <a:r>
                        <a:rPr lang="ru-RU" b="1" dirty="0">
                          <a:solidFill>
                            <a:srgbClr val="9900FF"/>
                          </a:solidFill>
                        </a:rPr>
                        <a:t/>
                      </a:r>
                      <a:br>
                        <a:rPr lang="ru-RU" b="1" dirty="0">
                          <a:solidFill>
                            <a:srgbClr val="9900FF"/>
                          </a:solidFill>
                        </a:rPr>
                      </a:br>
                      <a:r>
                        <a:rPr lang="ru-RU" b="1" dirty="0"/>
                        <a:t> </a:t>
                      </a:r>
                      <a:endParaRPr lang="ru-RU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6387" name="Picture 3" descr="C:\Documents and Settings\killer\Мои документы\Мои веб-узлы\myweb\Championzone10\BIK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00364" y="3357562"/>
            <a:ext cx="1578394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643042" y="1000108"/>
            <a:ext cx="621510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Выбери тему</a:t>
            </a:r>
            <a:endParaRPr lang="ru-RU" sz="5400" b="1" cap="none" spc="0" dirty="0">
              <a:ln w="11430"/>
              <a:solidFill>
                <a:srgbClr val="00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Управляющая кнопка: назад 5">
            <a:hlinkClick r:id="rId9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10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85720" y="2786058"/>
            <a:ext cx="864399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3600" b="1" dirty="0" smtClean="0">
                <a:solidFill>
                  <a:srgbClr val="0000FF"/>
                </a:solidFill>
              </a:rPr>
              <a:t>     Процесс изучения строения и свойств оригинала  - это ……..</a:t>
            </a:r>
          </a:p>
          <a:p>
            <a:pPr algn="just"/>
            <a:endParaRPr lang="ru-RU" sz="24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4282" y="5143512"/>
            <a:ext cx="87154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Моделирование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00100" y="1428736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4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85720" y="2786058"/>
            <a:ext cx="864399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3600" b="1" dirty="0" smtClean="0">
                <a:solidFill>
                  <a:srgbClr val="0000FF"/>
                </a:solidFill>
              </a:rPr>
              <a:t>   Перечислите </a:t>
            </a:r>
          </a:p>
          <a:p>
            <a:pPr lvl="0" algn="ctr"/>
            <a:r>
              <a:rPr lang="ru-RU" sz="3600" b="1" dirty="0" smtClean="0">
                <a:solidFill>
                  <a:srgbClr val="0000FF"/>
                </a:solidFill>
              </a:rPr>
              <a:t>этапы моделирования</a:t>
            </a:r>
          </a:p>
          <a:p>
            <a:pPr algn="just"/>
            <a:endParaRPr lang="ru-RU" sz="24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4282" y="4643446"/>
            <a:ext cx="87154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</a:rPr>
              <a:t>    Постановка задачи, разработка модели, компьютерный эксперимент, анализ результатов моделирования.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00100" y="1428736"/>
            <a:ext cx="7829576" cy="78580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 № 5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71472" y="2714620"/>
            <a:ext cx="7829576" cy="1071554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Молодцы!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28" y="2786058"/>
          <a:ext cx="6429419" cy="3286148"/>
        </p:xfrm>
        <a:graphic>
          <a:graphicData uri="http://schemas.openxmlformats.org/drawingml/2006/table">
            <a:tbl>
              <a:tblPr/>
              <a:tblGrid>
                <a:gridCol w="1928826"/>
                <a:gridCol w="2186002"/>
                <a:gridCol w="2314591"/>
              </a:tblGrid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3" action="ppaction://hlinksldjump"/>
                        </a:rPr>
                        <a:t>1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4" action="ppaction://hlinksldjump"/>
                        </a:rPr>
                        <a:t>2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5" action="ppaction://hlinksldjump"/>
                        </a:rPr>
                        <a:t>3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6" action="ppaction://hlinksldjump"/>
                        </a:rPr>
                        <a:t>4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7" action="ppaction://hlinksldjump"/>
                        </a:rPr>
                        <a:t>5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>
                          <a:solidFill>
                            <a:srgbClr val="7030A0"/>
                          </a:solidFill>
                          <a:latin typeface="Algerian"/>
                          <a:hlinkClick r:id="rId8" action="ppaction://hlinksldjump"/>
                        </a:rPr>
                        <a:t>6</a:t>
                      </a:r>
                      <a:endParaRPr lang="ru-RU" sz="8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2844" y="428604"/>
            <a:ext cx="8786874" cy="1928826"/>
          </a:xfrm>
        </p:spPr>
        <p:txBody>
          <a:bodyPr>
            <a:noAutofit/>
          </a:bodyPr>
          <a:lstStyle/>
          <a:p>
            <a:pPr lvl="0" algn="ctr" fontAlgn="base">
              <a:spcAft>
                <a:spcPct val="0"/>
              </a:spcAft>
            </a:pPr>
            <a:r>
              <a:rPr lang="ru-RU" sz="4800" b="1" dirty="0" smtClean="0">
                <a:solidFill>
                  <a:srgbClr val="0000CC"/>
                </a:solidFill>
                <a:latin typeface="Bookman Old Style" pitchFamily="18" charset="0"/>
              </a:rPr>
              <a:t>«Информация»</a:t>
            </a:r>
            <a:br>
              <a:rPr lang="ru-RU" sz="4800" b="1" dirty="0" smtClean="0">
                <a:solidFill>
                  <a:srgbClr val="0000CC"/>
                </a:solidFill>
                <a:latin typeface="Bookman Old Style" pitchFamily="18" charset="0"/>
              </a:rPr>
            </a:br>
            <a:r>
              <a:rPr lang="ru-RU" sz="4800" b="1" dirty="0" smtClean="0">
                <a:solidFill>
                  <a:srgbClr val="0000CC"/>
                </a:solidFill>
                <a:latin typeface="Bookman Old Style" pitchFamily="18" charset="0"/>
              </a:rPr>
              <a:t> </a:t>
            </a:r>
            <a:r>
              <a:rPr lang="ru-RU" sz="4800" b="1" u="sng" dirty="0" smtClean="0">
                <a:solidFill>
                  <a:srgbClr val="0000CC"/>
                </a:solidFill>
                <a:latin typeface="Bookman Old Style" pitchFamily="18" charset="0"/>
              </a:rPr>
              <a:t>Выберите  № вопроса </a:t>
            </a:r>
          </a:p>
        </p:txBody>
      </p:sp>
      <p:sp>
        <p:nvSpPr>
          <p:cNvPr id="5" name="Управляющая кнопка: назад 4">
            <a:hlinkClick r:id="rId9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10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143000"/>
            <a:ext cx="7829576" cy="78580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Bookman Old Style" pitchFamily="18" charset="0"/>
              </a:rPr>
              <a:t>Вопрос № 1</a:t>
            </a:r>
            <a:endParaRPr lang="ru-RU" sz="60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214414" y="2143116"/>
            <a:ext cx="707236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Перечислите  свойства информации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4071942"/>
            <a:ext cx="91440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0000"/>
                </a:solidFill>
              </a:rPr>
              <a:t>Достоверность,  полнота,  актуальность, полезность, понятность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57224" y="1143000"/>
            <a:ext cx="7829576" cy="78580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Bookman Old Style" pitchFamily="18" charset="0"/>
              </a:rPr>
              <a:t>Вопрос № </a:t>
            </a:r>
            <a:r>
              <a:rPr lang="en-US" sz="6000" b="1" dirty="0" smtClean="0">
                <a:solidFill>
                  <a:srgbClr val="002060"/>
                </a:solidFill>
                <a:latin typeface="Bookman Old Style" pitchFamily="18" charset="0"/>
              </a:rPr>
              <a:t>2</a:t>
            </a:r>
            <a:endParaRPr lang="ru-RU" sz="60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4282" y="2143116"/>
            <a:ext cx="850112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Назовите виды органолептической информации. 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Как происходит восприятие данной информации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4282" y="4643446"/>
            <a:ext cx="9144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Визуальная, звуковая, вкусовая, тактильная, обонятельная. 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Глазами, ушами, ртом, кожей, носом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11" name="Управляющая кнопка: назад 10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57224" y="1143000"/>
            <a:ext cx="7829576" cy="78580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Bookman Old Style" pitchFamily="18" charset="0"/>
              </a:rPr>
              <a:t>Вопрос № 3</a:t>
            </a:r>
            <a:endParaRPr lang="ru-RU" sz="60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4282" y="2143116"/>
            <a:ext cx="850112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</a:rPr>
              <a:t>Перечислите формы представления информации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4282" y="4071942"/>
            <a:ext cx="892971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Знаковая письменная: символьная, графическая, табличная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В виде жестов и сигналов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Устной словесной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85786" y="928670"/>
            <a:ext cx="7829576" cy="78580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Bookman Old Style" pitchFamily="18" charset="0"/>
              </a:rPr>
              <a:t>Вопрос № 4</a:t>
            </a:r>
            <a:endParaRPr lang="ru-RU" sz="60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57158" y="1928802"/>
            <a:ext cx="850112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200" dirty="0" smtClean="0">
                <a:solidFill>
                  <a:srgbClr val="0000FF"/>
                </a:solidFill>
              </a:rPr>
              <a:t>	</a:t>
            </a:r>
            <a:r>
              <a:rPr lang="ru-RU" sz="3200" b="1" dirty="0" smtClean="0">
                <a:solidFill>
                  <a:srgbClr val="0000FF"/>
                </a:solidFill>
              </a:rPr>
              <a:t>Каков информационный объем сообщения «Я помню чудное мгновенье» при условии, что один символ кодируется одним байтом и соседние слова разделены одним пробелом?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57290" y="5286388"/>
            <a:ext cx="64294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24 байт, или 192 бит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85786" y="928670"/>
            <a:ext cx="7829576" cy="78580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Bookman Old Style" pitchFamily="18" charset="0"/>
              </a:rPr>
              <a:t>Вопрос № 5</a:t>
            </a:r>
            <a:endParaRPr lang="ru-RU" sz="60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57158" y="2357430"/>
            <a:ext cx="850112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00FF"/>
                </a:solidFill>
              </a:rPr>
              <a:t>Какие процессы могут происходить с информацией?</a:t>
            </a:r>
            <a:endParaRPr lang="ru-RU" sz="4000" b="1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71472" y="4929198"/>
            <a:ext cx="81439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Сбор, хранение, обработка, передача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28868"/>
            <a:ext cx="8643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Book Antiqua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85786" y="928670"/>
            <a:ext cx="7829576" cy="78580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Bookman Old Style" pitchFamily="18" charset="0"/>
              </a:rPr>
              <a:t>Вопрос № 6</a:t>
            </a:r>
            <a:endParaRPr lang="ru-RU" sz="60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57158" y="2357430"/>
            <a:ext cx="850112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200" dirty="0" smtClean="0">
                <a:solidFill>
                  <a:srgbClr val="0000FF"/>
                </a:solidFill>
              </a:rPr>
              <a:t>      Перед посадкой самолета бортинженер поручил стюардессе сделать объявление пассажирам: «Сейчас в городе идет дождь, температура воздуха два градуса». Кем  в данном случае является бортинженер?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57290" y="5286388"/>
            <a:ext cx="64294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Источником информации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Управляющая кнопка: назад 5">
            <a:hlinkClick r:id="rId3" action="ppaction://hlinksldjump" highlightClick="1"/>
          </p:cNvPr>
          <p:cNvSpPr/>
          <p:nvPr/>
        </p:nvSpPr>
        <p:spPr>
          <a:xfrm>
            <a:off x="8001024" y="6000768"/>
            <a:ext cx="857256" cy="571504"/>
          </a:xfrm>
          <a:prstGeom prst="actionButtonBackPrevious">
            <a:avLst/>
          </a:prstGeom>
          <a:blipFill>
            <a:blip r:embed="rId4" cstate="print"/>
            <a:stretch>
              <a:fillRect/>
            </a:stretch>
          </a:blipFill>
          <a:effectLst>
            <a:glow rad="139700">
              <a:schemeClr val="accent3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290</TotalTime>
  <Words>494</Words>
  <Application>Microsoft Office PowerPoint</Application>
  <PresentationFormat>Экран (4:3)</PresentationFormat>
  <Paragraphs>119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Городская</vt:lpstr>
      <vt:lpstr>Слайд 1</vt:lpstr>
      <vt:lpstr>Слайд 2</vt:lpstr>
      <vt:lpstr>«Информация»  Выберите  № вопроса </vt:lpstr>
      <vt:lpstr>Вопрос № 1</vt:lpstr>
      <vt:lpstr>Вопрос № 2</vt:lpstr>
      <vt:lpstr>Вопрос № 3</vt:lpstr>
      <vt:lpstr>Вопрос № 4</vt:lpstr>
      <vt:lpstr>Вопрос № 5</vt:lpstr>
      <vt:lpstr>Вопрос № 6</vt:lpstr>
      <vt:lpstr>«Объекты  окружающего мира»  Выберите  № вопроса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nadia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nadia</dc:creator>
  <cp:lastModifiedBy>nadia</cp:lastModifiedBy>
  <cp:revision>58</cp:revision>
  <dcterms:created xsi:type="dcterms:W3CDTF">2008-10-14T11:53:44Z</dcterms:created>
  <dcterms:modified xsi:type="dcterms:W3CDTF">2009-01-29T12:05:55Z</dcterms:modified>
</cp:coreProperties>
</file>