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2" r:id="rId3"/>
    <p:sldId id="273" r:id="rId4"/>
    <p:sldId id="257" r:id="rId5"/>
    <p:sldId id="274" r:id="rId6"/>
    <p:sldId id="275" r:id="rId7"/>
    <p:sldId id="259" r:id="rId8"/>
    <p:sldId id="264" r:id="rId9"/>
    <p:sldId id="277" r:id="rId10"/>
    <p:sldId id="258" r:id="rId11"/>
    <p:sldId id="260" r:id="rId12"/>
    <p:sldId id="267" r:id="rId13"/>
    <p:sldId id="262" r:id="rId14"/>
    <p:sldId id="265" r:id="rId15"/>
    <p:sldId id="263" r:id="rId16"/>
    <p:sldId id="266" r:id="rId17"/>
    <p:sldId id="268" r:id="rId18"/>
    <p:sldId id="269" r:id="rId19"/>
    <p:sldId id="270" r:id="rId20"/>
    <p:sldId id="276" r:id="rId21"/>
    <p:sldId id="271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660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29.01.2009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strips dir="r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trips dir="r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trips dir="r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trips dir="r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29.01.2009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strips dir="r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trips dir="r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29.01.2009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trips dir="r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29.01.2009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trips dir="r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29.01.2009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trips dir="r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trips dir="r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strips dir="r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29.01.2009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strips dir="rd"/>
  </p:transition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928926" y="533400"/>
            <a:ext cx="5543342" cy="2868168"/>
          </a:xfrm>
        </p:spPr>
        <p:txBody>
          <a:bodyPr/>
          <a:lstStyle/>
          <a:p>
            <a:r>
              <a:rPr lang="ru-RU" dirty="0" smtClean="0"/>
              <a:t>Интегрированный урок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071802" y="3539864"/>
            <a:ext cx="5397418" cy="1101248"/>
          </a:xfrm>
        </p:spPr>
        <p:txBody>
          <a:bodyPr>
            <a:normAutofit fontScale="92500"/>
          </a:bodyPr>
          <a:lstStyle/>
          <a:p>
            <a:r>
              <a:rPr lang="ru-RU" sz="4800" b="1" dirty="0" smtClean="0">
                <a:solidFill>
                  <a:schemeClr val="tx1"/>
                </a:solidFill>
              </a:rPr>
              <a:t>«ВЫСКАЗЫВАНИЯ»</a:t>
            </a:r>
          </a:p>
          <a:p>
            <a:endParaRPr lang="ru-RU" sz="48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14422"/>
            <a:ext cx="7242048" cy="3357586"/>
          </a:xfrm>
        </p:spPr>
        <p:txBody>
          <a:bodyPr>
            <a:normAutofit/>
          </a:bodyPr>
          <a:lstStyle/>
          <a:p>
            <a:pPr algn="ctr"/>
            <a:r>
              <a:rPr lang="ru-RU" sz="6000" dirty="0" smtClean="0"/>
              <a:t>классификация высказываний</a:t>
            </a:r>
            <a:endParaRPr lang="ru-RU" sz="6000" dirty="0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94382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1 – классификация: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2143108" y="1428736"/>
            <a:ext cx="3571900" cy="1143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высказывания</a:t>
            </a:r>
            <a:endParaRPr lang="ru-RU" sz="2800" dirty="0"/>
          </a:p>
        </p:txBody>
      </p:sp>
      <p:cxnSp>
        <p:nvCxnSpPr>
          <p:cNvPr id="6" name="Прямая со стрелкой 5"/>
          <p:cNvCxnSpPr/>
          <p:nvPr/>
        </p:nvCxnSpPr>
        <p:spPr>
          <a:xfrm rot="5400000">
            <a:off x="2071670" y="2500306"/>
            <a:ext cx="785818" cy="78581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 rot="16200000" flipH="1">
            <a:off x="5004218" y="2639592"/>
            <a:ext cx="738894" cy="60319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0" name="Скругленный прямоугольник 9"/>
          <p:cNvSpPr/>
          <p:nvPr/>
        </p:nvSpPr>
        <p:spPr>
          <a:xfrm>
            <a:off x="928662" y="3357562"/>
            <a:ext cx="2571768" cy="250033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u="sng" dirty="0" smtClean="0">
                <a:solidFill>
                  <a:schemeClr val="tx1"/>
                </a:solidFill>
              </a:rPr>
              <a:t>ИСТИННЫЕ</a:t>
            </a:r>
            <a:r>
              <a:rPr lang="ru-RU" dirty="0" smtClean="0">
                <a:solidFill>
                  <a:schemeClr val="tx1"/>
                </a:solidFill>
              </a:rPr>
              <a:t> – 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правильно отражают свойства и отношение реальных вещей</a:t>
            </a:r>
          </a:p>
          <a:p>
            <a:pPr algn="ctr"/>
            <a:endParaRPr lang="ru-RU" dirty="0" smtClean="0">
              <a:solidFill>
                <a:schemeClr val="tx1"/>
              </a:solidFill>
            </a:endParaRP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В=1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572000" y="3357562"/>
            <a:ext cx="2428892" cy="235745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u="sng" dirty="0" smtClean="0">
                <a:solidFill>
                  <a:schemeClr val="tx1"/>
                </a:solidFill>
              </a:rPr>
              <a:t>ЛОЖНЫЕ</a:t>
            </a:r>
            <a:r>
              <a:rPr lang="ru-RU" dirty="0" smtClean="0">
                <a:solidFill>
                  <a:schemeClr val="tx1"/>
                </a:solidFill>
              </a:rPr>
              <a:t> – 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не соответствуют реальной действительности</a:t>
            </a:r>
          </a:p>
          <a:p>
            <a:pPr algn="ctr"/>
            <a:endParaRPr lang="ru-RU" dirty="0" smtClean="0">
              <a:solidFill>
                <a:schemeClr val="tx1"/>
              </a:solidFill>
            </a:endParaRP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В=0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1" animBg="1"/>
      <p:bldP spid="10" grpId="0" animBg="1"/>
      <p:bldP spid="1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ПРИМЕР: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5186370" cy="4525963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200000"/>
              </a:lnSpc>
            </a:pPr>
            <a:r>
              <a:rPr lang="ru-RU" sz="3600" dirty="0" smtClean="0"/>
              <a:t>У кошки 4 лапы. </a:t>
            </a:r>
          </a:p>
          <a:p>
            <a:pPr>
              <a:lnSpc>
                <a:spcPct val="200000"/>
              </a:lnSpc>
            </a:pPr>
            <a:r>
              <a:rPr lang="ru-RU" sz="3600" dirty="0" smtClean="0"/>
              <a:t>У кошки два хвоста. </a:t>
            </a:r>
          </a:p>
          <a:p>
            <a:pPr>
              <a:lnSpc>
                <a:spcPct val="200000"/>
              </a:lnSpc>
            </a:pPr>
            <a:r>
              <a:rPr lang="ru-RU" sz="3600" dirty="0" smtClean="0"/>
              <a:t>В январе 31 день. </a:t>
            </a:r>
          </a:p>
          <a:p>
            <a:pPr>
              <a:lnSpc>
                <a:spcPct val="200000"/>
              </a:lnSpc>
            </a:pPr>
            <a:r>
              <a:rPr lang="ru-RU" sz="3600" dirty="0" smtClean="0"/>
              <a:t>Сентябрь – время каникул. 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5715008" y="1785926"/>
            <a:ext cx="1984240" cy="4340237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ru-RU" sz="3800" dirty="0" smtClean="0"/>
              <a:t>=1</a:t>
            </a:r>
          </a:p>
          <a:p>
            <a:pPr>
              <a:lnSpc>
                <a:spcPct val="120000"/>
              </a:lnSpc>
            </a:pPr>
            <a:r>
              <a:rPr lang="ru-RU" sz="3800" dirty="0" smtClean="0"/>
              <a:t>= 0</a:t>
            </a:r>
          </a:p>
          <a:p>
            <a:pPr>
              <a:lnSpc>
                <a:spcPct val="120000"/>
              </a:lnSpc>
            </a:pPr>
            <a:r>
              <a:rPr lang="ru-RU" sz="3800" dirty="0" smtClean="0"/>
              <a:t>= 1</a:t>
            </a:r>
          </a:p>
          <a:p>
            <a:pPr>
              <a:lnSpc>
                <a:spcPct val="120000"/>
              </a:lnSpc>
            </a:pPr>
            <a:r>
              <a:rPr lang="ru-RU" sz="3800" dirty="0" smtClean="0"/>
              <a:t>= 0</a:t>
            </a:r>
            <a:endParaRPr lang="ru-RU" sz="3800" dirty="0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6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94382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2 – классификация: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2071670" y="1428736"/>
            <a:ext cx="3643338" cy="1143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высказывания</a:t>
            </a:r>
            <a:endParaRPr lang="ru-RU" sz="2800" dirty="0"/>
          </a:p>
        </p:txBody>
      </p:sp>
      <p:cxnSp>
        <p:nvCxnSpPr>
          <p:cNvPr id="6" name="Прямая со стрелкой 5"/>
          <p:cNvCxnSpPr/>
          <p:nvPr/>
        </p:nvCxnSpPr>
        <p:spPr>
          <a:xfrm rot="5400000">
            <a:off x="1571604" y="2357430"/>
            <a:ext cx="857256" cy="85725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 rot="16200000" flipH="1">
            <a:off x="5357818" y="2357430"/>
            <a:ext cx="785818" cy="78581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0" name="Скругленный прямоугольник 9"/>
          <p:cNvSpPr/>
          <p:nvPr/>
        </p:nvSpPr>
        <p:spPr>
          <a:xfrm>
            <a:off x="285720" y="3357562"/>
            <a:ext cx="2428892" cy="24288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u="sng" dirty="0" smtClean="0">
                <a:solidFill>
                  <a:schemeClr val="tx1"/>
                </a:solidFill>
              </a:rPr>
              <a:t>ОБЩИЕ</a:t>
            </a:r>
            <a:r>
              <a:rPr lang="ru-RU" dirty="0" smtClean="0">
                <a:solidFill>
                  <a:schemeClr val="tx1"/>
                </a:solidFill>
              </a:rPr>
              <a:t> – 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могут начинаться со слов: 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ВСЕ, ВСЯКИЙ, КАЖДЫЙ, 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НИ ОДИН и.т.д.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071802" y="3357562"/>
            <a:ext cx="2071702" cy="235745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u="sng" dirty="0" smtClean="0">
                <a:solidFill>
                  <a:schemeClr val="tx1"/>
                </a:solidFill>
              </a:rPr>
              <a:t>ЕДИНИЧНЫЕ</a:t>
            </a:r>
            <a:r>
              <a:rPr lang="ru-RU" dirty="0" smtClean="0">
                <a:solidFill>
                  <a:schemeClr val="tx1"/>
                </a:solidFill>
              </a:rPr>
              <a:t> – 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относятся к единичным случаям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5357818" y="3357562"/>
            <a:ext cx="2357454" cy="24288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u="sng" dirty="0" smtClean="0">
                <a:solidFill>
                  <a:schemeClr val="tx1"/>
                </a:solidFill>
              </a:rPr>
              <a:t>ЧАСТНЫЕ</a:t>
            </a:r>
            <a:r>
              <a:rPr lang="ru-RU" dirty="0" smtClean="0">
                <a:solidFill>
                  <a:schemeClr val="tx1"/>
                </a:solidFill>
              </a:rPr>
              <a:t> – 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могут начинаться со слов: НЕКОТОРЫЕ, БОЛЬШИНСТВО 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и т.д.</a:t>
            </a:r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15" name="Прямая со стрелкой 14"/>
          <p:cNvCxnSpPr/>
          <p:nvPr/>
        </p:nvCxnSpPr>
        <p:spPr>
          <a:xfrm rot="5400000">
            <a:off x="3644100" y="2928140"/>
            <a:ext cx="71438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10" grpId="0" animBg="1"/>
      <p:bldP spid="11" grpId="0" animBg="1"/>
      <p:bldP spid="1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ПРИМЕР: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85992"/>
            <a:ext cx="7239000" cy="416974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ru-RU" sz="3600" b="1" u="sng" dirty="0" smtClean="0"/>
              <a:t>Все</a:t>
            </a:r>
            <a:r>
              <a:rPr lang="ru-RU" sz="3600" dirty="0" smtClean="0"/>
              <a:t> солдаты храбрые. </a:t>
            </a:r>
          </a:p>
          <a:p>
            <a:pPr>
              <a:lnSpc>
                <a:spcPct val="150000"/>
              </a:lnSpc>
            </a:pPr>
            <a:r>
              <a:rPr lang="ru-RU" sz="3600" b="1" u="sng" dirty="0" smtClean="0"/>
              <a:t>А – первая </a:t>
            </a:r>
            <a:r>
              <a:rPr lang="ru-RU" sz="3600" dirty="0" smtClean="0"/>
              <a:t>буква алфавита.</a:t>
            </a:r>
          </a:p>
          <a:p>
            <a:pPr>
              <a:lnSpc>
                <a:spcPct val="150000"/>
              </a:lnSpc>
            </a:pPr>
            <a:r>
              <a:rPr lang="ru-RU" sz="3600" b="1" u="sng" dirty="0" smtClean="0"/>
              <a:t>Некоторые</a:t>
            </a:r>
            <a:r>
              <a:rPr lang="ru-RU" sz="3600" dirty="0" smtClean="0"/>
              <a:t> медведи – бурые.</a:t>
            </a:r>
          </a:p>
          <a:p>
            <a:pPr>
              <a:lnSpc>
                <a:spcPct val="150000"/>
              </a:lnSpc>
              <a:buNone/>
            </a:pPr>
            <a:endParaRPr lang="ru-RU" sz="3600" dirty="0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 override="childStyl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normal"/>
                                          </p:val>
                                        </p:tav>
                                        <p:tav tm="50000">
                                          <p:val>
                                            <p:strVal val="bold"/>
                                          </p:val>
                                        </p:tav>
                                        <p:tav tm="60000">
                                          <p:val>
                                            <p:strVal val="normal"/>
                                          </p:val>
                                        </p:tav>
                                        <p:tav tm="100000">
                                          <p:val>
                                            <p:strVal val="normal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94382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3 – классификация: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2143108" y="1428736"/>
            <a:ext cx="3571900" cy="1143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высказывания</a:t>
            </a:r>
            <a:endParaRPr lang="ru-RU" sz="2800" dirty="0"/>
          </a:p>
        </p:txBody>
      </p:sp>
      <p:cxnSp>
        <p:nvCxnSpPr>
          <p:cNvPr id="6" name="Прямая со стрелкой 5"/>
          <p:cNvCxnSpPr/>
          <p:nvPr/>
        </p:nvCxnSpPr>
        <p:spPr>
          <a:xfrm rot="5400000">
            <a:off x="2071670" y="2500306"/>
            <a:ext cx="785818" cy="78581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 rot="16200000" flipH="1">
            <a:off x="5004218" y="2639592"/>
            <a:ext cx="738894" cy="60319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0" name="Скругленный прямоугольник 9"/>
          <p:cNvSpPr/>
          <p:nvPr/>
        </p:nvSpPr>
        <p:spPr>
          <a:xfrm>
            <a:off x="928662" y="3357562"/>
            <a:ext cx="2428892" cy="250033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u="sng" dirty="0" smtClean="0">
                <a:solidFill>
                  <a:schemeClr val="tx1"/>
                </a:solidFill>
              </a:rPr>
              <a:t>ПРОСТЫЕ</a:t>
            </a:r>
            <a:r>
              <a:rPr lang="ru-RU" dirty="0" smtClean="0">
                <a:solidFill>
                  <a:schemeClr val="tx1"/>
                </a:solidFill>
              </a:rPr>
              <a:t> – 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одна основа в предложении (одно подлежащее и одно сказуемое)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572000" y="3357562"/>
            <a:ext cx="2428892" cy="27146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u="sng" dirty="0" smtClean="0">
                <a:solidFill>
                  <a:schemeClr val="tx1"/>
                </a:solidFill>
              </a:rPr>
              <a:t>СЛОЖНЫЕ</a:t>
            </a:r>
            <a:r>
              <a:rPr lang="ru-RU" dirty="0" smtClean="0">
                <a:solidFill>
                  <a:schemeClr val="tx1"/>
                </a:solidFill>
              </a:rPr>
              <a:t> (составные)– 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два и более простых высказываний, соединенные в одно, с помощью логических связок (</a:t>
            </a:r>
            <a:r>
              <a:rPr lang="ru-RU" smtClean="0">
                <a:solidFill>
                  <a:schemeClr val="tx1"/>
                </a:solidFill>
              </a:rPr>
              <a:t>операций </a:t>
            </a:r>
            <a:r>
              <a:rPr lang="ru-RU" smtClean="0">
                <a:solidFill>
                  <a:schemeClr val="tx1"/>
                </a:solidFill>
              </a:rPr>
              <a:t>И, </a:t>
            </a:r>
            <a:r>
              <a:rPr lang="ru-RU" dirty="0" smtClean="0">
                <a:solidFill>
                  <a:schemeClr val="tx1"/>
                </a:solidFill>
              </a:rPr>
              <a:t>ИЛИ)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10" grpId="0" animBg="1"/>
      <p:bldP spid="11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ПРИМЕР: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У кошки 4 лапы.				</a:t>
            </a:r>
          </a:p>
          <a:p>
            <a:r>
              <a:rPr lang="ru-RU" dirty="0" smtClean="0"/>
              <a:t>У кошки 1 хвост.</a:t>
            </a:r>
          </a:p>
          <a:p>
            <a:pPr>
              <a:buNone/>
            </a:pPr>
            <a:endParaRPr lang="ru-RU" dirty="0" smtClean="0"/>
          </a:p>
          <a:p>
            <a:pPr algn="r">
              <a:buNone/>
            </a:pPr>
            <a:r>
              <a:rPr lang="ru-RU" dirty="0" smtClean="0"/>
              <a:t>                     У кошки 4 лапы </a:t>
            </a:r>
            <a:r>
              <a:rPr lang="ru-RU" b="1" u="sng" dirty="0" smtClean="0"/>
              <a:t>И</a:t>
            </a:r>
            <a:r>
              <a:rPr lang="ru-RU" dirty="0" smtClean="0"/>
              <a:t> 1 хвост.			</a:t>
            </a:r>
          </a:p>
          <a:p>
            <a:r>
              <a:rPr lang="ru-RU" dirty="0" smtClean="0"/>
              <a:t>Часть туристов любят чай.</a:t>
            </a:r>
          </a:p>
          <a:p>
            <a:r>
              <a:rPr lang="ru-RU" dirty="0" smtClean="0"/>
              <a:t>Часть туристов любят молоко.		    </a:t>
            </a:r>
          </a:p>
          <a:p>
            <a:endParaRPr lang="ru-RU" dirty="0" smtClean="0"/>
          </a:p>
          <a:p>
            <a:pPr>
              <a:buNone/>
            </a:pPr>
            <a:r>
              <a:rPr lang="ru-RU" dirty="0" smtClean="0"/>
              <a:t>         Часть туристов любят чай </a:t>
            </a:r>
            <a:r>
              <a:rPr lang="ru-RU" b="1" u="sng" dirty="0" smtClean="0"/>
              <a:t>ИЛИ</a:t>
            </a:r>
            <a:r>
              <a:rPr lang="ru-RU" dirty="0" smtClean="0"/>
              <a:t> молоко.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smtClean="0"/>
              <a:t>Задание №1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5400684" cy="4525963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Какие из данных предложений являются высказываниями? Определите их истинность.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Число 6 – четное.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Посмотрите на доску.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Все роботы являются машинами.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У каждой лошади есть хвост.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Внимание!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Кто отсутствует?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Есть кошки, которые дружат с собаками.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Некоторые люди являются художниками.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Выразите 1 час 15 минут в минуты.</a:t>
            </a:r>
          </a:p>
          <a:p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sz="half" idx="2"/>
          </p:nvPr>
        </p:nvSpPr>
        <p:spPr>
          <a:xfrm>
            <a:off x="6215074" y="2214554"/>
            <a:ext cx="1484174" cy="3911609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Ответы:</a:t>
            </a:r>
          </a:p>
          <a:p>
            <a:pPr>
              <a:buNone/>
            </a:pPr>
            <a:endParaRPr lang="ru-RU" dirty="0" smtClean="0"/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 В=1, 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 не В,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 В=1,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 В=1,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 не В,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 Не В,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 В=1,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 В=1,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 Не В.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mph" presetSubtype="1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 override="childStyle">
                                        <p:cTn id="13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4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15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5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5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0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5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0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5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0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5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0" dur="500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5" dur="500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7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751506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Задание №2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85860"/>
            <a:ext cx="5543560" cy="514353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Определите, какие из приведенных высказываний являются общими, частными или  единичными?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Некоторые мои друзья собирают марки.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Все лекарства неприятны на вкус.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Некоторые лекарства приятны на вкус.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А – первая буква алфавита.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Некоторые медведи бурые.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Тигр – хищное животное.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 некоторых змей нет ядовитых зубов.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Многие растения обладают целебными свойствами.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Все металлы проводят тепло.</a:t>
            </a:r>
          </a:p>
          <a:p>
            <a:pPr>
              <a:buNone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72198" y="2000240"/>
            <a:ext cx="2071702" cy="4125923"/>
          </a:xfrm>
        </p:spPr>
        <p:txBody>
          <a:bodyPr>
            <a:normAutofit fontScale="400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900" dirty="0" smtClean="0">
                <a:latin typeface="Times New Roman" pitchFamily="18" charset="0"/>
                <a:cs typeface="Times New Roman" pitchFamily="18" charset="0"/>
              </a:rPr>
              <a:t>Ответы:</a:t>
            </a:r>
          </a:p>
          <a:p>
            <a:pPr marL="514350" indent="-514350">
              <a:lnSpc>
                <a:spcPct val="14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4900" dirty="0" smtClean="0">
                <a:latin typeface="Times New Roman" pitchFamily="18" charset="0"/>
                <a:cs typeface="Times New Roman" pitchFamily="18" charset="0"/>
              </a:rPr>
              <a:t>частное, </a:t>
            </a:r>
          </a:p>
          <a:p>
            <a:pPr marL="514350" indent="-514350">
              <a:lnSpc>
                <a:spcPct val="14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4900" dirty="0" smtClean="0">
                <a:latin typeface="Times New Roman" pitchFamily="18" charset="0"/>
                <a:cs typeface="Times New Roman" pitchFamily="18" charset="0"/>
              </a:rPr>
              <a:t>общее,</a:t>
            </a:r>
          </a:p>
          <a:p>
            <a:pPr marL="514350" indent="-514350">
              <a:lnSpc>
                <a:spcPct val="14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4900" dirty="0" smtClean="0">
                <a:latin typeface="Times New Roman" pitchFamily="18" charset="0"/>
                <a:cs typeface="Times New Roman" pitchFamily="18" charset="0"/>
              </a:rPr>
              <a:t>частное, </a:t>
            </a:r>
          </a:p>
          <a:p>
            <a:pPr marL="514350" indent="-514350">
              <a:lnSpc>
                <a:spcPct val="14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4900" dirty="0" smtClean="0">
                <a:latin typeface="Times New Roman" pitchFamily="18" charset="0"/>
                <a:cs typeface="Times New Roman" pitchFamily="18" charset="0"/>
              </a:rPr>
              <a:t>единичное</a:t>
            </a:r>
          </a:p>
          <a:p>
            <a:pPr marL="514350" indent="-514350">
              <a:lnSpc>
                <a:spcPct val="14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4900" dirty="0" smtClean="0">
                <a:latin typeface="Times New Roman" pitchFamily="18" charset="0"/>
                <a:cs typeface="Times New Roman" pitchFamily="18" charset="0"/>
              </a:rPr>
              <a:t>частное, </a:t>
            </a:r>
          </a:p>
          <a:p>
            <a:pPr marL="514350" indent="-514350">
              <a:lnSpc>
                <a:spcPct val="14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4900" dirty="0" smtClean="0">
                <a:latin typeface="Times New Roman" pitchFamily="18" charset="0"/>
                <a:cs typeface="Times New Roman" pitchFamily="18" charset="0"/>
              </a:rPr>
              <a:t>единичное</a:t>
            </a:r>
          </a:p>
          <a:p>
            <a:pPr marL="514350" indent="-514350">
              <a:lnSpc>
                <a:spcPct val="14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4900" dirty="0" smtClean="0">
                <a:latin typeface="Times New Roman" pitchFamily="18" charset="0"/>
                <a:cs typeface="Times New Roman" pitchFamily="18" charset="0"/>
              </a:rPr>
              <a:t>частное, </a:t>
            </a:r>
          </a:p>
          <a:p>
            <a:pPr marL="514350" indent="-514350">
              <a:lnSpc>
                <a:spcPct val="14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4900" dirty="0" smtClean="0">
                <a:latin typeface="Times New Roman" pitchFamily="18" charset="0"/>
                <a:cs typeface="Times New Roman" pitchFamily="18" charset="0"/>
              </a:rPr>
              <a:t>частное, </a:t>
            </a:r>
          </a:p>
          <a:p>
            <a:pPr marL="514350" indent="-514350">
              <a:lnSpc>
                <a:spcPct val="14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4900" dirty="0" smtClean="0">
                <a:latin typeface="Times New Roman" pitchFamily="18" charset="0"/>
                <a:cs typeface="Times New Roman" pitchFamily="18" charset="0"/>
              </a:rPr>
              <a:t>общее.</a:t>
            </a:r>
          </a:p>
          <a:p>
            <a:pPr marL="514350" indent="-514350">
              <a:buFont typeface="+mj-lt"/>
              <a:buAutoNum type="arabicPeriod"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680068"/>
          </a:xfrm>
        </p:spPr>
        <p:txBody>
          <a:bodyPr/>
          <a:lstStyle/>
          <a:p>
            <a:pPr algn="ctr"/>
            <a:r>
              <a:rPr lang="ru-RU" dirty="0" smtClean="0"/>
              <a:t>Задание №3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071546"/>
            <a:ext cx="4186238" cy="5054617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Из двух простых высказываний постройте сложное высказывание, используя логические связки </a:t>
            </a:r>
            <a:r>
              <a:rPr lang="ru-RU" sz="2000" u="sng" dirty="0" smtClean="0"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u="sng" dirty="0" smtClean="0">
                <a:latin typeface="Times New Roman" pitchFamily="18" charset="0"/>
                <a:cs typeface="Times New Roman" pitchFamily="18" charset="0"/>
              </a:rPr>
              <a:t>ИЛИ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Все ученики изучают математику. Все ученики изучают литературу.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Оля старше Светы.             Марина старше Светы.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 кабинете есть учебники. 	    В кабинете есть задачники.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Слова в этом предложении начинаются на букву А.        Слова в этом предложении начинаются на букву Ч.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Синий кубик меньше красного. Синий кубик меньше зеленого.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929190" y="2143116"/>
            <a:ext cx="3071834" cy="4500594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Ответы: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Все ученики изучают математику </a:t>
            </a:r>
            <a:r>
              <a:rPr lang="ru-RU" sz="3200" b="1" u="sng" dirty="0" smtClean="0"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литературу.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Оля </a:t>
            </a:r>
            <a:r>
              <a:rPr lang="ru-RU" sz="3200" b="1" u="sng" dirty="0" smtClean="0"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Марина старше Светы.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В кабинете есть учебники </a:t>
            </a:r>
            <a:r>
              <a:rPr lang="ru-RU" sz="3200" b="1" u="sng" dirty="0" smtClean="0"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задачники.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Слова в этом предложении начинаются на букву А </a:t>
            </a:r>
            <a:r>
              <a:rPr lang="ru-RU" sz="3200" b="1" u="sng" dirty="0" smtClean="0">
                <a:latin typeface="Times New Roman" pitchFamily="18" charset="0"/>
                <a:cs typeface="Times New Roman" pitchFamily="18" charset="0"/>
              </a:rPr>
              <a:t>ИЛИ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Ч.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Синий кубик меньше красного </a:t>
            </a:r>
            <a:r>
              <a:rPr lang="ru-RU" sz="3200" b="1" u="sng" dirty="0" smtClean="0"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зеленого.</a:t>
            </a:r>
          </a:p>
          <a:p>
            <a:endParaRPr lang="ru-RU" dirty="0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9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000" dirty="0" smtClean="0"/>
              <a:t>предложение</a:t>
            </a:r>
            <a:endParaRPr lang="ru-RU" sz="6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ctr">
              <a:buNone/>
            </a:pPr>
            <a:r>
              <a:rPr lang="ru-RU" sz="6000" i="1" dirty="0" smtClean="0"/>
              <a:t>- это любая законченная фраза, служащая для выражения мыслей, чувств, передачи сообщений.</a:t>
            </a:r>
            <a:endParaRPr lang="ru-RU" sz="6000" dirty="0" smtClean="0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Домашнее задание: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sz="4400" dirty="0" smtClean="0"/>
              <a:t>Привести </a:t>
            </a:r>
            <a:r>
              <a:rPr lang="ru-RU" sz="4400" b="1" dirty="0" smtClean="0"/>
              <a:t>по два</a:t>
            </a:r>
            <a:r>
              <a:rPr lang="ru-RU" sz="4400" dirty="0" smtClean="0"/>
              <a:t> примера на каждый тип высказывания 7*2=14 высказываний должно быть у вас в домашнем задании в тетради.</a:t>
            </a:r>
            <a:endParaRPr lang="ru-RU" sz="4400" dirty="0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2714612" y="2000240"/>
            <a:ext cx="6143668" cy="2143140"/>
          </a:xfrm>
        </p:spPr>
        <p:txBody>
          <a:bodyPr/>
          <a:lstStyle/>
          <a:p>
            <a:pPr algn="ctr"/>
            <a:r>
              <a:rPr lang="ru-RU" dirty="0" smtClean="0"/>
              <a:t>- Большое спасибо за внимание,</a:t>
            </a:r>
            <a:br>
              <a:rPr lang="ru-RU" dirty="0" smtClean="0"/>
            </a:br>
            <a:r>
              <a:rPr lang="ru-RU" dirty="0" smtClean="0"/>
              <a:t>- Урок окончен.</a:t>
            </a:r>
            <a:endParaRPr lang="ru-RU" dirty="0"/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6715140" y="4286256"/>
            <a:ext cx="1857388" cy="1071570"/>
          </a:xfrm>
        </p:spPr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457200" y="1214422"/>
            <a:ext cx="7242048" cy="3357586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60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>Классификация Предложений</a:t>
            </a:r>
            <a:endParaRPr kumimoji="0" lang="ru-RU" sz="6000" b="1" i="0" u="none" strike="noStrike" kern="1200" cap="all" spc="0" normalizeH="0" baseline="0" noProof="0" dirty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gradFill>
                <a:gsLst>
                  <a:gs pos="0">
                    <a:schemeClr val="accent4">
                      <a:tint val="13000"/>
                    </a:schemeClr>
                  </a:gs>
                  <a:gs pos="10000">
                    <a:schemeClr val="accent4">
                      <a:tint val="20000"/>
                    </a:schemeClr>
                  </a:gs>
                  <a:gs pos="49000">
                    <a:schemeClr val="accent4">
                      <a:tint val="70000"/>
                    </a:schemeClr>
                  </a:gs>
                  <a:gs pos="50000">
                    <a:schemeClr val="accent4">
                      <a:tint val="97000"/>
                    </a:schemeClr>
                  </a:gs>
                  <a:gs pos="100000">
                    <a:schemeClr val="accent4">
                      <a:tint val="20000"/>
                    </a:schemeClr>
                  </a:gs>
                </a:gsLst>
                <a:lin ang="5400000" scaled="1"/>
              </a:gra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1" name="Oval 15"/>
          <p:cNvSpPr>
            <a:spLocks noChangeArrowheads="1"/>
          </p:cNvSpPr>
          <p:nvPr/>
        </p:nvSpPr>
        <p:spPr bwMode="auto">
          <a:xfrm>
            <a:off x="1357290" y="571480"/>
            <a:ext cx="4786346" cy="928694"/>
          </a:xfrm>
          <a:prstGeom prst="ellipse">
            <a:avLst/>
          </a:prstGeom>
          <a:ln>
            <a:solidFill>
              <a:schemeClr val="accent1"/>
            </a:solidFill>
            <a:headEnd/>
            <a:tailEnd/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50800" dist="25000" dir="5400000" rotWithShape="0">
              <a:schemeClr val="accent1">
                <a:shade val="30000"/>
                <a:satMod val="150000"/>
                <a:alpha val="38000"/>
              </a:scheme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ПРЕДЛОЖЕНИЯ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10" name="AutoShape 14"/>
          <p:cNvSpPr>
            <a:spLocks noChangeShapeType="1"/>
          </p:cNvSpPr>
          <p:nvPr/>
        </p:nvSpPr>
        <p:spPr bwMode="auto">
          <a:xfrm flipH="1">
            <a:off x="2143108" y="1428736"/>
            <a:ext cx="500066" cy="70009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109" name="AutoShape 13"/>
          <p:cNvSpPr>
            <a:spLocks noChangeShapeType="1"/>
          </p:cNvSpPr>
          <p:nvPr/>
        </p:nvSpPr>
        <p:spPr bwMode="auto">
          <a:xfrm>
            <a:off x="5286380" y="1428736"/>
            <a:ext cx="428628" cy="785818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108" name="AutoShape 12"/>
          <p:cNvSpPr>
            <a:spLocks noChangeArrowheads="1"/>
          </p:cNvSpPr>
          <p:nvPr/>
        </p:nvSpPr>
        <p:spPr bwMode="auto">
          <a:xfrm>
            <a:off x="285720" y="2143116"/>
            <a:ext cx="4286280" cy="1143008"/>
          </a:xfrm>
          <a:prstGeom prst="roundRect">
            <a:avLst>
              <a:gd name="adj" fmla="val 16667"/>
            </a:avLst>
          </a:prstGeom>
          <a:ln>
            <a:headEnd/>
            <a:tailEnd/>
          </a:ln>
          <a:effectLst>
            <a:glow rad="139700">
              <a:schemeClr val="accent2">
                <a:satMod val="175000"/>
                <a:alpha val="40000"/>
              </a:schemeClr>
            </a:glow>
            <a:outerShdw blurRad="50800" dist="25000" dir="5400000" rotWithShape="0">
              <a:schemeClr val="accent1">
                <a:shade val="30000"/>
                <a:satMod val="150000"/>
                <a:alpha val="38000"/>
              </a:scheme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по цели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высказывания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</a:endParaRPr>
          </a:p>
        </p:txBody>
      </p:sp>
      <p:sp>
        <p:nvSpPr>
          <p:cNvPr id="4107" name="AutoShape 11"/>
          <p:cNvSpPr>
            <a:spLocks noChangeArrowheads="1"/>
          </p:cNvSpPr>
          <p:nvPr/>
        </p:nvSpPr>
        <p:spPr bwMode="auto">
          <a:xfrm>
            <a:off x="4786314" y="2428868"/>
            <a:ext cx="3071834" cy="1000132"/>
          </a:xfrm>
          <a:prstGeom prst="roundRect">
            <a:avLst>
              <a:gd name="adj" fmla="val 16667"/>
            </a:avLst>
          </a:prstGeom>
          <a:ln>
            <a:headEnd/>
            <a:tailEnd/>
          </a:ln>
          <a:effectLst>
            <a:glow rad="139700">
              <a:schemeClr val="accent2">
                <a:satMod val="175000"/>
                <a:alpha val="40000"/>
              </a:schemeClr>
            </a:glow>
            <a:outerShdw blurRad="50800" dist="25000" dir="5400000" rotWithShape="0">
              <a:schemeClr val="accent1">
                <a:shade val="30000"/>
                <a:satMod val="150000"/>
                <a:alpha val="38000"/>
              </a:scheme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по интонации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06" name="AutoShape 10"/>
          <p:cNvSpPr>
            <a:spLocks noChangeShapeType="1"/>
          </p:cNvSpPr>
          <p:nvPr/>
        </p:nvSpPr>
        <p:spPr bwMode="auto">
          <a:xfrm flipH="1">
            <a:off x="928662" y="3286124"/>
            <a:ext cx="161925" cy="2667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105" name="AutoShape 9"/>
          <p:cNvSpPr>
            <a:spLocks noChangeShapeType="1"/>
          </p:cNvSpPr>
          <p:nvPr/>
        </p:nvSpPr>
        <p:spPr bwMode="auto">
          <a:xfrm flipH="1">
            <a:off x="5357818" y="3500438"/>
            <a:ext cx="223838" cy="285752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104" name="AutoShape 8"/>
          <p:cNvSpPr>
            <a:spLocks noChangeShapeType="1"/>
          </p:cNvSpPr>
          <p:nvPr/>
        </p:nvSpPr>
        <p:spPr bwMode="auto">
          <a:xfrm>
            <a:off x="6858016" y="3500438"/>
            <a:ext cx="214314" cy="285752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103" name="AutoShape 7"/>
          <p:cNvSpPr>
            <a:spLocks noChangeShapeType="1"/>
          </p:cNvSpPr>
          <p:nvPr/>
        </p:nvSpPr>
        <p:spPr bwMode="auto">
          <a:xfrm>
            <a:off x="2428860" y="3357562"/>
            <a:ext cx="0" cy="2667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102" name="AutoShape 6"/>
          <p:cNvSpPr>
            <a:spLocks noChangeShapeType="1"/>
          </p:cNvSpPr>
          <p:nvPr/>
        </p:nvSpPr>
        <p:spPr bwMode="auto">
          <a:xfrm>
            <a:off x="3643306" y="3357562"/>
            <a:ext cx="114300" cy="2667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101" name="AutoShape 5"/>
          <p:cNvSpPr>
            <a:spLocks noChangeArrowheads="1"/>
          </p:cNvSpPr>
          <p:nvPr/>
        </p:nvSpPr>
        <p:spPr bwMode="auto">
          <a:xfrm>
            <a:off x="571472" y="3643314"/>
            <a:ext cx="785818" cy="2786082"/>
          </a:xfrm>
          <a:prstGeom prst="roundRect">
            <a:avLst>
              <a:gd name="adj" fmla="val 16667"/>
            </a:avLst>
          </a:prstGeom>
          <a:ln>
            <a:headEnd/>
            <a:tailEnd/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50800" dist="25000" dir="5400000" rotWithShape="0">
              <a:schemeClr val="accent1">
                <a:shade val="30000"/>
                <a:satMod val="150000"/>
                <a:alpha val="38000"/>
              </a:scheme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vert270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повествовательные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</a:endParaRPr>
          </a:p>
        </p:txBody>
      </p:sp>
      <p:sp>
        <p:nvSpPr>
          <p:cNvPr id="4100" name="AutoShape 4"/>
          <p:cNvSpPr>
            <a:spLocks noChangeArrowheads="1"/>
          </p:cNvSpPr>
          <p:nvPr/>
        </p:nvSpPr>
        <p:spPr bwMode="auto">
          <a:xfrm>
            <a:off x="4857752" y="3786190"/>
            <a:ext cx="1000132" cy="2857520"/>
          </a:xfrm>
          <a:prstGeom prst="roundRect">
            <a:avLst>
              <a:gd name="adj" fmla="val 16667"/>
            </a:avLst>
          </a:prstGeom>
          <a:ln>
            <a:headEnd/>
            <a:tailEnd/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50800" dist="25000" dir="5400000" rotWithShape="0">
              <a:schemeClr val="accent1">
                <a:shade val="30000"/>
                <a:satMod val="150000"/>
                <a:alpha val="38000"/>
              </a:scheme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vert270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невосклицательные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099" name="AutoShape 3"/>
          <p:cNvSpPr>
            <a:spLocks noChangeArrowheads="1"/>
          </p:cNvSpPr>
          <p:nvPr/>
        </p:nvSpPr>
        <p:spPr bwMode="auto">
          <a:xfrm>
            <a:off x="6500826" y="3786190"/>
            <a:ext cx="928694" cy="2643206"/>
          </a:xfrm>
          <a:prstGeom prst="roundRect">
            <a:avLst>
              <a:gd name="adj" fmla="val 16667"/>
            </a:avLst>
          </a:prstGeom>
          <a:ln>
            <a:headEnd/>
            <a:tailEnd/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50800" dist="25000" dir="5400000" rotWithShape="0">
              <a:schemeClr val="accent1">
                <a:shade val="30000"/>
                <a:satMod val="150000"/>
                <a:alpha val="38000"/>
              </a:scheme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vert270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восклицательные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098" name="AutoShape 2"/>
          <p:cNvSpPr>
            <a:spLocks noChangeArrowheads="1"/>
          </p:cNvSpPr>
          <p:nvPr/>
        </p:nvSpPr>
        <p:spPr bwMode="auto">
          <a:xfrm>
            <a:off x="1928794" y="3643314"/>
            <a:ext cx="785818" cy="2428892"/>
          </a:xfrm>
          <a:prstGeom prst="roundRect">
            <a:avLst>
              <a:gd name="adj" fmla="val 16667"/>
            </a:avLst>
          </a:prstGeom>
          <a:ln>
            <a:headEnd/>
            <a:tailEnd/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50800" dist="25000" dir="5400000" rotWithShape="0">
              <a:schemeClr val="accent1">
                <a:shade val="30000"/>
                <a:satMod val="150000"/>
                <a:alpha val="38000"/>
              </a:scheme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vert270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вопросительные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097" name="AutoShape 1"/>
          <p:cNvSpPr>
            <a:spLocks noChangeArrowheads="1"/>
          </p:cNvSpPr>
          <p:nvPr/>
        </p:nvSpPr>
        <p:spPr bwMode="auto">
          <a:xfrm>
            <a:off x="3357554" y="3643314"/>
            <a:ext cx="857256" cy="2428892"/>
          </a:xfrm>
          <a:prstGeom prst="roundRect">
            <a:avLst>
              <a:gd name="adj" fmla="val 16667"/>
            </a:avLst>
          </a:prstGeom>
          <a:ln>
            <a:headEnd/>
            <a:tailEnd/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50800" dist="25000" dir="5400000" rotWithShape="0">
              <a:schemeClr val="accent1">
                <a:shade val="30000"/>
                <a:satMod val="150000"/>
                <a:alpha val="38000"/>
              </a:scheme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vert270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побудительные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12" name="Rectangle 1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21" name="Rectangle 25"/>
          <p:cNvSpPr>
            <a:spLocks noChangeArrowheads="1"/>
          </p:cNvSpPr>
          <p:nvPr/>
        </p:nvSpPr>
        <p:spPr bwMode="auto">
          <a:xfrm>
            <a:off x="0" y="457200"/>
            <a:ext cx="22313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20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3" dur="500"/>
                                        <p:tgtEl>
                                          <p:spTgt spid="4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4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5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11" grpId="0" animBg="1"/>
      <p:bldP spid="4110" grpId="0" animBg="1"/>
      <p:bldP spid="4109" grpId="0" animBg="1"/>
      <p:bldP spid="4108" grpId="0" animBg="1"/>
      <p:bldP spid="4107" grpId="0" animBg="1"/>
      <p:bldP spid="4106" grpId="0" animBg="1"/>
      <p:bldP spid="4105" grpId="0" animBg="1"/>
      <p:bldP spid="4104" grpId="0" animBg="1"/>
      <p:bldP spid="4103" grpId="0" animBg="1"/>
      <p:bldP spid="4102" grpId="0" animBg="1"/>
      <p:bldP spid="4101" grpId="0" animBg="1"/>
      <p:bldP spid="4100" grpId="0" animBg="1"/>
      <p:bldP spid="4099" grpId="0" animBg="1"/>
      <p:bldP spid="4098" grpId="0" animBg="1"/>
      <p:bldP spid="409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57200" y="1214422"/>
            <a:ext cx="7242048" cy="335758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6000" b="1" i="0" u="none" strike="noStrike" kern="1200" cap="all" spc="0" normalizeH="0" baseline="0" noProof="0" dirty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gradFill>
                <a:gsLst>
                  <a:gs pos="0">
                    <a:schemeClr val="accent4">
                      <a:tint val="13000"/>
                    </a:schemeClr>
                  </a:gs>
                  <a:gs pos="10000">
                    <a:schemeClr val="accent4">
                      <a:tint val="20000"/>
                    </a:schemeClr>
                  </a:gs>
                  <a:gs pos="49000">
                    <a:schemeClr val="accent4">
                      <a:tint val="70000"/>
                    </a:schemeClr>
                  </a:gs>
                  <a:gs pos="50000">
                    <a:schemeClr val="accent4">
                      <a:tint val="97000"/>
                    </a:schemeClr>
                  </a:gs>
                  <a:gs pos="100000">
                    <a:schemeClr val="accent4">
                      <a:tint val="20000"/>
                    </a:schemeClr>
                  </a:gs>
                </a:gsLst>
                <a:lin ang="5400000" scaled="1"/>
              </a:gra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>
              <a:defRPr/>
            </a:pPr>
            <a:r>
              <a:rPr lang="ru-RU" sz="4000" dirty="0" smtClean="0"/>
              <a:t>ПОВЕСТВОВАТЕЛЬНОЕ ПРЕДЛОЖЕНИЕ</a:t>
            </a:r>
            <a:endParaRPr lang="ru-RU" sz="4000" dirty="0"/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cxnSp>
        <p:nvCxnSpPr>
          <p:cNvPr id="10" name="Прямая со стрелкой 9"/>
          <p:cNvCxnSpPr/>
          <p:nvPr/>
        </p:nvCxnSpPr>
        <p:spPr>
          <a:xfrm rot="5400000">
            <a:off x="2357422" y="1785926"/>
            <a:ext cx="785818" cy="50006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rot="16200000" flipH="1">
            <a:off x="4643438" y="1785926"/>
            <a:ext cx="785818" cy="50006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3" name="Скругленный прямоугольник 12"/>
          <p:cNvSpPr/>
          <p:nvPr/>
        </p:nvSpPr>
        <p:spPr>
          <a:xfrm>
            <a:off x="1142976" y="2428868"/>
            <a:ext cx="2143140" cy="321471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i="1" dirty="0" smtClean="0"/>
              <a:t>- это предложение, в конце которого ставится точка.</a:t>
            </a:r>
            <a:endParaRPr lang="ru-RU" sz="2800" dirty="0" smtClean="0"/>
          </a:p>
          <a:p>
            <a:pPr algn="ctr"/>
            <a:endParaRPr lang="ru-RU" dirty="0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643306" y="2428868"/>
            <a:ext cx="3714776" cy="39290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i="1" dirty="0" smtClean="0"/>
              <a:t>- это такие предложения, которые заключают в себе сообщение о каком-либо </a:t>
            </a:r>
            <a:r>
              <a:rPr lang="ru-RU" sz="2400" b="1" dirty="0" smtClean="0">
                <a:solidFill>
                  <a:schemeClr val="tx1"/>
                </a:solidFill>
              </a:rPr>
              <a:t>утверждаемом</a:t>
            </a:r>
            <a:r>
              <a:rPr lang="ru-RU" sz="2400" i="1" dirty="0" smtClean="0"/>
              <a:t> или </a:t>
            </a:r>
            <a:r>
              <a:rPr lang="ru-RU" sz="2400" b="1" dirty="0" smtClean="0">
                <a:solidFill>
                  <a:schemeClr val="tx1"/>
                </a:solidFill>
              </a:rPr>
              <a:t>отрицаемом</a:t>
            </a:r>
            <a:r>
              <a:rPr lang="ru-RU" sz="2400" i="1" dirty="0" smtClean="0"/>
              <a:t> факте, явлении, событии и т.д. или их описание.</a:t>
            </a:r>
            <a:endParaRPr lang="ru-RU" sz="2400" dirty="0" smtClean="0"/>
          </a:p>
          <a:p>
            <a:pPr algn="ctr"/>
            <a:endParaRPr lang="ru-RU" dirty="0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000100" y="3643314"/>
            <a:ext cx="6255488" cy="136207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6000" dirty="0" smtClean="0"/>
              <a:t>У КОШКИ 4 ЛАПЫ.</a:t>
            </a:r>
            <a:endParaRPr lang="ru-RU" sz="6000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1066800" y="928670"/>
            <a:ext cx="6255488" cy="1719837"/>
          </a:xfrm>
        </p:spPr>
        <p:txBody>
          <a:bodyPr>
            <a:noAutofit/>
          </a:bodyPr>
          <a:lstStyle/>
          <a:p>
            <a:r>
              <a:rPr lang="ru-RU" sz="3200" dirty="0" smtClean="0"/>
              <a:t>Дайте полное описание данному выражению,</a:t>
            </a:r>
          </a:p>
          <a:p>
            <a:r>
              <a:rPr lang="ru-RU" sz="3200" dirty="0" smtClean="0"/>
              <a:t>опишите его:</a:t>
            </a:r>
            <a:endParaRPr lang="ru-RU" sz="3200" dirty="0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320040"/>
            <a:ext cx="7929618" cy="1143000"/>
          </a:xfrm>
        </p:spPr>
        <p:txBody>
          <a:bodyPr>
            <a:normAutofit/>
          </a:bodyPr>
          <a:lstStyle/>
          <a:p>
            <a:pPr algn="ctr"/>
            <a:r>
              <a:rPr lang="ru-RU" sz="6000" dirty="0" smtClean="0"/>
              <a:t>ВЫСКАЗЫВАНИЕ</a:t>
            </a:r>
            <a:endParaRPr lang="ru-RU" sz="6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4800" b="1" dirty="0" smtClean="0"/>
              <a:t>- это  </a:t>
            </a:r>
          </a:p>
          <a:p>
            <a:pPr algn="ctr">
              <a:buNone/>
            </a:pPr>
            <a:r>
              <a:rPr lang="ru-RU" sz="4800" b="1" dirty="0" smtClean="0"/>
              <a:t>повествовательное предложение, </a:t>
            </a:r>
          </a:p>
          <a:p>
            <a:pPr algn="ctr">
              <a:buNone/>
            </a:pPr>
            <a:r>
              <a:rPr lang="ru-RU" sz="4800" b="1" dirty="0" smtClean="0"/>
              <a:t>в котором что-либо утверждается </a:t>
            </a:r>
          </a:p>
          <a:p>
            <a:pPr algn="ctr">
              <a:buNone/>
            </a:pPr>
            <a:r>
              <a:rPr lang="ru-RU" sz="4800" b="1" dirty="0" smtClean="0"/>
              <a:t>или отрицается.</a:t>
            </a:r>
            <a:endParaRPr lang="ru-RU" sz="4800" dirty="0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ПРИМЕР: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000240"/>
            <a:ext cx="7239000" cy="4000528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ru-RU" sz="4000" dirty="0" smtClean="0"/>
              <a:t>У кошки есть хвост.</a:t>
            </a:r>
          </a:p>
          <a:p>
            <a:pPr lvl="0">
              <a:buFont typeface="Wingdings" pitchFamily="2" charset="2"/>
              <a:buChar char="Ø"/>
            </a:pPr>
            <a:r>
              <a:rPr lang="ru-RU" sz="4000" dirty="0" smtClean="0"/>
              <a:t>На улице светит солнце.</a:t>
            </a:r>
          </a:p>
          <a:p>
            <a:pPr lvl="0">
              <a:buFont typeface="Wingdings" pitchFamily="2" charset="2"/>
              <a:buChar char="Ø"/>
            </a:pPr>
            <a:r>
              <a:rPr lang="ru-RU" sz="4000" dirty="0" smtClean="0"/>
              <a:t>Я люблю лето.</a:t>
            </a:r>
          </a:p>
          <a:p>
            <a:pPr>
              <a:buFont typeface="Wingdings" pitchFamily="2" charset="2"/>
              <a:buChar char="Ø"/>
            </a:pPr>
            <a:r>
              <a:rPr lang="ru-RU" sz="4000" dirty="0" smtClean="0"/>
              <a:t>Я получил сегодня пятерку.</a:t>
            </a:r>
          </a:p>
          <a:p>
            <a:pPr>
              <a:buFont typeface="Wingdings" pitchFamily="2" charset="2"/>
              <a:buChar char="Ø"/>
            </a:pPr>
            <a:r>
              <a:rPr lang="ru-RU" sz="4000" dirty="0" smtClean="0"/>
              <a:t>Посмотрите на доску.</a:t>
            </a:r>
          </a:p>
          <a:p>
            <a:pPr>
              <a:buFont typeface="Wingdings" pitchFamily="2" charset="2"/>
              <a:buChar char="Ø"/>
            </a:pPr>
            <a:r>
              <a:rPr lang="ru-RU" sz="4000" dirty="0" smtClean="0"/>
              <a:t>Кто отсутствует?</a:t>
            </a: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0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6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7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0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7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7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7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751638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rgbClr val="C00000"/>
                </a:solidFill>
              </a:rPr>
              <a:t>Условие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3200" dirty="0" smtClean="0"/>
              <a:t>чтобы предложение являлось </a:t>
            </a:r>
            <a:r>
              <a:rPr lang="ru-RU" sz="3200" dirty="0" smtClean="0">
                <a:solidFill>
                  <a:srgbClr val="00B050"/>
                </a:solidFill>
              </a:rPr>
              <a:t>высказыванием:</a:t>
            </a:r>
            <a:endParaRPr lang="ru-RU" sz="3200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85992"/>
            <a:ext cx="7239000" cy="4169744"/>
          </a:xfrm>
        </p:spPr>
        <p:txBody>
          <a:bodyPr>
            <a:normAutofit/>
          </a:bodyPr>
          <a:lstStyle/>
          <a:p>
            <a:pPr marL="514350" indent="-514350" algn="ctr">
              <a:buFont typeface="+mj-lt"/>
              <a:buAutoNum type="arabicPeriod"/>
            </a:pPr>
            <a:r>
              <a:rPr lang="ru-RU" sz="4000" dirty="0" smtClean="0"/>
              <a:t>Предложение должно быть </a:t>
            </a:r>
            <a:r>
              <a:rPr lang="ru-RU" sz="4000" dirty="0" smtClean="0">
                <a:solidFill>
                  <a:srgbClr val="00B050"/>
                </a:solidFill>
              </a:rPr>
              <a:t>повествовательным</a:t>
            </a:r>
            <a:r>
              <a:rPr lang="ru-RU" sz="4000" dirty="0" smtClean="0"/>
              <a:t>.</a:t>
            </a:r>
          </a:p>
          <a:p>
            <a:pPr marL="514350" indent="-514350" algn="ctr">
              <a:buFont typeface="+mj-lt"/>
              <a:buAutoNum type="arabicPeriod"/>
            </a:pPr>
            <a:r>
              <a:rPr lang="ru-RU" sz="4000" dirty="0" smtClean="0"/>
              <a:t>В предложении должно что либо </a:t>
            </a:r>
            <a:r>
              <a:rPr lang="ru-RU" sz="4000" dirty="0" smtClean="0">
                <a:solidFill>
                  <a:srgbClr val="00B050"/>
                </a:solidFill>
              </a:rPr>
              <a:t>утверждатьс</a:t>
            </a:r>
            <a:r>
              <a:rPr lang="ru-RU" sz="4000" dirty="0" smtClean="0"/>
              <a:t>я или </a:t>
            </a:r>
            <a:r>
              <a:rPr lang="ru-RU" sz="4000" dirty="0" smtClean="0">
                <a:solidFill>
                  <a:srgbClr val="00B050"/>
                </a:solidFill>
              </a:rPr>
              <a:t>отрицаться</a:t>
            </a:r>
            <a:r>
              <a:rPr lang="ru-RU" sz="4000" dirty="0" smtClean="0"/>
              <a:t>.</a:t>
            </a:r>
            <a:endParaRPr lang="ru-RU" sz="4000" dirty="0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133</TotalTime>
  <Words>594</Words>
  <PresentationFormat>Экран (4:3)</PresentationFormat>
  <Paragraphs>145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Изящная</vt:lpstr>
      <vt:lpstr>Интегрированный урок</vt:lpstr>
      <vt:lpstr>предложение</vt:lpstr>
      <vt:lpstr>Слайд 3</vt:lpstr>
      <vt:lpstr>Слайд 4</vt:lpstr>
      <vt:lpstr>ПОВЕСТВОВАТЕЛЬНОЕ ПРЕДЛОЖЕНИЕ</vt:lpstr>
      <vt:lpstr>У КОШКИ 4 ЛАПЫ.</vt:lpstr>
      <vt:lpstr>ВЫСКАЗЫВАНИЕ</vt:lpstr>
      <vt:lpstr>ПРИМЕР:</vt:lpstr>
      <vt:lpstr>Условие чтобы предложение являлось высказыванием:</vt:lpstr>
      <vt:lpstr>классификация высказываний</vt:lpstr>
      <vt:lpstr>1 – классификация:</vt:lpstr>
      <vt:lpstr>ПРИМЕР:</vt:lpstr>
      <vt:lpstr>2 – классификация:</vt:lpstr>
      <vt:lpstr>ПРИМЕР:</vt:lpstr>
      <vt:lpstr>3 – классификация:</vt:lpstr>
      <vt:lpstr>ПРИМЕР:</vt:lpstr>
      <vt:lpstr>Задание №1</vt:lpstr>
      <vt:lpstr>Задание №2</vt:lpstr>
      <vt:lpstr>Задание №3</vt:lpstr>
      <vt:lpstr>Домашнее задание:</vt:lpstr>
      <vt:lpstr>- Большое спасибо за внимание, - Урок окончен.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Интегрированный урок</dc:title>
  <cp:lastModifiedBy>Ирина</cp:lastModifiedBy>
  <cp:revision>36</cp:revision>
  <dcterms:modified xsi:type="dcterms:W3CDTF">2009-01-29T15:05:48Z</dcterms:modified>
</cp:coreProperties>
</file>