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comments/comment1.xml" ContentType="application/vnd.openxmlformats-officedocument.presentationml.comment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21"/>
  </p:notesMasterIdLst>
  <p:sldIdLst>
    <p:sldId id="256" r:id="rId2"/>
    <p:sldId id="273" r:id="rId3"/>
    <p:sldId id="275" r:id="rId4"/>
    <p:sldId id="272" r:id="rId5"/>
    <p:sldId id="271" r:id="rId6"/>
    <p:sldId id="270" r:id="rId7"/>
    <p:sldId id="266" r:id="rId8"/>
    <p:sldId id="261" r:id="rId9"/>
    <p:sldId id="262" r:id="rId10"/>
    <p:sldId id="267" r:id="rId11"/>
    <p:sldId id="259" r:id="rId12"/>
    <p:sldId id="264" r:id="rId13"/>
    <p:sldId id="265" r:id="rId14"/>
    <p:sldId id="274" r:id="rId15"/>
    <p:sldId id="268" r:id="rId16"/>
    <p:sldId id="258" r:id="rId17"/>
    <p:sldId id="257" r:id="rId18"/>
    <p:sldId id="263" r:id="rId19"/>
    <p:sldId id="26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устам" initials="Р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66FFFF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8-10-12T22:10:06.836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6E2562-F336-43D3-8C0D-BC865AEB60E0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ABAEA4E-3BB0-4CC6-80F4-BF693248A450}">
      <dgm:prSet/>
      <dgm:spPr/>
      <dgm:t>
        <a:bodyPr/>
        <a:lstStyle/>
        <a:p>
          <a:pPr rtl="0"/>
          <a:r>
            <a:rPr lang="ru-RU" dirty="0" smtClean="0"/>
            <a:t>-Давайте вспомним, что мы сегодня нового узнали о фразеологизмах?</a:t>
          </a:r>
          <a:endParaRPr lang="ru-RU" dirty="0"/>
        </a:p>
      </dgm:t>
    </dgm:pt>
    <dgm:pt modelId="{004F36B3-6C77-499C-AF65-A8C0225446B0}" type="parTrans" cxnId="{E5A73B7E-B4A8-4192-ACDD-3D3C4DD58580}">
      <dgm:prSet/>
      <dgm:spPr/>
      <dgm:t>
        <a:bodyPr/>
        <a:lstStyle/>
        <a:p>
          <a:endParaRPr lang="ru-RU"/>
        </a:p>
      </dgm:t>
    </dgm:pt>
    <dgm:pt modelId="{8E84784D-D5B3-414E-8530-F1B72F0E51C2}" type="sibTrans" cxnId="{E5A73B7E-B4A8-4192-ACDD-3D3C4DD58580}">
      <dgm:prSet/>
      <dgm:spPr/>
      <dgm:t>
        <a:bodyPr/>
        <a:lstStyle/>
        <a:p>
          <a:endParaRPr lang="ru-RU"/>
        </a:p>
      </dgm:t>
    </dgm:pt>
    <dgm:pt modelId="{BE6E9E14-D7AE-4DB0-9197-B3C2C571C35C}">
      <dgm:prSet/>
      <dgm:spPr/>
      <dgm:t>
        <a:bodyPr/>
        <a:lstStyle/>
        <a:p>
          <a:pPr rtl="0"/>
          <a:r>
            <a:rPr lang="ru-RU" dirty="0" smtClean="0"/>
            <a:t>- Как фразеологизмы помогают изучать прошлое нашего народа?</a:t>
          </a:r>
          <a:endParaRPr lang="ru-RU" dirty="0"/>
        </a:p>
      </dgm:t>
    </dgm:pt>
    <dgm:pt modelId="{11DE03BA-1633-4C36-8A8D-B9047F173EB0}" type="parTrans" cxnId="{03016B1C-D537-49D2-80B4-F82E55E4BB58}">
      <dgm:prSet/>
      <dgm:spPr/>
      <dgm:t>
        <a:bodyPr/>
        <a:lstStyle/>
        <a:p>
          <a:endParaRPr lang="ru-RU"/>
        </a:p>
      </dgm:t>
    </dgm:pt>
    <dgm:pt modelId="{ABF26ACA-AA86-405E-AE81-5967455C8578}" type="sibTrans" cxnId="{03016B1C-D537-49D2-80B4-F82E55E4BB58}">
      <dgm:prSet/>
      <dgm:spPr/>
      <dgm:t>
        <a:bodyPr/>
        <a:lstStyle/>
        <a:p>
          <a:endParaRPr lang="ru-RU"/>
        </a:p>
      </dgm:t>
    </dgm:pt>
    <dgm:pt modelId="{8EAEF3EC-DED6-43FF-A88A-32033117A5F0}">
      <dgm:prSet/>
      <dgm:spPr/>
      <dgm:t>
        <a:bodyPr/>
        <a:lstStyle/>
        <a:p>
          <a:pPr rtl="0"/>
          <a:r>
            <a:rPr lang="ru-RU" dirty="0" smtClean="0"/>
            <a:t>- Чем могут различаться фразеологизмы-синонимы?</a:t>
          </a:r>
          <a:endParaRPr lang="ru-RU" dirty="0"/>
        </a:p>
      </dgm:t>
    </dgm:pt>
    <dgm:pt modelId="{27F7A346-A586-4C0A-A736-59F6973DF49C}" type="parTrans" cxnId="{3CB86BC4-421D-4C64-BE57-BDDE7D203EE0}">
      <dgm:prSet/>
      <dgm:spPr/>
      <dgm:t>
        <a:bodyPr/>
        <a:lstStyle/>
        <a:p>
          <a:endParaRPr lang="ru-RU"/>
        </a:p>
      </dgm:t>
    </dgm:pt>
    <dgm:pt modelId="{35A1B695-8E3B-45A5-A1D6-DD5011973BE5}" type="sibTrans" cxnId="{3CB86BC4-421D-4C64-BE57-BDDE7D203EE0}">
      <dgm:prSet/>
      <dgm:spPr/>
      <dgm:t>
        <a:bodyPr/>
        <a:lstStyle/>
        <a:p>
          <a:endParaRPr lang="ru-RU"/>
        </a:p>
      </dgm:t>
    </dgm:pt>
    <dgm:pt modelId="{D9DF5BD9-B387-456F-927F-0777D69A13A9}">
      <dgm:prSet/>
      <dgm:spPr/>
      <dgm:t>
        <a:bodyPr/>
        <a:lstStyle/>
        <a:p>
          <a:pPr rtl="0"/>
          <a:r>
            <a:rPr lang="ru-RU" dirty="0" smtClean="0"/>
            <a:t>- Что необходимо учитывать при употреблении фразеологизмов в речи?</a:t>
          </a:r>
          <a:endParaRPr lang="ru-RU" dirty="0"/>
        </a:p>
      </dgm:t>
    </dgm:pt>
    <dgm:pt modelId="{4F31952D-600A-46F9-B07E-4426F5086022}" type="parTrans" cxnId="{4FC48FBB-61E5-40F5-9305-91B66009E93B}">
      <dgm:prSet/>
      <dgm:spPr/>
      <dgm:t>
        <a:bodyPr/>
        <a:lstStyle/>
        <a:p>
          <a:endParaRPr lang="ru-RU"/>
        </a:p>
      </dgm:t>
    </dgm:pt>
    <dgm:pt modelId="{29227766-2B88-46B1-90C3-C648299CFDF0}" type="sibTrans" cxnId="{4FC48FBB-61E5-40F5-9305-91B66009E93B}">
      <dgm:prSet/>
      <dgm:spPr/>
      <dgm:t>
        <a:bodyPr/>
        <a:lstStyle/>
        <a:p>
          <a:endParaRPr lang="ru-RU"/>
        </a:p>
      </dgm:t>
    </dgm:pt>
    <dgm:pt modelId="{180C6B52-AD17-4617-A95E-3EEA20A1DFCD}">
      <dgm:prSet/>
      <dgm:spPr/>
      <dgm:t>
        <a:bodyPr/>
        <a:lstStyle/>
        <a:p>
          <a:pPr rtl="0" eaLnBrk="1" latinLnBrk="0"/>
          <a:r>
            <a:rPr lang="ru-RU" dirty="0" smtClean="0"/>
            <a:t>- Какова роль фразеологизмов в языке?</a:t>
          </a:r>
        </a:p>
        <a:p>
          <a:pPr rtl="0"/>
          <a:endParaRPr lang="ru-RU" dirty="0"/>
        </a:p>
      </dgm:t>
    </dgm:pt>
    <dgm:pt modelId="{B0F7D45E-C9EB-41B5-842A-2CCCE924DA9F}" type="parTrans" cxnId="{B783707F-91E2-4A2B-A8E9-466502FE8ED5}">
      <dgm:prSet/>
      <dgm:spPr/>
      <dgm:t>
        <a:bodyPr/>
        <a:lstStyle/>
        <a:p>
          <a:endParaRPr lang="ru-RU"/>
        </a:p>
      </dgm:t>
    </dgm:pt>
    <dgm:pt modelId="{9998A061-54E0-4DE9-836F-DB94EEE005D5}" type="sibTrans" cxnId="{B783707F-91E2-4A2B-A8E9-466502FE8ED5}">
      <dgm:prSet/>
      <dgm:spPr/>
      <dgm:t>
        <a:bodyPr/>
        <a:lstStyle/>
        <a:p>
          <a:endParaRPr lang="ru-RU"/>
        </a:p>
      </dgm:t>
    </dgm:pt>
    <dgm:pt modelId="{F267A203-6E91-4B96-8244-23135B17A7AB}" type="pres">
      <dgm:prSet presAssocID="{776E2562-F336-43D3-8C0D-BC865AEB60E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5DBD58-AC2A-433A-9E00-77D0973B9C94}" type="pres">
      <dgm:prSet presAssocID="{3ABAEA4E-3BB0-4CC6-80F4-BF693248A45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80388-AF16-4568-85FD-85CDC67196AB}" type="pres">
      <dgm:prSet presAssocID="{8E84784D-D5B3-414E-8530-F1B72F0E51C2}" presName="spacer" presStyleCnt="0"/>
      <dgm:spPr/>
      <dgm:t>
        <a:bodyPr/>
        <a:lstStyle/>
        <a:p>
          <a:endParaRPr lang="ru-RU"/>
        </a:p>
      </dgm:t>
    </dgm:pt>
    <dgm:pt modelId="{789A548A-45FD-4020-BFD5-6A41942B86F3}" type="pres">
      <dgm:prSet presAssocID="{BE6E9E14-D7AE-4DB0-9197-B3C2C571C35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F4FAE2-54BB-441A-ABB6-D5481A9B05F5}" type="pres">
      <dgm:prSet presAssocID="{ABF26ACA-AA86-405E-AE81-5967455C8578}" presName="spacer" presStyleCnt="0"/>
      <dgm:spPr/>
      <dgm:t>
        <a:bodyPr/>
        <a:lstStyle/>
        <a:p>
          <a:endParaRPr lang="ru-RU"/>
        </a:p>
      </dgm:t>
    </dgm:pt>
    <dgm:pt modelId="{E4AD3C56-E432-469E-9FAF-1AE7528F806E}" type="pres">
      <dgm:prSet presAssocID="{8EAEF3EC-DED6-43FF-A88A-32033117A5F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C1BE57-7353-44C3-9D5E-5212B4E1A976}" type="pres">
      <dgm:prSet presAssocID="{35A1B695-8E3B-45A5-A1D6-DD5011973BE5}" presName="spacer" presStyleCnt="0"/>
      <dgm:spPr/>
      <dgm:t>
        <a:bodyPr/>
        <a:lstStyle/>
        <a:p>
          <a:endParaRPr lang="ru-RU"/>
        </a:p>
      </dgm:t>
    </dgm:pt>
    <dgm:pt modelId="{0020B129-0E94-4C00-B4A5-4458E136445D}" type="pres">
      <dgm:prSet presAssocID="{D9DF5BD9-B387-456F-927F-0777D69A13A9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0EBDF5-8D90-4D9C-BFEE-C65051AC4F8B}" type="pres">
      <dgm:prSet presAssocID="{29227766-2B88-46B1-90C3-C648299CFDF0}" presName="spacer" presStyleCnt="0"/>
      <dgm:spPr/>
      <dgm:t>
        <a:bodyPr/>
        <a:lstStyle/>
        <a:p>
          <a:endParaRPr lang="ru-RU"/>
        </a:p>
      </dgm:t>
    </dgm:pt>
    <dgm:pt modelId="{725F125A-4168-4412-8547-2B65DF67F9F8}" type="pres">
      <dgm:prSet presAssocID="{180C6B52-AD17-4617-A95E-3EEA20A1DFC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DA571A-FCB0-49DA-AFF2-73195ABA88CA}" type="presOf" srcId="{776E2562-F336-43D3-8C0D-BC865AEB60E0}" destId="{F267A203-6E91-4B96-8244-23135B17A7AB}" srcOrd="0" destOrd="0" presId="urn:microsoft.com/office/officeart/2005/8/layout/vList2"/>
    <dgm:cxn modelId="{03016B1C-D537-49D2-80B4-F82E55E4BB58}" srcId="{776E2562-F336-43D3-8C0D-BC865AEB60E0}" destId="{BE6E9E14-D7AE-4DB0-9197-B3C2C571C35C}" srcOrd="1" destOrd="0" parTransId="{11DE03BA-1633-4C36-8A8D-B9047F173EB0}" sibTransId="{ABF26ACA-AA86-405E-AE81-5967455C8578}"/>
    <dgm:cxn modelId="{C1C56072-BFB9-40F7-ACDA-9B0ECB4F69D7}" type="presOf" srcId="{3ABAEA4E-3BB0-4CC6-80F4-BF693248A450}" destId="{4F5DBD58-AC2A-433A-9E00-77D0973B9C94}" srcOrd="0" destOrd="0" presId="urn:microsoft.com/office/officeart/2005/8/layout/vList2"/>
    <dgm:cxn modelId="{789C40FA-80F3-49AA-9F64-D829E98D1DCA}" type="presOf" srcId="{BE6E9E14-D7AE-4DB0-9197-B3C2C571C35C}" destId="{789A548A-45FD-4020-BFD5-6A41942B86F3}" srcOrd="0" destOrd="0" presId="urn:microsoft.com/office/officeart/2005/8/layout/vList2"/>
    <dgm:cxn modelId="{4FC48FBB-61E5-40F5-9305-91B66009E93B}" srcId="{776E2562-F336-43D3-8C0D-BC865AEB60E0}" destId="{D9DF5BD9-B387-456F-927F-0777D69A13A9}" srcOrd="3" destOrd="0" parTransId="{4F31952D-600A-46F9-B07E-4426F5086022}" sibTransId="{29227766-2B88-46B1-90C3-C648299CFDF0}"/>
    <dgm:cxn modelId="{B783707F-91E2-4A2B-A8E9-466502FE8ED5}" srcId="{776E2562-F336-43D3-8C0D-BC865AEB60E0}" destId="{180C6B52-AD17-4617-A95E-3EEA20A1DFCD}" srcOrd="4" destOrd="0" parTransId="{B0F7D45E-C9EB-41B5-842A-2CCCE924DA9F}" sibTransId="{9998A061-54E0-4DE9-836F-DB94EEE005D5}"/>
    <dgm:cxn modelId="{E5A73B7E-B4A8-4192-ACDD-3D3C4DD58580}" srcId="{776E2562-F336-43D3-8C0D-BC865AEB60E0}" destId="{3ABAEA4E-3BB0-4CC6-80F4-BF693248A450}" srcOrd="0" destOrd="0" parTransId="{004F36B3-6C77-499C-AF65-A8C0225446B0}" sibTransId="{8E84784D-D5B3-414E-8530-F1B72F0E51C2}"/>
    <dgm:cxn modelId="{0C41AF77-B7E7-4DED-BD50-C681D3AAD60A}" type="presOf" srcId="{180C6B52-AD17-4617-A95E-3EEA20A1DFCD}" destId="{725F125A-4168-4412-8547-2B65DF67F9F8}" srcOrd="0" destOrd="0" presId="urn:microsoft.com/office/officeart/2005/8/layout/vList2"/>
    <dgm:cxn modelId="{5561EEFF-5B41-4045-A6ED-85264227CBF4}" type="presOf" srcId="{D9DF5BD9-B387-456F-927F-0777D69A13A9}" destId="{0020B129-0E94-4C00-B4A5-4458E136445D}" srcOrd="0" destOrd="0" presId="urn:microsoft.com/office/officeart/2005/8/layout/vList2"/>
    <dgm:cxn modelId="{3CB86BC4-421D-4C64-BE57-BDDE7D203EE0}" srcId="{776E2562-F336-43D3-8C0D-BC865AEB60E0}" destId="{8EAEF3EC-DED6-43FF-A88A-32033117A5F0}" srcOrd="2" destOrd="0" parTransId="{27F7A346-A586-4C0A-A736-59F6973DF49C}" sibTransId="{35A1B695-8E3B-45A5-A1D6-DD5011973BE5}"/>
    <dgm:cxn modelId="{16400DD8-1074-4398-B7FE-DF3C6C1B9C4A}" type="presOf" srcId="{8EAEF3EC-DED6-43FF-A88A-32033117A5F0}" destId="{E4AD3C56-E432-469E-9FAF-1AE7528F806E}" srcOrd="0" destOrd="0" presId="urn:microsoft.com/office/officeart/2005/8/layout/vList2"/>
    <dgm:cxn modelId="{05529E9B-1F93-40B3-9C5E-EA3808D586EC}" type="presParOf" srcId="{F267A203-6E91-4B96-8244-23135B17A7AB}" destId="{4F5DBD58-AC2A-433A-9E00-77D0973B9C94}" srcOrd="0" destOrd="0" presId="urn:microsoft.com/office/officeart/2005/8/layout/vList2"/>
    <dgm:cxn modelId="{19F64C18-5863-4DFE-9AC3-081DFDD2A736}" type="presParOf" srcId="{F267A203-6E91-4B96-8244-23135B17A7AB}" destId="{9B180388-AF16-4568-85FD-85CDC67196AB}" srcOrd="1" destOrd="0" presId="urn:microsoft.com/office/officeart/2005/8/layout/vList2"/>
    <dgm:cxn modelId="{2BDE6A5E-E8E6-4228-90B3-590DE6439F68}" type="presParOf" srcId="{F267A203-6E91-4B96-8244-23135B17A7AB}" destId="{789A548A-45FD-4020-BFD5-6A41942B86F3}" srcOrd="2" destOrd="0" presId="urn:microsoft.com/office/officeart/2005/8/layout/vList2"/>
    <dgm:cxn modelId="{E6FD4F7F-B783-4838-83EB-6531D1166F29}" type="presParOf" srcId="{F267A203-6E91-4B96-8244-23135B17A7AB}" destId="{DFF4FAE2-54BB-441A-ABB6-D5481A9B05F5}" srcOrd="3" destOrd="0" presId="urn:microsoft.com/office/officeart/2005/8/layout/vList2"/>
    <dgm:cxn modelId="{3A647029-3DBF-4EBE-AC97-284338BDDC6A}" type="presParOf" srcId="{F267A203-6E91-4B96-8244-23135B17A7AB}" destId="{E4AD3C56-E432-469E-9FAF-1AE7528F806E}" srcOrd="4" destOrd="0" presId="urn:microsoft.com/office/officeart/2005/8/layout/vList2"/>
    <dgm:cxn modelId="{EDE2CF20-EB36-41B5-8A88-1EC3C2E602D1}" type="presParOf" srcId="{F267A203-6E91-4B96-8244-23135B17A7AB}" destId="{8AC1BE57-7353-44C3-9D5E-5212B4E1A976}" srcOrd="5" destOrd="0" presId="urn:microsoft.com/office/officeart/2005/8/layout/vList2"/>
    <dgm:cxn modelId="{6C7542EE-C5E5-450C-ABDA-2D7E8124B8F2}" type="presParOf" srcId="{F267A203-6E91-4B96-8244-23135B17A7AB}" destId="{0020B129-0E94-4C00-B4A5-4458E136445D}" srcOrd="6" destOrd="0" presId="urn:microsoft.com/office/officeart/2005/8/layout/vList2"/>
    <dgm:cxn modelId="{EE64E934-461A-4463-965D-1C1BB8481044}" type="presParOf" srcId="{F267A203-6E91-4B96-8244-23135B17A7AB}" destId="{8A0EBDF5-8D90-4D9C-BFEE-C65051AC4F8B}" srcOrd="7" destOrd="0" presId="urn:microsoft.com/office/officeart/2005/8/layout/vList2"/>
    <dgm:cxn modelId="{9655F0D1-BDEC-4376-9133-E8CB3C45BC82}" type="presParOf" srcId="{F267A203-6E91-4B96-8244-23135B17A7AB}" destId="{725F125A-4168-4412-8547-2B65DF67F9F8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53BD5-75FA-4519-8591-371D58FE7EB1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9BCB0-29DD-4BDF-8742-B75BC21709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3C188-A54E-46A5-AA6B-FF0DBBDA2AF3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E6E0F-8982-4398-846D-0F6D95E68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ussianculture.ru/zoomimg.asp?Name=39-78-1&amp;Lage=True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55721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chemeClr val="tx1"/>
                </a:solidFill>
              </a:rPr>
              <a:t>Тема урока: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«Источники фразеологизмов.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Использование фразеологизмов </a:t>
            </a:r>
            <a:r>
              <a:rPr lang="ru-RU" sz="3600" b="1" dirty="0">
                <a:solidFill>
                  <a:schemeClr val="tx1"/>
                </a:solidFill>
              </a:rPr>
              <a:t>в </a:t>
            </a:r>
            <a:r>
              <a:rPr lang="ru-RU" sz="3600" b="1" dirty="0" smtClean="0">
                <a:solidFill>
                  <a:schemeClr val="tx1"/>
                </a:solidFill>
              </a:rPr>
              <a:t>речи. </a:t>
            </a:r>
            <a:r>
              <a:rPr lang="ru-RU" sz="3600" b="1" dirty="0">
                <a:solidFill>
                  <a:schemeClr val="tx1"/>
                </a:solidFill>
              </a:rPr>
              <a:t>Фразеологический </a:t>
            </a:r>
            <a:r>
              <a:rPr lang="ru-RU" sz="3600" b="1" dirty="0" smtClean="0">
                <a:solidFill>
                  <a:schemeClr val="tx1"/>
                </a:solidFill>
              </a:rPr>
              <a:t>словарь»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3428992" y="7000899"/>
            <a:ext cx="571504" cy="14287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tomsk.fio.ru/works/166/Abashina/22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5" y="928670"/>
            <a:ext cx="342902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14678" y="1926092"/>
            <a:ext cx="5357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Ничего не действует на кого-либо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://www.tomsk.fio.ru/works/166/Abashina/openok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643314"/>
            <a:ext cx="342902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786182" y="4071942"/>
            <a:ext cx="52149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Появляться быстро, в большом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количестве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928662" y="0"/>
            <a:ext cx="75009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vantGarde Bk BT"/>
                <a:ea typeface="Times New Roman" pitchFamily="18" charset="0"/>
                <a:cs typeface="Times New Roman" pitchFamily="18" charset="0"/>
              </a:rPr>
              <a:t>А теперь вспомните несколько постоянных сравнений.  Подсказкой вам будут иллюстрации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714876" y="2643182"/>
            <a:ext cx="3071834" cy="500066"/>
          </a:xfrm>
          <a:prstGeom prst="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txBody>
          <a:bodyPr>
            <a:normAutofit fontScale="3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Как с гуся вода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714876" y="5214950"/>
            <a:ext cx="3214710" cy="571504"/>
          </a:xfrm>
          <a:prstGeom prst="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txBody>
          <a:bodyPr>
            <a:normAutofit fontScale="4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Как грибы после дождя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P spid="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3971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Загадки-фразеологизмы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785794"/>
            <a:ext cx="7286676" cy="592935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ru-RU" sz="6400" dirty="0" smtClean="0"/>
              <a:t>Выполняется быстро, ловко, хорошо.</a:t>
            </a:r>
          </a:p>
          <a:p>
            <a:pPr>
              <a:buNone/>
            </a:pPr>
            <a:r>
              <a:rPr lang="ru-RU" sz="6400" dirty="0" smtClean="0">
                <a:solidFill>
                  <a:schemeClr val="accent4">
                    <a:lumMod val="50000"/>
                  </a:schemeClr>
                </a:solidFill>
              </a:rPr>
              <a:t>         </a:t>
            </a: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Ответ: Горит в руках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Так говорят о человеке, который легко меняет свои решения, намерения</a:t>
            </a:r>
          </a:p>
          <a:p>
            <a:pPr>
              <a:buNone/>
            </a:pPr>
            <a:r>
              <a:rPr lang="ru-RU" sz="6400" b="1" dirty="0" smtClean="0"/>
              <a:t>         Ответ:  </a:t>
            </a: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Семь пятниц на неделе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Очень темно, совершенно ничего не видно.</a:t>
            </a:r>
          </a:p>
          <a:p>
            <a:pPr>
              <a:buNone/>
            </a:pP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          Ответ: Ни зги не видно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Оказаться в неловком, глупом положении.</a:t>
            </a:r>
          </a:p>
          <a:p>
            <a:pPr>
              <a:buNone/>
            </a:pPr>
            <a:r>
              <a:rPr lang="ru-RU" sz="6400" dirty="0" smtClean="0">
                <a:solidFill>
                  <a:schemeClr val="accent4">
                    <a:lumMod val="50000"/>
                  </a:schemeClr>
                </a:solidFill>
              </a:rPr>
              <a:t>          </a:t>
            </a: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Ответ: Сесть в калошу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Молчать, не говорить лишнего.</a:t>
            </a:r>
          </a:p>
          <a:p>
            <a:pPr>
              <a:buNone/>
            </a:pPr>
            <a:r>
              <a:rPr lang="ru-RU" sz="6400" dirty="0" smtClean="0">
                <a:solidFill>
                  <a:schemeClr val="accent4">
                    <a:lumMod val="50000"/>
                  </a:schemeClr>
                </a:solidFill>
              </a:rPr>
              <a:t>       </a:t>
            </a: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   Ответ: Будто муху проглотил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Выполнять обещание.</a:t>
            </a:r>
          </a:p>
          <a:p>
            <a:pPr>
              <a:buNone/>
            </a:pPr>
            <a:r>
              <a:rPr lang="ru-RU" sz="6400" dirty="0" smtClean="0">
                <a:solidFill>
                  <a:schemeClr val="accent4">
                    <a:lumMod val="50000"/>
                  </a:schemeClr>
                </a:solidFill>
              </a:rPr>
              <a:t>          </a:t>
            </a: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Ответ: Дать зарок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Изобретать то или сообщать о том, что уже давно изобретено или известно.</a:t>
            </a:r>
          </a:p>
          <a:p>
            <a:pPr>
              <a:buNone/>
            </a:pP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            Ответ: Открывать Америку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Как говорят о человеке очень скромном, тихом, кротком.</a:t>
            </a:r>
          </a:p>
          <a:p>
            <a:pPr>
              <a:buNone/>
            </a:pPr>
            <a:r>
              <a:rPr lang="ru-RU" sz="6400" dirty="0" smtClean="0">
                <a:solidFill>
                  <a:schemeClr val="accent4">
                    <a:lumMod val="50000"/>
                  </a:schemeClr>
                </a:solidFill>
              </a:rPr>
              <a:t>            </a:t>
            </a: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Ответ: Мухи не обидит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Его вешают, приходя в уныние.</a:t>
            </a:r>
          </a:p>
          <a:p>
            <a:pPr>
              <a:buNone/>
            </a:pPr>
            <a:r>
              <a:rPr lang="ru-RU" sz="6400" dirty="0" smtClean="0">
                <a:solidFill>
                  <a:schemeClr val="accent4">
                    <a:lumMod val="50000"/>
                  </a:schemeClr>
                </a:solidFill>
              </a:rPr>
              <a:t>  </a:t>
            </a: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          Ответ: Вешать нос</a:t>
            </a:r>
            <a:endParaRPr lang="ru-RU" sz="6400" b="1" dirty="0" smtClean="0"/>
          </a:p>
          <a:p>
            <a:pPr lvl="0">
              <a:buNone/>
            </a:pPr>
            <a:r>
              <a:rPr lang="ru-RU" sz="6400" dirty="0" smtClean="0"/>
              <a:t>Не цветы, а вянут.</a:t>
            </a:r>
          </a:p>
          <a:p>
            <a:pPr lvl="0">
              <a:buNone/>
            </a:pPr>
            <a:r>
              <a:rPr lang="ru-RU" sz="6400" dirty="0" smtClean="0">
                <a:solidFill>
                  <a:schemeClr val="accent4">
                    <a:lumMod val="50000"/>
                  </a:schemeClr>
                </a:solidFill>
              </a:rPr>
              <a:t>            О</a:t>
            </a:r>
            <a:r>
              <a:rPr lang="ru-RU" sz="6400" b="1" dirty="0" smtClean="0">
                <a:solidFill>
                  <a:schemeClr val="accent4">
                    <a:lumMod val="50000"/>
                  </a:schemeClr>
                </a:solidFill>
              </a:rPr>
              <a:t>твет: Уши вянут</a:t>
            </a:r>
            <a:endParaRPr lang="ru-RU" sz="6400" b="1" dirty="0" smtClean="0"/>
          </a:p>
          <a:p>
            <a:pPr lvl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357166"/>
            <a:ext cx="8643998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vantGarde Bk BT"/>
                <a:ea typeface="Times New Roman" pitchFamily="18" charset="0"/>
                <a:cs typeface="Arial" pitchFamily="34" charset="0"/>
              </a:rPr>
              <a:t>В  рассказе нужно найти 10 выражений, употребленных в переносном значении, и объяснить их смысл.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Попались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удочку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 Rounded MT Bold" pitchFamily="34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Пригласил  нас как-то сын лесника к себе. За грибами, говорит, сходим, поохотимся, рыбу удить будем. Уху сварим- </a:t>
            </a:r>
            <a:r>
              <a:rPr kumimoji="0" lang="ru-RU" b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пальчики оближешь.</a:t>
            </a:r>
            <a:endParaRPr kumimoji="0" lang="ru-RU" b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Мы, конечно, обрадовались, </a:t>
            </a:r>
            <a:r>
              <a:rPr kumimoji="0" lang="ru-RU" b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уши развесили,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слушаем.Мой братишка так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голову потерял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 счастья. Потом он мне покою не давал:"Пойдем да пойдем! Говорят, он такой мастер рыбу ловить,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собаку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этом деле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съел".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знаю, каких собак он ел, а вот мы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попались на удочку.</a:t>
            </a:r>
            <a:endParaRPr kumimoji="0" lang="ru-RU" b="0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Договорились прийти в субботу к вечеру. Пять километров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одним духом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отшагали. А нашего приятеля дома не оказалось.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"Вот пустомеля, -возмутился дед,- все время кому-нибудь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морочит голову.</a:t>
            </a:r>
            <a:endParaRPr kumimoji="0" lang="ru-RU" b="0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братишки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слезы в три ручья.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Я, конечно, тоже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в своей тарелке.</a:t>
            </a:r>
            <a:endParaRPr kumimoji="0" lang="ru-RU" b="0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"Ничего, ребятишки,- успокоил нас дед,- со мной пойдете".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пошли. И рыбу ловили, и костер развели, и уха была-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ни в сказке сказать, ни пером описать.</a:t>
            </a:r>
            <a:endParaRPr kumimoji="0" lang="ru-RU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 rot="10800000" flipV="1">
            <a:off x="0" y="483127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Попались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удочку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 Rounded MT Bold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Пригласил  нас как-то сын лесника к себе. За грибами, говорит, сходим, поохотимся, рыбу удить будем. Уху сварим-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пальчики оближешь.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Мы, конечно, обрадовались,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уши развесили,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слушаем.Мой братишка так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голову потерял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 счастья. Потом он мне покою не давал:"Пойдем да пойдем! Говорят, он такой мастер рыбу ловить,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собаку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этом деле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съел".</a:t>
            </a:r>
            <a:r>
              <a:rPr kumimoji="0" lang="ru-RU" sz="20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знаю, каких собак он ел, а вот мы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попались на удочку.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Договорились прийти в субботу к вечеру. Пять километров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одним духом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 отшагали. А нашего приятеля дома не оказалось.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"Вот пустомеля, -возмутился дед,- все время кому-нибудь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морочит голову.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братишки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слезы в три ручья.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Я, конечно, тоже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в своей тарелке.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"Ничего, ребятишки,- успокоил нас дед,- со мной пойдете".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пошли. И рыбу ловили, и костер развели, и уха была-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 в сказке сказать, ни пером описать.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14291"/>
            <a:ext cx="8643998" cy="65556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Крылатые слова и выражения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Arial CYR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закончите начатые пословицы: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Любишь кататься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 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Arial CYR"/>
                <a:ea typeface="Times New Roman" pitchFamily="18" charset="0"/>
                <a:cs typeface="Times New Roman" pitchFamily="18" charset="0"/>
              </a:rPr>
              <a:t>люби и саночки возить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Тише едешь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 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Arial CYR"/>
                <a:ea typeface="Times New Roman" pitchFamily="18" charset="0"/>
                <a:cs typeface="Times New Roman" pitchFamily="18" charset="0"/>
              </a:rPr>
              <a:t>дальше будешь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Лучше синица в руках, чем ...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Arial CYR"/>
                <a:ea typeface="Times New Roman" pitchFamily="18" charset="0"/>
                <a:cs typeface="Times New Roman" pitchFamily="18" charset="0"/>
              </a:rPr>
              <a:t>журавль в небе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Кончил дело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 ...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Arial CYR"/>
                <a:ea typeface="Times New Roman" pitchFamily="18" charset="0"/>
                <a:cs typeface="Times New Roman" pitchFamily="18" charset="0"/>
              </a:rPr>
              <a:t>гуляй смело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Не спеши языком, 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Arial CYR"/>
                <a:ea typeface="Times New Roman" pitchFamily="18" charset="0"/>
                <a:cs typeface="Times New Roman" pitchFamily="18" charset="0"/>
              </a:rPr>
              <a:t> торопись делом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 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На вкус и цвет ...</a:t>
            </a:r>
            <a:r>
              <a:rPr lang="ru-RU" sz="2400" i="1" dirty="0" smtClean="0">
                <a:latin typeface="Arial CYR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Arial CYR"/>
                <a:ea typeface="Times New Roman" pitchFamily="18" charset="0"/>
                <a:cs typeface="Times New Roman" pitchFamily="18" charset="0"/>
              </a:rPr>
              <a:t>товарища нет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 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Готовь сани летом, а 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Arial CYR"/>
                <a:ea typeface="Times New Roman" pitchFamily="18" charset="0"/>
                <a:cs typeface="Times New Roman" pitchFamily="18" charset="0"/>
              </a:rPr>
              <a:t> телегу зимой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</a:b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83582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Фразеологические синонимы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714356"/>
            <a:ext cx="307183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1.Без сучка и задоринки.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 Валится из рук.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3. Важная птица.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4. Души не чаять.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5. Заваривать кашу.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6. Вдоль и поперёк.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7. Бьюсь об заклад.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8. Глазом не моргнёт.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9. Лицом к лицу.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10. Считать ворон.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11. Каши просят.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12. Море по колено.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13. Молоко на губах не обсохло.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14. Падать духом.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15. Руки в брюки.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16. Тёртый калач. 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17. Терять голову.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18. Хоть лопатой греби.</a:t>
            </a:r>
          </a:p>
          <a:p>
            <a:pPr lvl="0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19. Утереть нос. </a:t>
            </a: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357818" y="857232"/>
            <a:ext cx="3000396" cy="5016758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Руки опускаются.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 Заткнуть за пояс.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Рука не дрогнет.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 Разевают  рот.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5. 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Шалтай-балтай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048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Глаза в глаза.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7. Сбиваться с толку.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8. Стреляный воробей.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048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Сидеть  сложа руки.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Держать пари.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048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Нос не дорос.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12. Как по маслу.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13. Непочатый край.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14. Как свои пять пальцев.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15. Огород городить.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16.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Вешать нос.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17. Трын-трава.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18. Сходить с ума.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19. Птица высокого полёта.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20. 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Раззевают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рот.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285720" y="285728"/>
          <a:ext cx="8643998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893075" y="571480"/>
            <a:ext cx="5357850" cy="45243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Народ – властитель тайны слова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И всех сокровищ языка,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Им выткана его основа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Для поколений на века.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Он создал чудо тени, света,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И звука взлёт, и слова лад,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Им жизнь поэзии согрета,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В нём звёзды вечности горят.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Народ – певец, ваятель, воин,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И в безмятежности своей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Бессмертия он удостоен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Одной с ним жизнью жить умей.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9256" y="552498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Мария Комисарова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785794"/>
            <a:ext cx="8358246" cy="526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Нас всех объединяет чудо языка. В нем наши труд и заботы, шум лесов и цветенье поля, волны народного горя и радости. В нем разум народа, его кровь и воля. В нем живет, негодует, верит, смеется сам народ.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Язык окрашен переживаниями людей и не внимает равнодушно добру и злу.   Именно язык не дает народу забыть себя.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Все плохое приходит и уходит, народ и язык его бессмертны.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Домашнее задание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Задания по группам: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группа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готовится к конкурсу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«ЛУЧШИЙ ОФОРМИТЕЛЬ КНИГИ ФРАЗЕОЛОГИЗМОВ"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группа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составит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сочинение - рассказ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 использованием фразеологизмов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группа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выписывает значение фразеологизмов: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Авгиевы конюшни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Ахиллесова пята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Вавилонское столпотворение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Держать в ежовых рукавицах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Блудный сын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</a:t>
            </a:r>
            <a:r>
              <a:rPr lang="ru-RU" sz="20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из фразеологического словаря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1"/>
          <p:cNvSpPr/>
          <p:nvPr/>
        </p:nvSpPr>
        <p:spPr>
          <a:xfrm>
            <a:off x="285720" y="714356"/>
            <a:ext cx="8643998" cy="5262979"/>
          </a:xfrm>
          <a:custGeom>
            <a:avLst/>
            <a:gdLst>
              <a:gd name="connsiteX0" fmla="*/ 0 w 8643998"/>
              <a:gd name="connsiteY0" fmla="*/ 0 h 4832092"/>
              <a:gd name="connsiteX1" fmla="*/ 8643998 w 8643998"/>
              <a:gd name="connsiteY1" fmla="*/ 0 h 4832092"/>
              <a:gd name="connsiteX2" fmla="*/ 8643998 w 8643998"/>
              <a:gd name="connsiteY2" fmla="*/ 4832092 h 4832092"/>
              <a:gd name="connsiteX3" fmla="*/ 0 w 8643998"/>
              <a:gd name="connsiteY3" fmla="*/ 4832092 h 4832092"/>
              <a:gd name="connsiteX4" fmla="*/ 0 w 8643998"/>
              <a:gd name="connsiteY4" fmla="*/ 0 h 4832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3998" h="4832092">
                <a:moveTo>
                  <a:pt x="0" y="0"/>
                </a:moveTo>
                <a:lnTo>
                  <a:pt x="8643998" y="0"/>
                </a:lnTo>
                <a:lnTo>
                  <a:pt x="8643998" y="4832092"/>
                </a:lnTo>
                <a:lnTo>
                  <a:pt x="0" y="4832092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Фразеологизмы</a:t>
            </a:r>
            <a:r>
              <a:rPr lang="ru-RU" sz="2800" dirty="0" smtClean="0"/>
              <a:t>- устойчивые сочетания слов:</a:t>
            </a:r>
          </a:p>
          <a:p>
            <a:pPr algn="ctr"/>
            <a:r>
              <a:rPr lang="ru-RU" sz="2800" b="1" i="1" dirty="0" smtClean="0">
                <a:solidFill>
                  <a:srgbClr val="0070C0"/>
                </a:solidFill>
              </a:rPr>
              <a:t>Золотые руки,</a:t>
            </a:r>
          </a:p>
          <a:p>
            <a:pPr algn="ctr"/>
            <a:r>
              <a:rPr lang="ru-RU" sz="2800" b="1" i="1" dirty="0" smtClean="0">
                <a:solidFill>
                  <a:srgbClr val="0070C0"/>
                </a:solidFill>
              </a:rPr>
              <a:t>Медвежья услуга</a:t>
            </a:r>
            <a:r>
              <a:rPr lang="ru-RU" sz="2800" dirty="0" smtClean="0">
                <a:solidFill>
                  <a:srgbClr val="0070C0"/>
                </a:solidFill>
              </a:rPr>
              <a:t>,</a:t>
            </a:r>
          </a:p>
          <a:p>
            <a:pPr algn="ctr"/>
            <a:r>
              <a:rPr lang="ru-RU" sz="2800" b="1" i="1" dirty="0" smtClean="0">
                <a:solidFill>
                  <a:srgbClr val="0070C0"/>
                </a:solidFill>
              </a:rPr>
              <a:t>Водить за нос</a:t>
            </a:r>
          </a:p>
          <a:p>
            <a:r>
              <a:rPr lang="ru-RU" sz="2800" dirty="0" smtClean="0"/>
              <a:t>Лексическое значение имеет весь фразеологизм в целом:</a:t>
            </a:r>
          </a:p>
          <a:p>
            <a:r>
              <a:rPr lang="ru-RU" sz="2800" b="1" i="1" dirty="0" smtClean="0">
                <a:solidFill>
                  <a:srgbClr val="0070C0"/>
                </a:solidFill>
              </a:rPr>
              <a:t>Бить баклуши- </a:t>
            </a:r>
            <a:r>
              <a:rPr lang="ru-RU" sz="2800" dirty="0" smtClean="0"/>
              <a:t>«бездельничать», </a:t>
            </a:r>
          </a:p>
          <a:p>
            <a:r>
              <a:rPr lang="ru-RU" sz="2800" b="1" i="1" dirty="0" smtClean="0">
                <a:solidFill>
                  <a:srgbClr val="0070C0"/>
                </a:solidFill>
              </a:rPr>
              <a:t>За тридевять земель- </a:t>
            </a:r>
            <a:r>
              <a:rPr lang="ru-RU" sz="2800" dirty="0" smtClean="0"/>
              <a:t>«далеко»</a:t>
            </a:r>
          </a:p>
          <a:p>
            <a:r>
              <a:rPr lang="ru-RU" sz="2800" dirty="0" smtClean="0"/>
              <a:t>Фразеологизм в предложении является одним членом предложения:</a:t>
            </a:r>
          </a:p>
          <a:p>
            <a:r>
              <a:rPr lang="ru-RU" sz="2800" dirty="0" smtClean="0"/>
              <a:t>Мальчик </a:t>
            </a:r>
            <a:r>
              <a:rPr lang="ru-RU" sz="2800" b="1" i="1" u="dotDotDash" dirty="0" smtClean="0">
                <a:solidFill>
                  <a:srgbClr val="0070C0"/>
                </a:solidFill>
                <a:uFill>
                  <a:solidFill>
                    <a:schemeClr val="tx1"/>
                  </a:solidFill>
                </a:uFill>
              </a:rPr>
              <a:t>сломя голову </a:t>
            </a:r>
            <a:r>
              <a:rPr lang="ru-RU" sz="2800" dirty="0" smtClean="0"/>
              <a:t>бежал по </a:t>
            </a:r>
            <a:r>
              <a:rPr lang="ru-RU" sz="2800" dirty="0" smtClean="0"/>
              <a:t>улице</a:t>
            </a:r>
          </a:p>
          <a:p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42844" y="2215992"/>
            <a:ext cx="878687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6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Добро пожаловать!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00562" y="428604"/>
            <a:ext cx="4286280" cy="607308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Ещё великий М. В. Ломоносов называл устойчивые сочетания </a:t>
            </a:r>
            <a:r>
              <a:rPr lang="ru-RU" sz="2400" b="1" dirty="0" smtClean="0">
                <a:solidFill>
                  <a:schemeClr val="tx1"/>
                </a:solidFill>
              </a:rPr>
              <a:t>«</a:t>
            </a:r>
            <a:r>
              <a:rPr lang="ru-RU" sz="2400" b="1" dirty="0" err="1" smtClean="0">
                <a:solidFill>
                  <a:schemeClr val="tx1"/>
                </a:solidFill>
              </a:rPr>
              <a:t>фразесами</a:t>
            </a:r>
            <a:r>
              <a:rPr lang="ru-RU" sz="2400" b="1" dirty="0" smtClean="0">
                <a:solidFill>
                  <a:schemeClr val="tx1"/>
                </a:solidFill>
              </a:rPr>
              <a:t>»,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« </a:t>
            </a:r>
            <a:r>
              <a:rPr lang="ru-RU" sz="2400" b="1" dirty="0" smtClean="0">
                <a:solidFill>
                  <a:schemeClr val="tx1"/>
                </a:solidFill>
              </a:rPr>
              <a:t>российскими </a:t>
            </a:r>
            <a:r>
              <a:rPr lang="ru-RU" sz="2400" b="1" dirty="0" err="1" smtClean="0">
                <a:solidFill>
                  <a:schemeClr val="tx1"/>
                </a:solidFill>
              </a:rPr>
              <a:t>пословиями</a:t>
            </a:r>
            <a:r>
              <a:rPr lang="ru-RU" sz="2400" dirty="0" smtClean="0">
                <a:solidFill>
                  <a:schemeClr val="tx1"/>
                </a:solidFill>
              </a:rPr>
              <a:t>», предлагая включить их в словарь. Учёные поняли, что фразеологизмы создают как бы особый ярус в языке. Родился новый раздел о языке – фразеология.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Фразеологизмы по-своему отражают жизнь нашего народа с очень далёких времён, в них выражен дух народа, его история, обычаи.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http://www.russianculture.ru/Culture_img/39-78-1m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28604"/>
            <a:ext cx="4071965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dioms.chat.ru/03/pix/100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876"/>
            <a:ext cx="335758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idioms.chat.ru/04/pix/116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928670"/>
            <a:ext cx="2928957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idioms.chat.ru/06/pix/142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857232"/>
            <a:ext cx="3929090" cy="20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dioms.chat.ru/09/pix/226.gi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3500438"/>
            <a:ext cx="442915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4282" y="6167928"/>
            <a:ext cx="4039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Глаза разбегаются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1" y="3071810"/>
            <a:ext cx="28575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Денег куры не клюют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3143248"/>
            <a:ext cx="4071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Жить припеваючи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72132" y="6193626"/>
            <a:ext cx="32147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Клевать носом</a:t>
            </a:r>
            <a:endParaRPr lang="ru-RU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000100" y="285728"/>
            <a:ext cx="7772400" cy="582594"/>
          </a:xfrm>
          <a:prstGeom prst="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txBody>
          <a:bodyPr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Фразеология в картинках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dioms.chat.ru/01/pix/00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52"/>
            <a:ext cx="371477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idioms.chat.ru/05/pix/136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429000"/>
            <a:ext cx="392909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idioms.chat.ru/02/pix/059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142852"/>
            <a:ext cx="478631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dioms.chat.ru/01/pix/015.gi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3571876"/>
            <a:ext cx="400052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4282" y="2857496"/>
            <a:ext cx="3714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Без сучка без задоринки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6239366"/>
            <a:ext cx="4214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Ехать зайцем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86380" y="2786058"/>
            <a:ext cx="33575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Влюбиться по уши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14876" y="6215082"/>
            <a:ext cx="4000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Браться за ум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2214554"/>
          <a:ext cx="8001056" cy="4000528"/>
        </p:xfrm>
        <a:graphic>
          <a:graphicData uri="http://schemas.openxmlformats.org/drawingml/2006/table">
            <a:tbl>
              <a:tblPr/>
              <a:tblGrid>
                <a:gridCol w="2640008"/>
                <a:gridCol w="2640008"/>
                <a:gridCol w="2721040"/>
              </a:tblGrid>
              <a:tr h="40005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Arial Black"/>
                          <a:ea typeface="Times New Roman"/>
                          <a:cs typeface="Times New Roman"/>
                        </a:rPr>
                        <a:t>Голова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Человек с </a:t>
                      </a:r>
                      <a:r>
                        <a:rPr lang="ru-RU" sz="2400" b="1" i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головой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i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Потерять </a:t>
                      </a:r>
                      <a:r>
                        <a:rPr lang="ru-RU" sz="2400" b="1" i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голову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i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Отвечать </a:t>
                      </a:r>
                      <a:r>
                        <a:rPr lang="ru-RU" sz="2400" b="1" i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головой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Arial Black"/>
                          <a:ea typeface="Times New Roman"/>
                          <a:cs typeface="Times New Roman"/>
                        </a:rPr>
                        <a:t>Нос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Задирать </a:t>
                      </a:r>
                      <a:r>
                        <a:rPr lang="ru-RU" sz="2400" b="1" i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нос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i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Зарубить </a:t>
                      </a:r>
                      <a:r>
                        <a:rPr lang="ru-RU" sz="2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400" b="1" i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носу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i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Клевать </a:t>
                      </a:r>
                      <a:r>
                        <a:rPr lang="ru-RU" sz="2400" b="1" i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носом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Arial Black"/>
                          <a:ea typeface="Times New Roman"/>
                          <a:cs typeface="Times New Roman"/>
                        </a:rPr>
                        <a:t>Язык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Острый на </a:t>
                      </a:r>
                      <a:r>
                        <a:rPr lang="ru-RU" sz="2400" b="1" i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i="1" u="sng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Язык </a:t>
                      </a: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проглотить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i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Тянуть </a:t>
                      </a:r>
                      <a:r>
                        <a:rPr lang="ru-RU" sz="2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 </a:t>
                      </a:r>
                      <a:r>
                        <a:rPr lang="ru-RU" sz="2400" b="1" i="1" u="sng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642910" y="148008"/>
            <a:ext cx="72866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листке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бумаги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Rounded MT Bold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записать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можно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больше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устойчивых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оборотов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словами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голова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,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нос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Arial Rounded MT Bold" pitchFamily="34" charset="0"/>
              </a:rPr>
              <a:t>,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Rounded MT Bold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язык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772400" cy="11430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Назвать фразеологизм, объяснить смысл</a:t>
            </a:r>
            <a:endParaRPr lang="ru-RU" dirty="0"/>
          </a:p>
        </p:txBody>
      </p:sp>
      <p:pic>
        <p:nvPicPr>
          <p:cNvPr id="4" name="Содержимое 3" descr="http://tmn.fio.ru/works/97x/305/bik.gif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5715008" y="1928802"/>
            <a:ext cx="333375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tmn.fio.ru/works/97x/305/basm1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362200"/>
            <a:ext cx="235745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tmn.fio.ru/works/97x/305/kroc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090737"/>
            <a:ext cx="2928958" cy="2552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914400" y="5072074"/>
            <a:ext cx="2300278" cy="1071570"/>
          </a:xfrm>
          <a:prstGeom prst="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txBody>
          <a:bodyPr bIns="91440" anchor="b" anchorCtr="0">
            <a:normAutofit fontScale="4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1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Лить крокодиловы слезы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500430" y="4572008"/>
            <a:ext cx="1928826" cy="1214446"/>
          </a:xfrm>
          <a:prstGeom prst="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txBody>
          <a:bodyPr bIns="91440" anchor="b" anchorCtr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Сесть в калошу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000760" y="5072074"/>
            <a:ext cx="2500330" cy="1000132"/>
          </a:xfrm>
          <a:prstGeom prst="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txBody>
          <a:bodyPr bIns="91440" anchor="b" anchorCtr="0">
            <a:normAutofit fontScale="5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Тянуть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быка за рога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8" grpId="0" build="p" animBg="1"/>
      <p:bldP spid="9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nsc.1september.ru/2007/11/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95275"/>
            <a:ext cx="8143932" cy="626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921</Words>
  <Application>Microsoft Office PowerPoint</Application>
  <PresentationFormat>Экран (4:3)</PresentationFormat>
  <Paragraphs>185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 урока:  «Источники фразеологизмов. Использование фразеологизмов в речи. Фразеологический словарь» </vt:lpstr>
      <vt:lpstr>Слайд 2</vt:lpstr>
      <vt:lpstr>Слайд 3</vt:lpstr>
      <vt:lpstr>Слайд 4</vt:lpstr>
      <vt:lpstr>Слайд 5</vt:lpstr>
      <vt:lpstr>Слайд 6</vt:lpstr>
      <vt:lpstr>Слайд 7</vt:lpstr>
      <vt:lpstr>Назвать фразеологизм, объяснить смысл</vt:lpstr>
      <vt:lpstr>Слайд 9</vt:lpstr>
      <vt:lpstr>Слайд 10</vt:lpstr>
      <vt:lpstr>Загадки-фразеологизмы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«Источники фразеологизмов. Использование фразеологизмов в речи. Фразеологический словарь»</dc:title>
  <dc:creator>Рустам</dc:creator>
  <cp:lastModifiedBy>Рустам</cp:lastModifiedBy>
  <cp:revision>50</cp:revision>
  <dcterms:created xsi:type="dcterms:W3CDTF">2008-10-07T17:59:23Z</dcterms:created>
  <dcterms:modified xsi:type="dcterms:W3CDTF">2009-01-24T13:09:15Z</dcterms:modified>
</cp:coreProperties>
</file>