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</p:sldMasterIdLst>
  <p:notesMasterIdLst>
    <p:notesMasterId r:id="rId31"/>
  </p:notesMasterIdLst>
  <p:sldIdLst>
    <p:sldId id="256" r:id="rId5"/>
    <p:sldId id="257" r:id="rId6"/>
    <p:sldId id="258" r:id="rId7"/>
    <p:sldId id="266" r:id="rId8"/>
    <p:sldId id="297" r:id="rId9"/>
    <p:sldId id="286" r:id="rId10"/>
    <p:sldId id="296" r:id="rId11"/>
    <p:sldId id="271" r:id="rId12"/>
    <p:sldId id="272" r:id="rId13"/>
    <p:sldId id="273" r:id="rId14"/>
    <p:sldId id="274" r:id="rId15"/>
    <p:sldId id="275" r:id="rId16"/>
    <p:sldId id="277" r:id="rId17"/>
    <p:sldId id="279" r:id="rId18"/>
    <p:sldId id="290" r:id="rId19"/>
    <p:sldId id="278" r:id="rId20"/>
    <p:sldId id="300" r:id="rId21"/>
    <p:sldId id="291" r:id="rId22"/>
    <p:sldId id="292" r:id="rId23"/>
    <p:sldId id="287" r:id="rId24"/>
    <p:sldId id="293" r:id="rId25"/>
    <p:sldId id="301" r:id="rId26"/>
    <p:sldId id="294" r:id="rId27"/>
    <p:sldId id="295" r:id="rId28"/>
    <p:sldId id="269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F73312-C1F9-4707-AC41-9FAE22B26ED0}" type="datetimeFigureOut">
              <a:rPr lang="ru-RU"/>
              <a:pPr>
                <a:defRPr/>
              </a:pPr>
              <a:t>05.05.2009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FC07CA-7DB0-4F75-AD61-E6E1FCBDF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A78B36-5F22-44DB-B37F-C53C688FC7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A518-509B-4E0F-84B2-D2AF7CD71B2E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E21D-68E0-4D8C-BAAD-574DB152E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6A25-CC21-46A2-AD64-D669FB63AD6F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0C30-CE4B-4196-96F7-C05B8475C7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2301-EDB6-40CD-99AA-DC25A9214783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B569-D511-4017-9E70-5AA77751DC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A803-64AC-462A-9797-798618082A42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0AA2-D422-4E15-9AEC-D49001334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81FF-4036-4B31-B1F3-BB62CB00C5E3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FFCA-AA38-479A-A8CE-0E692289E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B38E-C8B7-4A41-9AE6-841A7474514B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E864-AEA5-48AA-B55E-3222C56C88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FA80-6CAE-4548-9744-4182712E926E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1224-9AD7-4DB2-991D-DBFCAC17FB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72B1-9489-49A2-9809-E6AC6DD7C8C9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B5E2-FC58-477D-8CE2-7113FFCF8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BE8F-7637-4DF0-810A-F89077123EA1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6F12-0515-4BD7-B5D8-81210BC098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C2AD-1E19-425E-9F32-94C57EE73BCA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FED0-C926-4FB8-8DFE-9289AA5FEC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79F4-C175-4672-8CD1-A8C61A414AAC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DCB0-AE6D-44CA-BF2A-99D2F1347D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64B2-5814-4937-B3CF-E1381C46B570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4F70-FD31-48E5-885D-5A75255D72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74C0-1769-42D5-847E-726E00AB941F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03CE-493C-48EF-A655-800E3E7391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F379-4EDC-44F9-AC6D-6302991CFECF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7A7B-1E1C-4133-BE03-9DC75E8C67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6299-CCC1-4505-BF5A-4B3D71554E8F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9C9D-36AC-4F19-AC8A-E405CFA2A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9CA5F-8CC6-46BF-AEF5-8C239DA59BF5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E2D6-530B-4F1B-9DB2-05BE0B1DCC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D416-C138-4F95-9544-C056221849FF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ECE7-2AE9-4D04-96EA-B0326943E9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97C5-FF5A-4CD9-BE3E-5CE0F522969E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D1BE-902A-4F2D-801F-F348C21341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6110-8EA9-44C6-9E33-1BD04538CF2A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FB60-0D51-4DC6-BAA0-4EBE712BA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CED1-408F-4D58-BD3D-24B79EB2BFDF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AEEA-759A-47E3-B341-94D92D21F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0DD0-0914-496E-A8F0-325E3C78A0B0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239E-D624-4D11-9146-20FA3ED8CC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F5C7-5E75-4EBA-80D6-F07C77D65679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02A5-1374-4258-95BD-4EE865BD55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4963-ED69-40A5-86AB-A9AACB520D2B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3F51-B451-4218-A884-4CC312932E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1A86F-5CE9-4092-8461-18153B2F5DF9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9036-D5B3-4A2B-A14B-FF7663D2A7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8134-D887-42C3-8E87-8D7E76708CF3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8FB5-0B5C-4C0F-A578-B7B1A88D42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E1A0-9107-44E6-9F0A-E7894710D7F2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471A-4AB8-4B69-87A3-C54E5947A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73B3-7B65-4346-9497-EB80574AF9AB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0CC9-CF08-429D-AD38-FB5293592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3F38-0471-4456-9581-8775FBCF8DF7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DE2E-9959-4BFF-BCBA-C98A634487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51C2-69D9-477D-B7E1-C10542C97156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BDE2-F28A-4F95-9CD1-AAA39E9F6D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6608-B904-40D8-8E28-25C971FD8931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EE0C-91C0-4B00-BBEC-2D6B0437C6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A1A2-5D41-4CFC-AA3F-FF9933440D17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4691-EE27-4C80-9D16-B4F4B12AB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5797-B0D5-4854-A783-4DC616D08DDB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316E-8077-4B08-A968-95A8CA0E2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2E10-46E5-428B-B86F-1BD7296D9339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FF59-0B17-434C-A378-9727FB477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F85A-FCDC-4448-B393-AA9D9C853638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5474-F32F-4FBE-98AC-DD38A0A4E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E1BC-C53B-4684-8519-3FD1FA5E32A9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9EEA-3775-497A-967D-8A45D6BF9A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E9CE-02B4-4FC7-988D-904D208FB79A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893D-3075-4CF4-9B81-D7707DD461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511B-E0D5-4AC9-8B72-9EA38CD1D27E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1B56-A415-44C1-8E29-F95DF0926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495F-ABAC-432C-812F-453E32011227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4B96-3289-424C-8E80-B91993505D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04B7-E9E8-4561-BE66-817E8C956A60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5975-608F-4995-93CB-A58D9645B5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40F3-4F78-418E-8071-42FDC5F02482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5908-C50D-4C79-A115-E6D75D9A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4F55-56DD-4155-BFA5-B07BC7A2EF68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248E-D4A5-477A-85EA-A70E21CEF6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D9EF-17EC-41E4-9740-F87C510D150C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CB30-2EFE-4571-A1DA-B4E31FA1D6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DF2D-7475-4DE9-B84B-7E44981574DC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9107-D73E-433D-9EB3-3FB694B467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5926-AB03-4621-B2A5-0A92F8265AF7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2AC90-9D85-4DD0-9D5B-E41585DFE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8AD28-FF0B-4FA4-95BE-3764CFA3B8B1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4F5F8-972E-4FC0-806B-1098439E40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38" r:id="rId2"/>
    <p:sldLayoutId id="2147483766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67" r:id="rId9"/>
    <p:sldLayoutId id="2147483732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001485-D670-4C9D-9234-D8B7428BCAF2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2E065B-327D-41A4-96D4-FF3D7C19A7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68" r:id="rId9"/>
    <p:sldLayoutId id="2147483740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416C1-1DDD-4422-A877-0229AE9CFC1C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6447A-33AF-48C4-B2C5-4A46A0D85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6" r:id="rId2"/>
    <p:sldLayoutId id="2147483770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71" r:id="rId9"/>
    <p:sldLayoutId id="2147483750" r:id="rId10"/>
    <p:sldLayoutId id="21474837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5FD83-C2B3-4D64-977D-ED62B3FAAA90}" type="datetimeFigureOut">
              <a:rPr lang="ru-RU"/>
              <a:pPr>
                <a:defRPr/>
              </a:pPr>
              <a:t>05.05.2009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0D5EF-B10E-466B-A280-7ADCD13717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3789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4" r:id="rId2"/>
    <p:sldLayoutId id="2147483773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74" r:id="rId9"/>
    <p:sldLayoutId id="2147483758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933450"/>
            <a:ext cx="7785100" cy="307181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3357563"/>
            <a:ext cx="6400800" cy="1752600"/>
          </a:xfrm>
        </p:spPr>
        <p:txBody>
          <a:bodyPr>
            <a:normAutofit/>
          </a:bodyPr>
          <a:lstStyle/>
          <a:p>
            <a:pPr marR="0"/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/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3876675"/>
            <a:ext cx="3041650" cy="1628775"/>
          </a:xfrm>
          <a:prstGeom prst="rect">
            <a:avLst/>
          </a:prstGeom>
          <a:noFill/>
        </p:spPr>
      </p:pic>
      <p:pic>
        <p:nvPicPr>
          <p:cNvPr id="6" name="Содержимое 5" descr="129-15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5963" y="-6350"/>
            <a:ext cx="2084387" cy="2616200"/>
          </a:xfrm>
          <a:prstGeom prst="rect">
            <a:avLst/>
          </a:prstGeom>
          <a:noFill/>
        </p:spPr>
      </p:pic>
      <p:pic>
        <p:nvPicPr>
          <p:cNvPr id="7" name="Рисунок 6" descr="d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4425950"/>
            <a:ext cx="290195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Моногибридное скрещивание</a:t>
            </a:r>
            <a:endParaRPr lang="ru-RU" sz="4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8" descr="сканирование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2175" y="2000250"/>
            <a:ext cx="3168650" cy="1428750"/>
          </a:xfrm>
        </p:spPr>
      </p:pic>
      <p:sp>
        <p:nvSpPr>
          <p:cNvPr id="60419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500313"/>
            <a:ext cx="4038600" cy="3863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Скрещивание двух организмов отличающихся друг от друга по одной паре альтернативных  признаков</a:t>
            </a:r>
          </a:p>
          <a:p>
            <a:pPr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3571875"/>
            <a:ext cx="37147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высокий рост           низкий рост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0421" name="Oval 14"/>
          <p:cNvSpPr>
            <a:spLocks noChangeArrowheads="1"/>
          </p:cNvSpPr>
          <p:nvPr/>
        </p:nvSpPr>
        <p:spPr bwMode="auto">
          <a:xfrm>
            <a:off x="827088" y="5084763"/>
            <a:ext cx="1008062" cy="1009650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0422" name="Oval 13"/>
          <p:cNvSpPr>
            <a:spLocks noChangeArrowheads="1"/>
          </p:cNvSpPr>
          <p:nvPr/>
        </p:nvSpPr>
        <p:spPr bwMode="auto">
          <a:xfrm>
            <a:off x="2843213" y="5084763"/>
            <a:ext cx="1006475" cy="1011237"/>
          </a:xfrm>
          <a:prstGeom prst="ellipse">
            <a:avLst/>
          </a:prstGeom>
          <a:gradFill rotWithShape="0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0423" name="Прямоугольник 8"/>
          <p:cNvSpPr>
            <a:spLocks noChangeArrowheads="1"/>
          </p:cNvSpPr>
          <p:nvPr/>
        </p:nvSpPr>
        <p:spPr bwMode="auto">
          <a:xfrm>
            <a:off x="142875" y="5143500"/>
            <a:ext cx="571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Constantia" pitchFamily="18" charset="0"/>
              </a:rPr>
              <a:t>P</a:t>
            </a:r>
            <a:endParaRPr lang="ru-RU" sz="4400" b="1">
              <a:latin typeface="Constantia" pitchFamily="18" charset="0"/>
            </a:endParaRPr>
          </a:p>
        </p:txBody>
      </p:sp>
      <p:sp>
        <p:nvSpPr>
          <p:cNvPr id="60424" name="Прямоугольник 9"/>
          <p:cNvSpPr>
            <a:spLocks noChangeArrowheads="1"/>
          </p:cNvSpPr>
          <p:nvPr/>
        </p:nvSpPr>
        <p:spPr bwMode="auto">
          <a:xfrm flipH="1">
            <a:off x="2071688" y="5143500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C0000"/>
                </a:solidFill>
                <a:latin typeface="Constantia" pitchFamily="18" charset="0"/>
              </a:rPr>
              <a:t>X</a:t>
            </a:r>
            <a:endParaRPr lang="ru-RU" sz="4000" b="1">
              <a:solidFill>
                <a:srgbClr val="CC0000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6199188"/>
            <a:ext cx="64150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жёлтые семена        зелёные семена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785813"/>
          </a:xfrm>
        </p:spPr>
        <p:txBody>
          <a:bodyPr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закон Г. Менделя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186738" cy="2351087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 скрещивании двух гомозиготных организмов отличающихся друг от друга одним признаком, всё первое поколение будет нести признак одного из родителей, и поколение по данному признаку будет единообразным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1443" name="Oval 4"/>
          <p:cNvSpPr>
            <a:spLocks noChangeArrowheads="1"/>
          </p:cNvSpPr>
          <p:nvPr/>
        </p:nvSpPr>
        <p:spPr bwMode="auto">
          <a:xfrm>
            <a:off x="4643438" y="3786188"/>
            <a:ext cx="857250" cy="785812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1444" name="Oval 5"/>
          <p:cNvSpPr>
            <a:spLocks noChangeArrowheads="1"/>
          </p:cNvSpPr>
          <p:nvPr/>
        </p:nvSpPr>
        <p:spPr bwMode="auto">
          <a:xfrm>
            <a:off x="7286625" y="3786188"/>
            <a:ext cx="928688" cy="857250"/>
          </a:xfrm>
          <a:prstGeom prst="ellipse">
            <a:avLst/>
          </a:prstGeom>
          <a:gradFill rotWithShape="0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1445" name="Oval 6"/>
          <p:cNvSpPr>
            <a:spLocks noChangeArrowheads="1"/>
          </p:cNvSpPr>
          <p:nvPr/>
        </p:nvSpPr>
        <p:spPr bwMode="auto">
          <a:xfrm>
            <a:off x="6072188" y="4929188"/>
            <a:ext cx="928687" cy="928687"/>
          </a:xfrm>
          <a:prstGeom prst="ellipse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1446" name="Прямоугольник 6"/>
          <p:cNvSpPr>
            <a:spLocks noChangeArrowheads="1"/>
          </p:cNvSpPr>
          <p:nvPr/>
        </p:nvSpPr>
        <p:spPr bwMode="auto">
          <a:xfrm>
            <a:off x="3714750" y="398303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onstantia" pitchFamily="18" charset="0"/>
              </a:rPr>
              <a:t>P</a:t>
            </a:r>
            <a:endParaRPr lang="ru-RU" sz="3200" b="1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5" y="4286250"/>
            <a:ext cx="3571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63" y="4214813"/>
            <a:ext cx="428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♂</a:t>
            </a:r>
          </a:p>
        </p:txBody>
      </p:sp>
      <p:sp>
        <p:nvSpPr>
          <p:cNvPr id="61449" name="Прямоугольник 9"/>
          <p:cNvSpPr>
            <a:spLocks noChangeArrowheads="1"/>
          </p:cNvSpPr>
          <p:nvPr/>
        </p:nvSpPr>
        <p:spPr bwMode="auto">
          <a:xfrm>
            <a:off x="6215063" y="3929063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nstantia" pitchFamily="18" charset="0"/>
              </a:rPr>
              <a:t>X</a:t>
            </a:r>
            <a:endParaRPr lang="ru-RU" sz="3200">
              <a:latin typeface="Constantia" pitchFamily="18" charset="0"/>
            </a:endParaRPr>
          </a:p>
        </p:txBody>
      </p:sp>
      <p:sp>
        <p:nvSpPr>
          <p:cNvPr id="61450" name="Прямоугольник 10"/>
          <p:cNvSpPr>
            <a:spLocks noChangeArrowheads="1"/>
          </p:cNvSpPr>
          <p:nvPr/>
        </p:nvSpPr>
        <p:spPr bwMode="auto">
          <a:xfrm>
            <a:off x="3643313" y="5072063"/>
            <a:ext cx="1114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nstantia" pitchFamily="18" charset="0"/>
              </a:rPr>
              <a:t>F</a:t>
            </a:r>
            <a:r>
              <a:rPr lang="ru-RU" sz="3200" b="1" baseline="-25000">
                <a:latin typeface="Constantia" pitchFamily="18" charset="0"/>
              </a:rPr>
              <a:t>1</a:t>
            </a:r>
            <a:endParaRPr lang="ru-RU" sz="3200" b="1">
              <a:latin typeface="Constantia" pitchFamily="18" charset="0"/>
            </a:endParaRPr>
          </a:p>
        </p:txBody>
      </p:sp>
      <p:sp>
        <p:nvSpPr>
          <p:cNvPr id="61451" name="Прямоугольник 11"/>
          <p:cNvSpPr>
            <a:spLocks noChangeArrowheads="1"/>
          </p:cNvSpPr>
          <p:nvPr/>
        </p:nvSpPr>
        <p:spPr bwMode="auto">
          <a:xfrm>
            <a:off x="2752725" y="6199188"/>
            <a:ext cx="6034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 фенотипу:     единообразно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rgbClr val="0070C0"/>
                </a:solidFill>
              </a:rPr>
              <a:t>4. Поверь себя</a:t>
            </a:r>
          </a:p>
        </p:txBody>
      </p:sp>
      <p:sp>
        <p:nvSpPr>
          <p:cNvPr id="634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smtClean="0"/>
              <a:t>При скрещивании </a:t>
            </a:r>
            <a:r>
              <a:rPr lang="ru-RU" sz="3200" b="1" u="sng" smtClean="0"/>
              <a:t>двух </a:t>
            </a:r>
            <a:r>
              <a:rPr lang="ru-RU" sz="3200" b="1" smtClean="0"/>
              <a:t>организмов, относящихся к разным чистым линиям (</a:t>
            </a:r>
            <a:r>
              <a:rPr lang="ru-RU" sz="3200" b="1" u="sng" smtClean="0"/>
              <a:t>доминантной</a:t>
            </a:r>
            <a:r>
              <a:rPr lang="ru-RU" sz="3200" b="1" smtClean="0"/>
              <a:t> и рецессивной) и отличающихся друг от друга </a:t>
            </a:r>
            <a:r>
              <a:rPr lang="ru-RU" sz="3200" b="1" u="sng" smtClean="0"/>
              <a:t>одним</a:t>
            </a:r>
          </a:p>
          <a:p>
            <a:pPr>
              <a:buFont typeface="Wingdings 2" pitchFamily="18" charset="2"/>
              <a:buNone/>
            </a:pPr>
            <a:r>
              <a:rPr lang="ru-RU" sz="3200" b="1" smtClean="0"/>
              <a:t>   признаком, всё </a:t>
            </a:r>
            <a:r>
              <a:rPr lang="ru-RU" sz="3200" b="1" u="sng" smtClean="0"/>
              <a:t>первое</a:t>
            </a:r>
            <a:r>
              <a:rPr lang="ru-RU" sz="3200" b="1" smtClean="0"/>
              <a:t> поколение окажется </a:t>
            </a:r>
            <a:r>
              <a:rPr lang="ru-RU" sz="3200" b="1" u="sng" smtClean="0"/>
              <a:t>единообразным</a:t>
            </a:r>
            <a:r>
              <a:rPr lang="ru-RU" sz="3200" b="1" smtClean="0"/>
              <a:t> и будет по фенотипу похоже на родителей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УЭ – 3. </a:t>
            </a:r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 Г.Менделя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35163"/>
            <a:ext cx="8472487" cy="349408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Познакомиться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со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законом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Г.Менделя,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законом чистоты гамет.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Научится составлять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схемы   скрещивания.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5" name="Picture 19" descr="mendel_laws_170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500688" y="2143125"/>
            <a:ext cx="3357562" cy="43576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71562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Цитологические основы моногибридного скрещивания:</a:t>
            </a:r>
            <a:endParaRPr lang="ru-RU" sz="4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0"/>
          <p:cNvSpPr>
            <a:spLocks noGrp="1" noChangeArrowheads="1"/>
          </p:cNvSpPr>
          <p:nvPr>
            <p:ph idx="1"/>
          </p:nvPr>
        </p:nvSpPr>
        <p:spPr>
          <a:xfrm>
            <a:off x="9715500" y="3643313"/>
            <a:ext cx="714375" cy="285750"/>
          </a:xfrm>
          <a:prstGeom prst="ellipse">
            <a:avLst/>
          </a:prstGeom>
          <a:ln>
            <a:solidFill>
              <a:schemeClr val="tx1"/>
            </a:solidFill>
            <a:round/>
          </a:ln>
        </p:spPr>
        <p:txBody>
          <a:bodyPr wrap="none" anchor="ctr"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Oval 30"/>
          <p:cNvSpPr>
            <a:spLocks noChangeArrowheads="1"/>
          </p:cNvSpPr>
          <p:nvPr/>
        </p:nvSpPr>
        <p:spPr bwMode="auto">
          <a:xfrm>
            <a:off x="2857500" y="1571625"/>
            <a:ext cx="706438" cy="642938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3714750" y="5000625"/>
            <a:ext cx="785813" cy="50006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600" b="1" i="1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71500" y="1428750"/>
            <a:ext cx="7810500" cy="48498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0313" y="3929063"/>
          <a:ext cx="3286125" cy="2500312"/>
        </p:xfrm>
        <a:graphic>
          <a:graphicData uri="http://schemas.openxmlformats.org/drawingml/2006/table">
            <a:tbl>
              <a:tblPr/>
              <a:tblGrid>
                <a:gridCol w="1096311"/>
                <a:gridCol w="1093525"/>
                <a:gridCol w="1096311"/>
              </a:tblGrid>
              <a:tr h="82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l 25"/>
          <p:cNvSpPr>
            <a:spLocks noChangeArrowheads="1"/>
          </p:cNvSpPr>
          <p:nvPr/>
        </p:nvSpPr>
        <p:spPr bwMode="auto">
          <a:xfrm flipH="1">
            <a:off x="2428875" y="2571750"/>
            <a:ext cx="571500" cy="50006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357563" y="2571750"/>
            <a:ext cx="571500" cy="50006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3929063" y="4071938"/>
            <a:ext cx="571500" cy="5715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2714625" y="4929188"/>
            <a:ext cx="571500" cy="428625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5643563" y="1643063"/>
            <a:ext cx="714375" cy="642937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4857750" y="5643563"/>
            <a:ext cx="714375" cy="714375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2500313" y="3286125"/>
            <a:ext cx="642937" cy="5715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3357563" y="3286125"/>
            <a:ext cx="571500" cy="5715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 flipH="1">
            <a:off x="5000625" y="2500313"/>
            <a:ext cx="500063" cy="500062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1" name="Oval 37"/>
          <p:cNvSpPr>
            <a:spLocks noChangeArrowheads="1"/>
          </p:cNvSpPr>
          <p:nvPr/>
        </p:nvSpPr>
        <p:spPr bwMode="auto">
          <a:xfrm>
            <a:off x="6215063" y="2500313"/>
            <a:ext cx="500062" cy="500062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4643438" y="3214688"/>
            <a:ext cx="571500" cy="642937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5500688" y="3214688"/>
            <a:ext cx="642937" cy="642937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5003800" y="4071938"/>
            <a:ext cx="576263" cy="571500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5" name="Oval 37"/>
          <p:cNvSpPr>
            <a:spLocks noChangeArrowheads="1"/>
          </p:cNvSpPr>
          <p:nvPr/>
        </p:nvSpPr>
        <p:spPr bwMode="auto">
          <a:xfrm flipH="1">
            <a:off x="2786063" y="5786438"/>
            <a:ext cx="571500" cy="500062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</a:t>
            </a: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3786188" y="5643563"/>
            <a:ext cx="714375" cy="714375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57750" y="4786313"/>
            <a:ext cx="714375" cy="642937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Аа</a:t>
            </a:r>
            <a:endParaRPr lang="ru-RU" sz="44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7188" y="2643188"/>
            <a:ext cx="10715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G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88" y="3286125"/>
            <a:ext cx="642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F</a:t>
            </a:r>
            <a:r>
              <a:rPr lang="en-US" sz="2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188" y="4572000"/>
            <a:ext cx="642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F</a:t>
            </a:r>
            <a:r>
              <a:rPr lang="en-US" sz="24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6250" y="1714500"/>
            <a:ext cx="457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X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72063" y="1785938"/>
            <a:ext cx="428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♂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57438" y="1857375"/>
            <a:ext cx="214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♀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cxnSp>
        <p:nvCxnSpPr>
          <p:cNvPr id="36" name="Прямая со стрелкой 35"/>
          <p:cNvCxnSpPr>
            <a:stCxn id="14" idx="3"/>
            <a:endCxn id="20" idx="0"/>
          </p:cNvCxnSpPr>
          <p:nvPr/>
        </p:nvCxnSpPr>
        <p:spPr>
          <a:xfrm rot="5400000">
            <a:off x="5345906" y="2097882"/>
            <a:ext cx="307975" cy="496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4" idx="5"/>
          </p:cNvCxnSpPr>
          <p:nvPr/>
        </p:nvCxnSpPr>
        <p:spPr>
          <a:xfrm rot="16200000" flipH="1">
            <a:off x="6080125" y="2365376"/>
            <a:ext cx="522287" cy="17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0" idx="7"/>
          </p:cNvCxnSpPr>
          <p:nvPr/>
        </p:nvCxnSpPr>
        <p:spPr>
          <a:xfrm rot="10800000" flipV="1">
            <a:off x="2513013" y="2214563"/>
            <a:ext cx="487362" cy="43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1" idx="0"/>
          </p:cNvCxnSpPr>
          <p:nvPr/>
        </p:nvCxnSpPr>
        <p:spPr>
          <a:xfrm rot="16200000" flipH="1">
            <a:off x="3321844" y="2250282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0" idx="3"/>
            <a:endCxn id="17" idx="7"/>
          </p:cNvCxnSpPr>
          <p:nvPr/>
        </p:nvCxnSpPr>
        <p:spPr>
          <a:xfrm rot="16200000" flipH="1">
            <a:off x="2797175" y="3117851"/>
            <a:ext cx="371475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0" idx="5"/>
            <a:endCxn id="17" idx="7"/>
          </p:cNvCxnSpPr>
          <p:nvPr/>
        </p:nvCxnSpPr>
        <p:spPr>
          <a:xfrm rot="5400000">
            <a:off x="3840162" y="2136776"/>
            <a:ext cx="442913" cy="2024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1" idx="4"/>
            <a:endCxn id="18" idx="0"/>
          </p:cNvCxnSpPr>
          <p:nvPr/>
        </p:nvCxnSpPr>
        <p:spPr>
          <a:xfrm rot="5400000">
            <a:off x="3535363" y="317817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20" idx="4"/>
          </p:cNvCxnSpPr>
          <p:nvPr/>
        </p:nvCxnSpPr>
        <p:spPr>
          <a:xfrm flipV="1">
            <a:off x="5143500" y="3000375"/>
            <a:ext cx="107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21" idx="3"/>
            <a:endCxn id="18" idx="0"/>
          </p:cNvCxnSpPr>
          <p:nvPr/>
        </p:nvCxnSpPr>
        <p:spPr>
          <a:xfrm rot="5400000">
            <a:off x="4786313" y="1784350"/>
            <a:ext cx="358775" cy="264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0" idx="3"/>
            <a:endCxn id="22" idx="0"/>
          </p:cNvCxnSpPr>
          <p:nvPr/>
        </p:nvCxnSpPr>
        <p:spPr>
          <a:xfrm rot="16200000" flipH="1">
            <a:off x="3814763" y="2100263"/>
            <a:ext cx="215900" cy="201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22" idx="0"/>
          </p:cNvCxnSpPr>
          <p:nvPr/>
        </p:nvCxnSpPr>
        <p:spPr>
          <a:xfrm rot="10800000" flipV="1">
            <a:off x="4929188" y="3071813"/>
            <a:ext cx="214312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1" idx="4"/>
            <a:endCxn id="23" idx="7"/>
          </p:cNvCxnSpPr>
          <p:nvPr/>
        </p:nvCxnSpPr>
        <p:spPr>
          <a:xfrm rot="5400000">
            <a:off x="6103938" y="2946400"/>
            <a:ext cx="307975" cy="41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11" idx="6"/>
          </p:cNvCxnSpPr>
          <p:nvPr/>
        </p:nvCxnSpPr>
        <p:spPr>
          <a:xfrm>
            <a:off x="3929063" y="2820988"/>
            <a:ext cx="2143125" cy="465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857875" y="4429125"/>
            <a:ext cx="26431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Расщепление    по </a:t>
            </a:r>
            <a:r>
              <a:rPr lang="ru-RU" sz="2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фенотипу   3 : 1;     по генотипу   1 : 2 : 1</a:t>
            </a:r>
            <a:endParaRPr lang="ru-RU" sz="2000" b="1" u="sng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9" name="Text Box 148"/>
          <p:cNvSpPr txBox="1">
            <a:spLocks noChangeArrowheads="1"/>
          </p:cNvSpPr>
          <p:nvPr/>
        </p:nvSpPr>
        <p:spPr bwMode="auto">
          <a:xfrm>
            <a:off x="357188" y="1714500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P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Гипотеза чистоты гамет.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929187"/>
          </a:xfrm>
        </p:spPr>
        <p:txBody>
          <a:bodyPr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При образовании гамет в каждую из них попадает только один из двух «элементов наследственности» (аллельных генов), отвечающих за данный признак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67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8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9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98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ru-RU" sz="9800" baseline="-25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800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</a:t>
            </a:r>
            <a:r>
              <a:rPr lang="ru-RU" sz="7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♀                              </a:t>
            </a:r>
            <a:r>
              <a:rPr lang="en-US" sz="74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7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           </a:t>
            </a:r>
            <a:r>
              <a:rPr lang="ru-RU" sz="7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endParaRPr lang="ru-RU" sz="6300" b="1" baseline="-25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6300" b="1" baseline="-25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     </a:t>
            </a:r>
            <a:r>
              <a:rPr lang="en-US" sz="111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ru-RU" sz="11100" b="1" baseline="-250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  </a:t>
            </a:r>
            <a:endParaRPr lang="ru-RU" sz="2800" b="1" baseline="-25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2071688" y="3929063"/>
            <a:ext cx="928687" cy="85725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АА</a:t>
            </a: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1571625" y="5572125"/>
            <a:ext cx="642938" cy="5715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714625" y="5572125"/>
            <a:ext cx="642938" cy="571500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215063" y="3857625"/>
            <a:ext cx="928687" cy="857250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-250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аа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5715000" y="5500688"/>
            <a:ext cx="642938" cy="642937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а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858000" y="5500688"/>
            <a:ext cx="642938" cy="642937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-25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а</a:t>
            </a:r>
          </a:p>
        </p:txBody>
      </p:sp>
      <p:cxnSp>
        <p:nvCxnSpPr>
          <p:cNvPr id="11" name="Прямая соединительная линия 10"/>
          <p:cNvCxnSpPr>
            <a:endCxn id="5" idx="0"/>
          </p:cNvCxnSpPr>
          <p:nvPr/>
        </p:nvCxnSpPr>
        <p:spPr>
          <a:xfrm rot="5400000">
            <a:off x="1803401" y="4875212"/>
            <a:ext cx="785812" cy="608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393156" y="4964907"/>
            <a:ext cx="928687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4"/>
            <a:endCxn id="8" idx="1"/>
          </p:cNvCxnSpPr>
          <p:nvPr/>
        </p:nvCxnSpPr>
        <p:spPr>
          <a:xfrm rot="5400000">
            <a:off x="5804694" y="4718844"/>
            <a:ext cx="879475" cy="87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4"/>
          </p:cNvCxnSpPr>
          <p:nvPr/>
        </p:nvCxnSpPr>
        <p:spPr>
          <a:xfrm rot="16200000" flipH="1">
            <a:off x="6568281" y="4826794"/>
            <a:ext cx="950913" cy="72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 Менделя - закон расщепления:</a:t>
            </a:r>
            <a:endParaRPr lang="ru-RU" sz="4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 скрещивании двух потомков (гибридов) первого поколения между собой во втором поколении наблюдается расщепление, и снова появляются особи с рецессивными признаками; эти особи составляют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¼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от всего числа потомков второго поколения</a:t>
            </a:r>
          </a:p>
          <a:p>
            <a:endParaRPr lang="ru-RU" smtClean="0"/>
          </a:p>
        </p:txBody>
      </p:sp>
      <p:grpSp>
        <p:nvGrpSpPr>
          <p:cNvPr id="67587" name="Group 4"/>
          <p:cNvGrpSpPr>
            <a:grpSpLocks/>
          </p:cNvGrpSpPr>
          <p:nvPr/>
        </p:nvGrpSpPr>
        <p:grpSpPr bwMode="auto">
          <a:xfrm>
            <a:off x="2484438" y="2357438"/>
            <a:ext cx="6335712" cy="4206875"/>
            <a:chOff x="476" y="527"/>
            <a:chExt cx="5126" cy="3402"/>
          </a:xfrm>
        </p:grpSpPr>
        <p:sp>
          <p:nvSpPr>
            <p:cNvPr id="67592" name="Oval 5"/>
            <p:cNvSpPr>
              <a:spLocks noChangeArrowheads="1"/>
            </p:cNvSpPr>
            <p:nvPr/>
          </p:nvSpPr>
          <p:spPr bwMode="auto">
            <a:xfrm>
              <a:off x="3878" y="1797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67593" name="Oval 6"/>
            <p:cNvSpPr>
              <a:spLocks noChangeArrowheads="1"/>
            </p:cNvSpPr>
            <p:nvPr/>
          </p:nvSpPr>
          <p:spPr bwMode="auto">
            <a:xfrm>
              <a:off x="4876" y="1797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67594" name="Oval 7"/>
            <p:cNvSpPr>
              <a:spLocks noChangeArrowheads="1"/>
            </p:cNvSpPr>
            <p:nvPr/>
          </p:nvSpPr>
          <p:spPr bwMode="auto">
            <a:xfrm>
              <a:off x="4921" y="3158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67595" name="Oval 8"/>
            <p:cNvSpPr>
              <a:spLocks noChangeArrowheads="1"/>
            </p:cNvSpPr>
            <p:nvPr/>
          </p:nvSpPr>
          <p:spPr bwMode="auto">
            <a:xfrm>
              <a:off x="3016" y="3203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67596" name="Oval 9"/>
            <p:cNvSpPr>
              <a:spLocks noChangeArrowheads="1"/>
            </p:cNvSpPr>
            <p:nvPr/>
          </p:nvSpPr>
          <p:spPr bwMode="auto">
            <a:xfrm>
              <a:off x="1837" y="3203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67597" name="Oval 10"/>
            <p:cNvSpPr>
              <a:spLocks noChangeArrowheads="1"/>
            </p:cNvSpPr>
            <p:nvPr/>
          </p:nvSpPr>
          <p:spPr bwMode="auto">
            <a:xfrm>
              <a:off x="657" y="3203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67598" name="Text Box 11"/>
            <p:cNvSpPr txBox="1">
              <a:spLocks noChangeArrowheads="1"/>
            </p:cNvSpPr>
            <p:nvPr/>
          </p:nvSpPr>
          <p:spPr bwMode="auto">
            <a:xfrm>
              <a:off x="2471" y="3656"/>
              <a:ext cx="254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b="1">
                <a:solidFill>
                  <a:srgbClr val="008000"/>
                </a:solidFill>
                <a:latin typeface="Constantia" pitchFamily="18" charset="0"/>
              </a:endParaRPr>
            </a:p>
          </p:txBody>
        </p:sp>
        <p:sp>
          <p:nvSpPr>
            <p:cNvPr id="67599" name="Text Box 12"/>
            <p:cNvSpPr txBox="1">
              <a:spLocks noChangeArrowheads="1"/>
            </p:cNvSpPr>
            <p:nvPr/>
          </p:nvSpPr>
          <p:spPr bwMode="auto">
            <a:xfrm>
              <a:off x="4512" y="1800"/>
              <a:ext cx="290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X</a:t>
              </a:r>
              <a:endParaRPr lang="ru-RU" sz="2800" b="1">
                <a:latin typeface="Times New Roman" pitchFamily="18" charset="0"/>
              </a:endParaRPr>
            </a:p>
          </p:txBody>
        </p:sp>
        <p:sp>
          <p:nvSpPr>
            <p:cNvPr id="67600" name="Line 13"/>
            <p:cNvSpPr>
              <a:spLocks noChangeShapeType="1"/>
            </p:cNvSpPr>
            <p:nvPr/>
          </p:nvSpPr>
          <p:spPr bwMode="auto">
            <a:xfrm>
              <a:off x="3969" y="2387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1" name="Line 14"/>
            <p:cNvSpPr>
              <a:spLocks noChangeShapeType="1"/>
            </p:cNvSpPr>
            <p:nvPr/>
          </p:nvSpPr>
          <p:spPr bwMode="auto">
            <a:xfrm flipH="1">
              <a:off x="1066" y="2432"/>
              <a:ext cx="2948" cy="81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Line 15"/>
            <p:cNvSpPr>
              <a:spLocks noChangeShapeType="1"/>
            </p:cNvSpPr>
            <p:nvPr/>
          </p:nvSpPr>
          <p:spPr bwMode="auto">
            <a:xfrm flipH="1">
              <a:off x="2154" y="2432"/>
              <a:ext cx="2068" cy="77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3" name="Line 16"/>
            <p:cNvSpPr>
              <a:spLocks noChangeShapeType="1"/>
            </p:cNvSpPr>
            <p:nvPr/>
          </p:nvSpPr>
          <p:spPr bwMode="auto">
            <a:xfrm flipH="1">
              <a:off x="3334" y="2432"/>
              <a:ext cx="998" cy="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4" name="Line 17"/>
            <p:cNvSpPr>
              <a:spLocks noChangeShapeType="1"/>
            </p:cNvSpPr>
            <p:nvPr/>
          </p:nvSpPr>
          <p:spPr bwMode="auto">
            <a:xfrm>
              <a:off x="4558" y="2387"/>
              <a:ext cx="768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Text Box 18"/>
            <p:cNvSpPr txBox="1">
              <a:spLocks noChangeArrowheads="1"/>
            </p:cNvSpPr>
            <p:nvPr/>
          </p:nvSpPr>
          <p:spPr bwMode="auto">
            <a:xfrm>
              <a:off x="476" y="527"/>
              <a:ext cx="5126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kumimoji="1" lang="ru-RU" sz="2400">
                  <a:latin typeface="Times New Roman" pitchFamily="18" charset="0"/>
                </a:rPr>
                <a:t>    </a:t>
              </a:r>
              <a:endParaRPr kumimoji="1" lang="ru-RU" sz="2400" b="1">
                <a:solidFill>
                  <a:srgbClr val="66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67588" name="Прямоугольник 18"/>
          <p:cNvSpPr>
            <a:spLocks noChangeArrowheads="1"/>
          </p:cNvSpPr>
          <p:nvPr/>
        </p:nvSpPr>
        <p:spPr bwMode="auto">
          <a:xfrm>
            <a:off x="714375" y="4214813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nstantia" pitchFamily="18" charset="0"/>
              </a:rPr>
              <a:t>P</a:t>
            </a:r>
            <a:r>
              <a:rPr lang="ru-RU" sz="3200" b="1">
                <a:latin typeface="Constantia" pitchFamily="18" charset="0"/>
              </a:rPr>
              <a:t> от  </a:t>
            </a:r>
            <a:r>
              <a:rPr lang="en-US" sz="3200" b="1">
                <a:latin typeface="Constantia" pitchFamily="18" charset="0"/>
              </a:rPr>
              <a:t>F</a:t>
            </a:r>
            <a:r>
              <a:rPr lang="ru-RU" sz="3200" b="1" baseline="-25000">
                <a:latin typeface="Constantia" pitchFamily="18" charset="0"/>
              </a:rPr>
              <a:t>1</a:t>
            </a:r>
            <a:endParaRPr lang="ru-RU" sz="3200" b="1">
              <a:latin typeface="Constantia" pitchFamily="18" charset="0"/>
            </a:endParaRPr>
          </a:p>
        </p:txBody>
      </p:sp>
      <p:sp>
        <p:nvSpPr>
          <p:cNvPr id="67589" name="Прямоугольник 19"/>
          <p:cNvSpPr>
            <a:spLocks noChangeArrowheads="1"/>
          </p:cNvSpPr>
          <p:nvPr/>
        </p:nvSpPr>
        <p:spPr bwMode="auto">
          <a:xfrm>
            <a:off x="785813" y="5786438"/>
            <a:ext cx="928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Constantia" pitchFamily="18" charset="0"/>
              </a:rPr>
              <a:t>F</a:t>
            </a:r>
            <a:r>
              <a:rPr lang="ru-RU" sz="3600" b="1" baseline="-25000">
                <a:latin typeface="Constantia" pitchFamily="18" charset="0"/>
              </a:rPr>
              <a:t>2</a:t>
            </a:r>
            <a:endParaRPr lang="ru-RU" sz="3600" b="1">
              <a:latin typeface="Constantia" pitchFamily="18" charset="0"/>
            </a:endParaRPr>
          </a:p>
        </p:txBody>
      </p:sp>
      <p:sp>
        <p:nvSpPr>
          <p:cNvPr id="67590" name="Прямоугольник 20"/>
          <p:cNvSpPr>
            <a:spLocks noChangeArrowheads="1"/>
          </p:cNvSpPr>
          <p:nvPr/>
        </p:nvSpPr>
        <p:spPr bwMode="auto">
          <a:xfrm>
            <a:off x="2922588" y="6429375"/>
            <a:ext cx="329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onstantia" pitchFamily="18" charset="0"/>
              </a:rPr>
              <a:t>Расщепление</a:t>
            </a:r>
            <a:r>
              <a:rPr lang="ru-RU">
                <a:latin typeface="Constantia" pitchFamily="18" charset="0"/>
              </a:rPr>
              <a:t> </a:t>
            </a:r>
            <a:r>
              <a:rPr lang="ru-RU" b="1">
                <a:latin typeface="Constantia" pitchFamily="18" charset="0"/>
              </a:rPr>
              <a:t>по фенотипу:</a:t>
            </a:r>
          </a:p>
        </p:txBody>
      </p:sp>
      <p:sp>
        <p:nvSpPr>
          <p:cNvPr id="67591" name="Прямоугольник 21"/>
          <p:cNvSpPr>
            <a:spLocks noChangeArrowheads="1"/>
          </p:cNvSpPr>
          <p:nvPr/>
        </p:nvSpPr>
        <p:spPr bwMode="auto">
          <a:xfrm>
            <a:off x="6715125" y="6199188"/>
            <a:ext cx="15001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CC00"/>
                </a:solidFill>
                <a:latin typeface="Constantia" pitchFamily="18" charset="0"/>
              </a:rPr>
              <a:t>3  </a:t>
            </a:r>
            <a:r>
              <a:rPr lang="ru-RU" sz="2800">
                <a:latin typeface="Constantia" pitchFamily="18" charset="0"/>
              </a:rPr>
              <a:t> :  </a:t>
            </a:r>
            <a:r>
              <a:rPr lang="ru-RU" sz="2800" b="1">
                <a:solidFill>
                  <a:srgbClr val="008000"/>
                </a:solidFill>
                <a:latin typeface="Constantia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5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Схема скрещивания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Английский генетик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Р.Пеннет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предложил проводить запись в виде решетки, которую так и назвали —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решетка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Пеннета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вертикали указываются женские гаметы, по горизонтали — мужские. </a:t>
            </a:r>
          </a:p>
          <a:p>
            <a:pPr marL="274320" indent="-274320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Ответ: </a:t>
            </a:r>
            <a:r>
              <a:rPr lang="en-US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1</a:t>
            </a:r>
            <a:r>
              <a:rPr lang="en-US" b="1" dirty="0" smtClean="0">
                <a:solidFill>
                  <a:srgbClr val="0070C0"/>
                </a:solidFill>
              </a:rPr>
              <a:t> – </a:t>
            </a:r>
            <a:r>
              <a:rPr lang="ru-RU" b="1" dirty="0" smtClean="0">
                <a:solidFill>
                  <a:srgbClr val="0070C0"/>
                </a:solidFill>
              </a:rPr>
              <a:t>по генотипу </a:t>
            </a:r>
            <a:r>
              <a:rPr lang="en-US" b="1" dirty="0" smtClean="0">
                <a:solidFill>
                  <a:srgbClr val="0070C0"/>
                </a:solidFill>
              </a:rPr>
              <a:t>100%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Аа</a:t>
            </a:r>
            <a:r>
              <a:rPr lang="ru-RU" b="1" dirty="0" smtClean="0">
                <a:solidFill>
                  <a:srgbClr val="0070C0"/>
                </a:solidFill>
              </a:rPr>
              <a:t>, по фенотипу – 100% желтые; </a:t>
            </a:r>
          </a:p>
          <a:p>
            <a:pPr marL="274320" indent="-274320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 – </a:t>
            </a:r>
            <a:r>
              <a:rPr lang="ru-RU" b="1" dirty="0" smtClean="0">
                <a:solidFill>
                  <a:srgbClr val="0070C0"/>
                </a:solidFill>
              </a:rPr>
              <a:t>по генотипу ¼ АА + ½ </a:t>
            </a:r>
            <a:r>
              <a:rPr lang="ru-RU" b="1" dirty="0" err="1" smtClean="0">
                <a:solidFill>
                  <a:srgbClr val="0070C0"/>
                </a:solidFill>
              </a:rPr>
              <a:t>Аа</a:t>
            </a:r>
            <a:r>
              <a:rPr lang="ru-RU" b="1" dirty="0" smtClean="0">
                <a:solidFill>
                  <a:srgbClr val="0070C0"/>
                </a:solidFill>
              </a:rPr>
              <a:t> + ¼ </a:t>
            </a:r>
            <a:r>
              <a:rPr lang="ru-RU" b="1" dirty="0" err="1" smtClean="0">
                <a:solidFill>
                  <a:srgbClr val="0070C0"/>
                </a:solidFill>
              </a:rPr>
              <a:t>аа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861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928813"/>
            <a:ext cx="4210050" cy="43576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928688"/>
          </a:xfrm>
        </p:spPr>
        <p:txBody>
          <a:bodyPr/>
          <a:lstStyle/>
          <a:p>
            <a:r>
              <a:rPr lang="ru-RU" sz="4400" b="1" smtClean="0">
                <a:solidFill>
                  <a:srgbClr val="0070C0"/>
                </a:solidFill>
              </a:rPr>
              <a:t>   </a:t>
            </a:r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Генетические закономерности:    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920875"/>
            <a:ext cx="4643438" cy="4794250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 доминирования (единообразия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гибриды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 высокого роста, поэтому высокий рост – доминантен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 расщепления –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¼ потомков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фенотипу и генотипу имеет низкий рост (рецессивный признак)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 чистоты гамет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каждая гамета несёт только один из аллельных генов высоты растения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9635" name="Picture 5" descr="сканирование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920875"/>
            <a:ext cx="3929063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УЭ -4 «Практическая генетика»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785813" y="2500313"/>
            <a:ext cx="4657725" cy="4143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Цель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: Развитее       умений     применять генетические знания на практике при решении задач.</a:t>
            </a:r>
          </a:p>
          <a:p>
            <a:pPr>
              <a:buFont typeface="Wingdings 2" pitchFamily="18" charset="2"/>
              <a:buNone/>
            </a:pP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9" name="Picture 5" descr="сканирование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143125"/>
            <a:ext cx="33575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Цель урока</a:t>
            </a: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В результате овладения содержанием модуля вы познакомитесь с законами Г. Менделя, правилом частоты гамет, с цитологическими основами закономерностей наследования при моногибридном скрещивании.</a:t>
            </a:r>
          </a:p>
          <a:p>
            <a:r>
              <a:rPr lang="ru-RU" sz="2400" b="1" smtClean="0">
                <a:latin typeface="Times New Roman" pitchFamily="18" charset="0"/>
              </a:rPr>
              <a:t>Будете уметь оперировать ими для объяснения закономерностей наследования признаков.</a:t>
            </a:r>
          </a:p>
          <a:p>
            <a:r>
              <a:rPr lang="ru-RU" sz="2400" b="1" smtClean="0">
                <a:latin typeface="Times New Roman" pitchFamily="18" charset="0"/>
              </a:rPr>
              <a:t>Научитесь составлять схемы скрещивания при решении генетических задач, использовать генетическую символику.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Решите проблему:</a:t>
            </a:r>
          </a:p>
        </p:txBody>
      </p:sp>
      <p:pic>
        <p:nvPicPr>
          <p:cNvPr id="71682" name="Picture 9" descr="Свадьб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804576">
            <a:off x="457200" y="2452688"/>
            <a:ext cx="4038600" cy="33702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0" y="1920875"/>
            <a:ext cx="3829050" cy="422275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/>
              <a:t>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/>
              <a:t>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Молодая пара  мечтает о ребенке    с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глазами. Муж и жена имеют карие глаза. Возможно ли это?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Объясните.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4" name="Picture 13" descr="Изображение 3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071563"/>
            <a:ext cx="79057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Решите задачу: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z="3200" b="1" smtClean="0"/>
          </a:p>
          <a:p>
            <a:pPr>
              <a:buFont typeface="Wingdings 2" pitchFamily="18" charset="2"/>
              <a:buNone/>
            </a:pPr>
            <a:r>
              <a:rPr lang="ru-RU" sz="3200" b="1" smtClean="0"/>
              <a:t> 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 черной кошки появились белые котята потому что она долго смотрела на снег?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Правда это?</a:t>
            </a:r>
          </a:p>
          <a:p>
            <a:pPr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Объясните причину.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72707" name="Picture 9" descr="Белые котя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286000"/>
            <a:ext cx="3071812" cy="3714750"/>
          </a:xfrm>
        </p:spPr>
      </p:pic>
      <p:pic>
        <p:nvPicPr>
          <p:cNvPr id="72708" name="Picture 13" descr="Изображение 3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7905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Решите задачу: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Какой рост (высокий или низкий) у гороха доминирует?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Каковы генотипы родителей (Р), гибридов первого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второго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поколений?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генетические закономерности, открытые Менделем, проявляются при такой гибридизации?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5" descr="сканирование0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920875"/>
            <a:ext cx="3643313" cy="4433888"/>
          </a:xfrm>
        </p:spPr>
      </p:pic>
      <p:pic>
        <p:nvPicPr>
          <p:cNvPr id="73732" name="Picture 13" descr="Изображение 3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57250"/>
            <a:ext cx="790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58175" cy="785813"/>
          </a:xfrm>
        </p:spPr>
        <p:txBody>
          <a:bodyPr/>
          <a:lstStyle/>
          <a:p>
            <a:r>
              <a:rPr lang="ru-RU" sz="4400" b="1" smtClean="0">
                <a:solidFill>
                  <a:srgbClr val="0070C0"/>
                </a:solidFill>
              </a:rPr>
              <a:t>          Ответьте на вопросы:</a:t>
            </a:r>
            <a:endParaRPr lang="ru-RU" sz="440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9962"/>
          </a:xfrm>
        </p:spPr>
        <p:txBody>
          <a:bodyPr>
            <a:normAutofit fontScale="62500" lnSpcReduction="20000"/>
          </a:bodyPr>
          <a:lstStyle/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1.Обозначь буквами генотип: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рецессивная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гомозигота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- …..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доминантная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гомозигота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- …..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гетерозигота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- …..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Какой закон отражает запись: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 Р   ♀ простые бобы        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♂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вздутые бобы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800" b="1" i="1" baseline="-25000" dirty="0" smtClean="0">
                <a:latin typeface="Times New Roman" pitchFamily="18" charset="0"/>
                <a:cs typeface="Times New Roman" pitchFamily="18" charset="0"/>
              </a:rPr>
              <a:t>1     </a:t>
            </a:r>
            <a:r>
              <a:rPr lang="ru-RU" sz="3800" b="1" i="1" baseline="-25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простые бобы  (100%)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3. Как называется признак у гибридов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4. Какой закон отражает запись: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Р от 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3800" b="1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800" b="1" i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♀ простые бобы     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X    ♂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простые бобы</a:t>
            </a:r>
            <a:endParaRPr lang="en-US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800" b="1" i="1" baseline="-25000" dirty="0" smtClean="0">
                <a:latin typeface="Times New Roman" pitchFamily="18" charset="0"/>
                <a:cs typeface="Times New Roman" pitchFamily="18" charset="0"/>
              </a:rPr>
              <a:t>2                     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простые (75%)</a:t>
            </a:r>
            <a:r>
              <a:rPr lang="ru-RU" sz="3800" b="1" i="1" baseline="-25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:      вздутые (25%)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Как называется признак у 25% потомков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b="1" i="1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70C0"/>
                </a:solidFill>
              </a:rPr>
              <a:t>         </a:t>
            </a:r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sz="4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АА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 Закон доминирования   или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Закон единообразия гибридов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 Доминантный признак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Закон расщепления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 Рецессивный признак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baseline="-25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714500" y="1714500"/>
            <a:ext cx="61436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Человек, по-настоящему мыслящий, черпает из своих ошибок не меньше познания, чем из своих успехов. </a:t>
            </a:r>
          </a:p>
          <a:p>
            <a:pPr eaLnBrk="0" hangingPunct="0"/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eaLnBrk="0" hangingPunct="0"/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Д. Дьюи  </a:t>
            </a:r>
            <a:endParaRPr lang="ru-RU" sz="36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Прямоугольник 1"/>
          <p:cNvSpPr>
            <a:spLocks noChangeArrowheads="1"/>
          </p:cNvSpPr>
          <p:nvPr/>
        </p:nvSpPr>
        <p:spPr bwMode="auto">
          <a:xfrm>
            <a:off x="2286000" y="1785938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br>
              <a:rPr lang="ru-RU" sz="6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УРОК!</a:t>
            </a:r>
            <a:endParaRPr lang="ru-RU" sz="6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</a:rPr>
              <a:t>УЭ-1 Повторение и актуализация знаний.</a:t>
            </a:r>
            <a:endParaRPr lang="ru-RU" sz="4000" smtClean="0">
              <a:solidFill>
                <a:srgbClr val="0070C0"/>
              </a:solidFill>
            </a:endParaRPr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4103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</a:rPr>
              <a:t>Цель: </a:t>
            </a:r>
            <a:r>
              <a:rPr lang="ru-RU" sz="2400" b="1" smtClean="0">
                <a:latin typeface="Times New Roman" pitchFamily="18" charset="0"/>
              </a:rPr>
              <a:t>Повторение изученного материала, отработка тестовых технологий, подготовка к изучению нового материала.</a:t>
            </a:r>
          </a:p>
          <a:p>
            <a:pPr algn="ctr">
              <a:buFont typeface="Wingdings" pitchFamily="2" charset="2"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Вводный тест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1. Выберете ответы на вопросы.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2. Выберите правильные суждения</a:t>
            </a:r>
          </a:p>
          <a:p>
            <a:pPr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3. Выполните задание на нахождение следствия 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Ответы на УЭ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42925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Вводный тест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Выберите правильные ответы:1.Б; 2.Б; 3. В;4. Б; 5.Б; 6.А.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Выберите правильные суждения: 1,5,6.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Выполните задание: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3643313"/>
          <a:ext cx="7286625" cy="3071812"/>
        </p:xfrm>
        <a:graphic>
          <a:graphicData uri="http://schemas.openxmlformats.org/drawingml/2006/table">
            <a:tbl>
              <a:tblPr/>
              <a:tblGrid>
                <a:gridCol w="3757613"/>
                <a:gridCol w="3529012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Следствие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Дано: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Потомство доброй собаки Греты всё было доброй в нескольких поколениях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Следовательно ,доминирует ген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добрый характер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рецессивен ген </a:t>
                      </a: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злой характер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Грета была </a:t>
                      </a: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гомозигота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данному признаку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Дано: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Белая окраска шерсти кроликов определяется рецессивным геном.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Следовательно, белые кролики </a:t>
                      </a: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гомозиготы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данному  признаку и все гаметы содержали </a:t>
                      </a: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одинаковый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УЭ 2. </a:t>
            </a:r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 Г. Менделя</a:t>
            </a:r>
            <a:endParaRPr lang="ru-RU" sz="4400" smtClean="0"/>
          </a:p>
        </p:txBody>
      </p:sp>
      <p:sp>
        <p:nvSpPr>
          <p:cNvPr id="5529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857500"/>
            <a:ext cx="4281487" cy="30718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: Познакомиться 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с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законом Г.Менделя.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Научится составлять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схемы   скрещивания.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55299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1913" y="1920875"/>
            <a:ext cx="3051175" cy="4433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marL="0" lvl="8"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Проблемный вопрос?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71750"/>
            <a:ext cx="4038600" cy="32146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Молодая пара  мечтает о ребенке    с голубыми глазами. Муж и жена имеют карие глаза. Возможно ли это?</a:t>
            </a:r>
          </a:p>
        </p:txBody>
      </p:sp>
      <p:pic>
        <p:nvPicPr>
          <p:cNvPr id="56323" name="Picture 9" descr="Свадьб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737596">
            <a:off x="457200" y="2452688"/>
            <a:ext cx="3908425" cy="3262312"/>
          </a:xfrm>
        </p:spPr>
      </p:pic>
      <p:sp>
        <p:nvSpPr>
          <p:cNvPr id="56324" name="Прямоугольник 5"/>
          <p:cNvSpPr>
            <a:spLocks noChangeArrowheads="1"/>
          </p:cNvSpPr>
          <p:nvPr/>
        </p:nvSpPr>
        <p:spPr bwMode="auto">
          <a:xfrm>
            <a:off x="5286375" y="1285875"/>
            <a:ext cx="385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 </a:t>
            </a:r>
          </a:p>
        </p:txBody>
      </p:sp>
      <p:pic>
        <p:nvPicPr>
          <p:cNvPr id="56325" name="Picture 13" descr="Изображение 34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857250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Преимущества гороха огородного </a:t>
            </a:r>
            <a:b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объекта для опытов: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920875"/>
            <a:ext cx="4686300" cy="4433888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Легко выращивать,  имеет короткий период развития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Имеет многочисленное потомство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 сортов, чётко различающихся по ряду признаков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Самоопыляющееся растение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Возможно искусственное скрещивание сортов, гибриды плодовиты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7347" name="Picture 7" descr="сканирование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143125"/>
            <a:ext cx="3000375" cy="4143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Альтернативные признаки гороха, заинтересовавшие Г. Менделя:</a:t>
            </a:r>
            <a:endParaRPr lang="ru-RU" sz="4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75" y="2071688"/>
          <a:ext cx="8715375" cy="4572000"/>
        </p:xfrm>
        <a:graphic>
          <a:graphicData uri="http://schemas.openxmlformats.org/drawingml/2006/table">
            <a:tbl>
              <a:tblPr/>
              <a:tblGrid>
                <a:gridCol w="3931997"/>
                <a:gridCol w="2325200"/>
                <a:gridCol w="2458237"/>
              </a:tblGrid>
              <a:tr h="855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доминантный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рецессивный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6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Окраска венчика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Окраска бобов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Окраска семени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Поверхность семени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бобов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Расположение цветков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красная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зелёная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гладкая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пазушное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жёлтая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зелёная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морщинистая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членистая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верхушечное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84" name="Прямоугольник 4"/>
          <p:cNvSpPr>
            <a:spLocks noChangeArrowheads="1"/>
          </p:cNvSpPr>
          <p:nvPr/>
        </p:nvSpPr>
        <p:spPr bwMode="auto">
          <a:xfrm flipV="1">
            <a:off x="2286000" y="29289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проведении опытов Мендель:</a:t>
            </a:r>
            <a:endParaRPr lang="ru-RU" sz="4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642938" y="2143125"/>
            <a:ext cx="8043862" cy="418147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Использовал  чистые линии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Ставил одновременно опыты с несколькими родительскими парами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Наблюдал за наследованием малого количества признаков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Вёл строгий количественный учёт потомков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Ввёл буквенные обозначения наследственных факторов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Предложил парность определения каждого признака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676</TotalTime>
  <Words>786</Words>
  <Application>Microsoft Office PowerPoint</Application>
  <PresentationFormat>Экран (4:3)</PresentationFormat>
  <Paragraphs>206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26</vt:i4>
      </vt:variant>
    </vt:vector>
  </HeadingPairs>
  <TitlesOfParts>
    <vt:vector size="46" baseType="lpstr">
      <vt:lpstr>Constantia</vt:lpstr>
      <vt:lpstr>Arial</vt:lpstr>
      <vt:lpstr>Calibri</vt:lpstr>
      <vt:lpstr>Wingdings 2</vt:lpstr>
      <vt:lpstr>Times New Roman</vt:lpstr>
      <vt:lpstr>Wingdings</vt:lpstr>
      <vt:lpstr>Поток</vt:lpstr>
      <vt:lpstr>1_Поток</vt:lpstr>
      <vt:lpstr>2_Поток</vt:lpstr>
      <vt:lpstr>3_Поток</vt:lpstr>
      <vt:lpstr>Поток</vt:lpstr>
      <vt:lpstr>Поток</vt:lpstr>
      <vt:lpstr>Поток</vt:lpstr>
      <vt:lpstr>1_Поток</vt:lpstr>
      <vt:lpstr>2_Поток</vt:lpstr>
      <vt:lpstr>2_Поток</vt:lpstr>
      <vt:lpstr>2_Поток</vt:lpstr>
      <vt:lpstr>3_Поток</vt:lpstr>
      <vt:lpstr>3_Поток</vt:lpstr>
      <vt:lpstr>3_Поток</vt:lpstr>
      <vt:lpstr>Слайд 1</vt:lpstr>
      <vt:lpstr>Цель урока</vt:lpstr>
      <vt:lpstr>УЭ-1 Повторение и актуализация знаний.</vt:lpstr>
      <vt:lpstr>Ответы на УЭ 1</vt:lpstr>
      <vt:lpstr>УЭ 2. I закон Г. Менделя</vt:lpstr>
      <vt:lpstr>Слайд 6</vt:lpstr>
      <vt:lpstr>Преимущества гороха огородного  как объекта для опытов:</vt:lpstr>
      <vt:lpstr>Альтернативные признаки гороха, заинтересовавшие Г. Менделя:</vt:lpstr>
      <vt:lpstr>При проведении опытов Мендель:</vt:lpstr>
      <vt:lpstr>Моногибридное скрещивание</vt:lpstr>
      <vt:lpstr>I закон Г. Менделя :</vt:lpstr>
      <vt:lpstr>4. Поверь себя</vt:lpstr>
      <vt:lpstr>УЭ – 3. II закон Г.Менделя</vt:lpstr>
      <vt:lpstr>Цитологические основы моногибридного скрещивания:</vt:lpstr>
      <vt:lpstr>   Гипотеза чистоты гамет.</vt:lpstr>
      <vt:lpstr>II закон Менделя - закон расщепления:</vt:lpstr>
      <vt:lpstr>Схема скрещивания</vt:lpstr>
      <vt:lpstr>   Генетические закономерности:    </vt:lpstr>
      <vt:lpstr>УЭ -4 «Практическая генетика»</vt:lpstr>
      <vt:lpstr>Решите проблему:</vt:lpstr>
      <vt:lpstr>             Решите задачу:</vt:lpstr>
      <vt:lpstr>Решите задачу:</vt:lpstr>
      <vt:lpstr>          Ответьте на вопросы:</vt:lpstr>
      <vt:lpstr>         Проверь себя:</vt:lpstr>
      <vt:lpstr>Слайд 25</vt:lpstr>
      <vt:lpstr>Слайд 26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модуль «Моногибридное скрещивание»</dc:title>
  <dc:creator>XP GAME 2007</dc:creator>
  <cp:lastModifiedBy>Елена</cp:lastModifiedBy>
  <cp:revision>72</cp:revision>
  <dcterms:created xsi:type="dcterms:W3CDTF">2009-01-20T17:05:31Z</dcterms:created>
  <dcterms:modified xsi:type="dcterms:W3CDTF">2009-05-05T18:01:50Z</dcterms:modified>
</cp:coreProperties>
</file>