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5" r:id="rId29"/>
    <p:sldId id="286" r:id="rId30"/>
    <p:sldId id="287" r:id="rId31"/>
    <p:sldId id="288" r:id="rId32"/>
    <p:sldId id="292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1EC8B8"/>
    <a:srgbClr val="0066FF"/>
    <a:srgbClr val="FF7415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593" autoAdjust="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F24CEE-48E4-4ADF-B00E-C1EF37D8C6E7}" type="datetimeFigureOut">
              <a:rPr lang="ru-RU" smtClean="0"/>
              <a:pPr/>
              <a:t>25.01.2009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BA8D86-7AE1-41DB-A165-E046D4AE312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5.wav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5;&#1088;&#1080;&#1083;&#1086;&#1078;&#1077;&#1085;&#1080;&#1077;1\wals1.wav" TargetMode="External"/><Relationship Id="rId6" Type="http://schemas.openxmlformats.org/officeDocument/2006/relationships/image" Target="../media/image12.png"/><Relationship Id="rId5" Type="http://schemas.openxmlformats.org/officeDocument/2006/relationships/audio" Target="../media/audio6.wav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5;&#1088;&#1080;&#1083;&#1086;&#1078;&#1077;&#1085;&#1080;&#1077;1\wals1.wav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5;&#1088;&#1080;&#1083;&#1086;&#1078;&#1077;&#1085;&#1080;&#1077;1\wals1.wav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5;&#1088;&#1080;&#1083;&#1086;&#1078;&#1077;&#1085;&#1080;&#1077;1\wals1.wav" TargetMode="Externa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357298"/>
            <a:ext cx="6000792" cy="1828800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Правописание местоимений.</a:t>
            </a:r>
            <a:endParaRPr lang="ru-RU" sz="44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571876"/>
            <a:ext cx="4244724" cy="1752600"/>
          </a:xfrm>
        </p:spPr>
        <p:txBody>
          <a:bodyPr/>
          <a:lstStyle/>
          <a:p>
            <a:pPr algn="l"/>
            <a:r>
              <a:rPr lang="ru-RU" b="1" dirty="0" smtClean="0"/>
              <a:t>Неопределённые и отрицательные местоимения</a:t>
            </a:r>
            <a:endParaRPr lang="ru-RU" b="1" dirty="0"/>
          </a:p>
        </p:txBody>
      </p:sp>
      <p:pic>
        <p:nvPicPr>
          <p:cNvPr id="4" name="Picture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929066"/>
            <a:ext cx="3138085" cy="233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1142984"/>
            <a:ext cx="810657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Вперёд</a:t>
            </a:r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 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УДАЧА вас ждёт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5400684" cy="78583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В поисках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6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984498"/>
            <a:ext cx="4572032" cy="345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4" name="Прямоугольник 3"/>
          <p:cNvSpPr/>
          <p:nvPr/>
        </p:nvSpPr>
        <p:spPr>
          <a:xfrm rot="21069185">
            <a:off x="-44841" y="1448723"/>
            <a:ext cx="904621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сокровищ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6429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Словарный диктант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7929618" cy="52864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600" b="1" dirty="0" err="1" smtClean="0">
                <a:latin typeface="+mj-lt"/>
                <a:cs typeface="Arial" pitchFamily="34" charset="0"/>
              </a:rPr>
              <a:t>Одн_ногий</a:t>
            </a:r>
            <a:r>
              <a:rPr lang="ru-RU" sz="3600" b="1" dirty="0" smtClean="0">
                <a:latin typeface="+mj-lt"/>
                <a:cs typeface="Arial" pitchFamily="34" charset="0"/>
              </a:rPr>
              <a:t>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м_ряк</a:t>
            </a:r>
            <a:r>
              <a:rPr lang="ru-RU" sz="3600" b="1" dirty="0" smtClean="0">
                <a:latin typeface="+mj-lt"/>
                <a:cs typeface="Arial" pitchFamily="34" charset="0"/>
              </a:rPr>
              <a:t> на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деревя___ой</a:t>
            </a:r>
            <a:r>
              <a:rPr lang="ru-RU" sz="3600" b="1" dirty="0" smtClean="0">
                <a:latin typeface="+mj-lt"/>
                <a:cs typeface="Arial" pitchFamily="34" charset="0"/>
              </a:rPr>
              <a:t> ноге, 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матро___кий</a:t>
            </a:r>
            <a:r>
              <a:rPr lang="ru-RU" sz="3600" b="1" dirty="0" smtClean="0">
                <a:latin typeface="+mj-lt"/>
                <a:cs typeface="Arial" pitchFamily="34" charset="0"/>
              </a:rPr>
              <a:t> сундук,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участв_вать</a:t>
            </a:r>
            <a:r>
              <a:rPr lang="ru-RU" sz="3600" b="1" dirty="0" smtClean="0">
                <a:latin typeface="+mj-lt"/>
                <a:cs typeface="Arial" pitchFamily="34" charset="0"/>
              </a:rPr>
              <a:t> в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ра_крыти_</a:t>
            </a:r>
            <a:r>
              <a:rPr lang="ru-RU" sz="3600" b="1" dirty="0" smtClean="0">
                <a:latin typeface="+mj-lt"/>
                <a:cs typeface="Arial" pitchFamily="34" charset="0"/>
              </a:rPr>
              <a:t> тайны, плавание на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шхун_</a:t>
            </a:r>
            <a:r>
              <a:rPr lang="ru-RU" sz="3600" b="1" dirty="0" smtClean="0">
                <a:latin typeface="+mj-lt"/>
                <a:cs typeface="Arial" pitchFamily="34" charset="0"/>
              </a:rPr>
              <a:t>, поиски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чьих_либо</a:t>
            </a:r>
            <a:r>
              <a:rPr lang="ru-RU" sz="3600" b="1" dirty="0" smtClean="0">
                <a:latin typeface="+mj-lt"/>
                <a:cs typeface="Arial" pitchFamily="34" charset="0"/>
              </a:rPr>
              <a:t>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сокровищ_</a:t>
            </a:r>
            <a:r>
              <a:rPr lang="ru-RU" sz="3600" b="1" dirty="0" smtClean="0">
                <a:latin typeface="+mj-lt"/>
                <a:cs typeface="Arial" pitchFamily="34" charset="0"/>
              </a:rPr>
              <a:t>,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кто_нибудь</a:t>
            </a:r>
            <a:r>
              <a:rPr lang="ru-RU" sz="3600" b="1" dirty="0" smtClean="0">
                <a:latin typeface="+mj-lt"/>
                <a:cs typeface="Arial" pitchFamily="34" charset="0"/>
              </a:rPr>
              <a:t> будет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и___ледовать</a:t>
            </a:r>
            <a:r>
              <a:rPr lang="ru-RU" sz="3600" b="1" dirty="0" smtClean="0">
                <a:latin typeface="+mj-lt"/>
                <a:cs typeface="Arial" pitchFamily="34" charset="0"/>
              </a:rPr>
              <a:t>,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не_пр_ступные</a:t>
            </a:r>
            <a:r>
              <a:rPr lang="ru-RU" sz="3600" b="1" dirty="0" smtClean="0">
                <a:latin typeface="+mj-lt"/>
                <a:cs typeface="Arial" pitchFamily="34" charset="0"/>
              </a:rPr>
              <a:t> скалы,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пр_ключения</a:t>
            </a:r>
            <a:r>
              <a:rPr lang="ru-RU" sz="3600" b="1" dirty="0" smtClean="0">
                <a:latin typeface="+mj-lt"/>
                <a:cs typeface="Arial" pitchFamily="34" charset="0"/>
              </a:rPr>
              <a:t> на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суш_</a:t>
            </a:r>
            <a:r>
              <a:rPr lang="ru-RU" sz="3600" b="1" dirty="0" smtClean="0">
                <a:latin typeface="+mj-lt"/>
                <a:cs typeface="Arial" pitchFamily="34" charset="0"/>
              </a:rPr>
              <a:t> и на море,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кое_у_чего</a:t>
            </a:r>
            <a:r>
              <a:rPr lang="ru-RU" sz="3600" b="1" dirty="0" smtClean="0">
                <a:latin typeface="+mj-lt"/>
                <a:cs typeface="Arial" pitchFamily="34" charset="0"/>
              </a:rPr>
              <a:t> </a:t>
            </a:r>
            <a:r>
              <a:rPr lang="ru-RU" sz="3600" b="1" dirty="0" err="1" smtClean="0">
                <a:latin typeface="+mj-lt"/>
                <a:cs typeface="Arial" pitchFamily="34" charset="0"/>
              </a:rPr>
              <a:t>разв_вался</a:t>
            </a:r>
            <a:r>
              <a:rPr lang="ru-RU" sz="3600" b="1" dirty="0" smtClean="0">
                <a:latin typeface="+mj-lt"/>
                <a:cs typeface="Arial" pitchFamily="34" charset="0"/>
              </a:rPr>
              <a:t> пиратский флаг</a:t>
            </a:r>
            <a:endParaRPr lang="ru-RU" sz="3600" b="1" dirty="0">
              <a:latin typeface="+mj-lt"/>
              <a:cs typeface="Arial" pitchFamily="34" charset="0"/>
            </a:endParaRPr>
          </a:p>
        </p:txBody>
      </p:sp>
      <p:pic>
        <p:nvPicPr>
          <p:cNvPr id="4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929198"/>
            <a:ext cx="217465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92D050">
              <a:alpha val="63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Сравните!</a:t>
            </a:r>
            <a:endParaRPr lang="ru-RU" b="1" dirty="0">
              <a:ln w="3810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 rot="16200000">
            <a:off x="264577" y="949813"/>
            <a:ext cx="4786345" cy="4601181"/>
          </a:xfrm>
          <a:prstGeom prst="flowChartPunchedTape">
            <a:avLst/>
          </a:prstGeom>
          <a:solidFill>
            <a:schemeClr val="bg1">
              <a:alpha val="85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 rot="16200000">
            <a:off x="4307362" y="1164128"/>
            <a:ext cx="5072096" cy="4601181"/>
          </a:xfrm>
          <a:prstGeom prst="flowChartPunchedTape">
            <a:avLst/>
          </a:prstGeom>
          <a:solidFill>
            <a:schemeClr val="bg1">
              <a:alpha val="84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513783">
            <a:off x="1230439" y="1199641"/>
            <a:ext cx="300039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Какой-то</a:t>
            </a:r>
            <a:r>
              <a:rPr lang="ru-RU" sz="2800" dirty="0" smtClean="0"/>
              <a:t> остров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Где-нибудь </a:t>
            </a:r>
            <a:r>
              <a:rPr lang="ru-RU" sz="2800" dirty="0" smtClean="0"/>
              <a:t>плавали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Кое с кем </a:t>
            </a:r>
            <a:r>
              <a:rPr lang="ru-RU" sz="2800" dirty="0" smtClean="0"/>
              <a:t>познакомились</a:t>
            </a:r>
          </a:p>
          <a:p>
            <a:r>
              <a:rPr lang="ru-RU" sz="2800" dirty="0" smtClean="0"/>
              <a:t>Увидели </a:t>
            </a:r>
            <a:r>
              <a:rPr lang="ru-RU" sz="3200" b="1" dirty="0" smtClean="0">
                <a:solidFill>
                  <a:srgbClr val="FF0000"/>
                </a:solidFill>
              </a:rPr>
              <a:t>нечто</a:t>
            </a:r>
          </a:p>
          <a:p>
            <a:r>
              <a:rPr lang="ru-RU" sz="2800" dirty="0" smtClean="0"/>
              <a:t>Встретился </a:t>
            </a:r>
            <a:r>
              <a:rPr lang="ru-RU" sz="3200" b="1" dirty="0" smtClean="0">
                <a:solidFill>
                  <a:srgbClr val="FF0000"/>
                </a:solidFill>
              </a:rPr>
              <a:t>некто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513783">
            <a:off x="5370809" y="1156602"/>
            <a:ext cx="34279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Никакого </a:t>
            </a:r>
            <a:r>
              <a:rPr lang="ru-RU" sz="2800" dirty="0" smtClean="0"/>
              <a:t> острова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Нигде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/>
              <a:t>не </a:t>
            </a:r>
            <a:r>
              <a:rPr lang="ru-RU" sz="2800" dirty="0" smtClean="0"/>
              <a:t>плавали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Ни  с  кем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/>
              <a:t>не </a:t>
            </a:r>
            <a:r>
              <a:rPr lang="ru-RU" sz="2800" dirty="0" smtClean="0"/>
              <a:t>познакомились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Нечего </a:t>
            </a:r>
          </a:p>
          <a:p>
            <a:r>
              <a:rPr lang="ru-RU" sz="2800" dirty="0" smtClean="0"/>
              <a:t>запоминать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Никто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/>
              <a:t>не </a:t>
            </a:r>
            <a:r>
              <a:rPr lang="ru-RU" sz="2800" b="1" dirty="0" smtClean="0"/>
              <a:t>встретился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36_18_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79460">
            <a:off x="7812807" y="1169082"/>
            <a:ext cx="1047750" cy="10477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0928586">
            <a:off x="2851" y="5372409"/>
            <a:ext cx="4957191" cy="769441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неопределённые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5929330"/>
            <a:ext cx="4536499" cy="769441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отрицательные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G00410_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98313">
            <a:off x="-198231" y="587050"/>
            <a:ext cx="2135391" cy="26763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0778267">
            <a:off x="1392953" y="2608518"/>
            <a:ext cx="34868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не</a:t>
            </a:r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что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778267">
            <a:off x="5321473" y="3827709"/>
            <a:ext cx="35269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ни</a:t>
            </a:r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что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 rot="3605722">
            <a:off x="7609606" y="4883220"/>
            <a:ext cx="801623" cy="7143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лако 9"/>
          <p:cNvSpPr/>
          <p:nvPr/>
        </p:nvSpPr>
        <p:spPr>
          <a:xfrm>
            <a:off x="0" y="2643182"/>
            <a:ext cx="1142976" cy="35719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C 0.11197 -0.08727 0.2243 -0.1743 0.34166 -0.16991 C 0.45902 -0.16551 0.64392 -0.00532 0.70434 0.02801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5">
              <a:lumMod val="20000"/>
              <a:lumOff val="80000"/>
              <a:alpha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Придумай правило!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4429132"/>
            <a:ext cx="2500330" cy="219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00562" y="4357694"/>
            <a:ext cx="43664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некуда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4429132"/>
            <a:ext cx="2500330" cy="219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071670" y="4357694"/>
            <a:ext cx="43664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некуда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10800000">
            <a:off x="3214678" y="1714488"/>
            <a:ext cx="428628" cy="85725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3500438"/>
            <a:ext cx="54457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спешить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1928802"/>
            <a:ext cx="44666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никуда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0800000">
            <a:off x="3214678" y="4429132"/>
            <a:ext cx="428628" cy="85725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3286124"/>
            <a:ext cx="76006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спешишь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wals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929190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0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200"/>
                            </p:stCondLst>
                            <p:childTnLst>
                              <p:par>
                                <p:cTn id="64" presetID="1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Bottom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700"/>
                            </p:stCondLst>
                            <p:childTnLst>
                              <p:par>
                                <p:cTn id="7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7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700"/>
                            </p:stCondLst>
                            <p:childTnLst>
                              <p:par>
                                <p:cTn id="8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3912 C 0.10833 0.10278 0.23351 0.16644 0.31233 0.09723 C 0.39115 0.02801 0.45747 -0.29143 0.4559 -0.37592 C 0.45434 -0.46041 0.32899 -0.40578 0.3026 -0.41041 " pathEditMode="relative" rAng="0" ptsTypes="aaaA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-1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7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1" repeatCount="2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  <p:bldP spid="6" grpId="2"/>
      <p:bldP spid="9" grpId="1"/>
      <p:bldP spid="9" grpId="2"/>
      <p:bldP spid="10" grpId="0" animBg="1"/>
      <p:bldP spid="10" grpId="1" animBg="1"/>
      <p:bldP spid="10" grpId="2" animBg="1"/>
      <p:bldP spid="13" grpId="0"/>
      <p:bldP spid="13" grpId="1"/>
      <p:bldP spid="14" grpId="0"/>
      <p:bldP spid="16" grpId="0" animBg="1"/>
      <p:bldP spid="16" grpId="1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5">
              <a:lumMod val="20000"/>
              <a:lumOff val="80000"/>
              <a:alpha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Придумай правило!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642910" y="1214422"/>
            <a:ext cx="3857652" cy="5214974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4500562" y="1571612"/>
            <a:ext cx="4286280" cy="4786346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20258597">
            <a:off x="1435693" y="1944378"/>
            <a:ext cx="2928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куда спешить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 rot="20973273">
            <a:off x="899663" y="3869709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куда </a:t>
            </a:r>
            <a:r>
              <a:rPr lang="ru-RU" sz="4800" b="1" dirty="0" smtClean="0">
                <a:solidFill>
                  <a:srgbClr val="FF0000"/>
                </a:solidFill>
              </a:rPr>
              <a:t>НЕ </a:t>
            </a:r>
            <a:r>
              <a:rPr lang="ru-RU" sz="4800" b="1" dirty="0" smtClean="0"/>
              <a:t>спешишь</a:t>
            </a:r>
            <a:endParaRPr lang="ru-RU" sz="4800" b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9992844" flipV="1">
            <a:off x="1744223" y="2093140"/>
            <a:ext cx="214314" cy="50006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20837296" flipV="1">
            <a:off x="2762803" y="3586906"/>
            <a:ext cx="187729" cy="45892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27719" y="2521701"/>
            <a:ext cx="3929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 отрицательном местоимении</a:t>
            </a:r>
          </a:p>
          <a:p>
            <a:r>
              <a:rPr lang="ru-RU" sz="3200" b="1" dirty="0" smtClean="0"/>
              <a:t>Знай: 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3333CC"/>
                </a:solidFill>
              </a:rPr>
              <a:t>под удареньем </a:t>
            </a:r>
            <a:r>
              <a:rPr lang="ru-RU" sz="3200" b="1" dirty="0" smtClean="0"/>
              <a:t>Н</a:t>
            </a:r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r>
              <a:rPr lang="ru-RU" sz="3200" b="1" dirty="0" smtClean="0"/>
              <a:t>,</a:t>
            </a:r>
          </a:p>
          <a:p>
            <a:r>
              <a:rPr lang="ru-RU" sz="3200" b="1" dirty="0" smtClean="0"/>
              <a:t>А  Н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/>
              <a:t> – </a:t>
            </a:r>
            <a:r>
              <a:rPr lang="ru-RU" sz="3200" b="1" dirty="0" smtClean="0">
                <a:solidFill>
                  <a:srgbClr val="3333CC"/>
                </a:solidFill>
              </a:rPr>
              <a:t>без ударения!</a:t>
            </a:r>
            <a:endParaRPr lang="ru-RU" sz="3200" b="1" dirty="0">
              <a:solidFill>
                <a:srgbClr val="3333CC"/>
              </a:solidFill>
            </a:endParaRPr>
          </a:p>
        </p:txBody>
      </p:sp>
      <p:pic>
        <p:nvPicPr>
          <p:cNvPr id="12" name="wals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929190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2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5">
              <a:lumMod val="20000"/>
              <a:lumOff val="80000"/>
              <a:alpha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Придумай правило!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4429132"/>
            <a:ext cx="2500330" cy="219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00562" y="4357694"/>
            <a:ext cx="46434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никого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429132"/>
            <a:ext cx="2500330" cy="219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785918" y="4357694"/>
            <a:ext cx="465216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никого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1643050"/>
            <a:ext cx="30003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кого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1643050"/>
            <a:ext cx="17859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</a:t>
            </a:r>
            <a:endParaRPr lang="ru-RU" sz="9600" b="1" cap="none" spc="0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3143248"/>
            <a:ext cx="9444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5715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у</a:t>
            </a:r>
            <a:endParaRPr lang="ru-RU" sz="9600" b="1" cap="none" spc="50" dirty="0">
              <a:ln w="57150"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" name="wals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929190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62 0.11551 " pathEditMode="relative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9462 0.11551 " pathEditMode="relative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0.16712 L 0.25816 0.1671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repeatCount="2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6" grpId="1"/>
      <p:bldP spid="6" grpId="2"/>
      <p:bldP spid="8" grpId="0"/>
      <p:bldP spid="8" grpId="1"/>
      <p:bldP spid="11" grpId="0"/>
      <p:bldP spid="11" grpId="1"/>
      <p:bldP spid="11" grpId="2"/>
      <p:bldP spid="12" grpId="0"/>
      <p:bldP spid="12" grpId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5">
              <a:lumMod val="20000"/>
              <a:lumOff val="80000"/>
              <a:alpha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Придумай правило!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642910" y="1214422"/>
            <a:ext cx="3714776" cy="5214974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4357686" y="1571612"/>
            <a:ext cx="4429156" cy="4786346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20258597">
            <a:off x="1071737" y="2362734"/>
            <a:ext cx="3233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Ни</a:t>
            </a:r>
            <a:r>
              <a:rPr lang="ru-RU" sz="6000" b="1" dirty="0" smtClean="0"/>
              <a:t>кого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 rot="20385643">
            <a:off x="764577" y="4001842"/>
            <a:ext cx="403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Ни</a:t>
            </a:r>
            <a:r>
              <a:rPr lang="ru-RU" sz="5400" b="1" dirty="0" smtClean="0">
                <a:solidFill>
                  <a:srgbClr val="FF0000"/>
                </a:solidFill>
              </a:rPr>
              <a:t>  у  </a:t>
            </a:r>
            <a:r>
              <a:rPr lang="ru-RU" sz="5400" b="1" dirty="0" smtClean="0"/>
              <a:t>кого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 rot="21166368">
            <a:off x="4545857" y="2408316"/>
            <a:ext cx="441628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Вот это выучи старательно: </a:t>
            </a:r>
            <a:br>
              <a:rPr lang="ru-RU" sz="2800" b="1" dirty="0" smtClean="0"/>
            </a:br>
            <a:r>
              <a:rPr lang="ru-RU" sz="2800" b="1" dirty="0" smtClean="0"/>
              <a:t>В местоименьях отрицательных, </a:t>
            </a:r>
            <a:br>
              <a:rPr lang="ru-RU" sz="2800" b="1" dirty="0" smtClean="0"/>
            </a:br>
            <a:r>
              <a:rPr lang="ru-RU" sz="2800" b="1" dirty="0" smtClean="0"/>
              <a:t>Когда </a:t>
            </a:r>
            <a:r>
              <a:rPr lang="ru-RU" sz="2800" b="1" dirty="0" smtClean="0">
                <a:solidFill>
                  <a:srgbClr val="FF0000"/>
                </a:solidFill>
              </a:rPr>
              <a:t>предлог</a:t>
            </a:r>
            <a:r>
              <a:rPr lang="ru-RU" sz="2800" b="1" dirty="0" smtClean="0"/>
              <a:t> стоит внутри, </a:t>
            </a:r>
            <a:r>
              <a:rPr lang="ru-RU" sz="2800" b="1" dirty="0" smtClean="0">
                <a:solidFill>
                  <a:srgbClr val="3333CC"/>
                </a:solidFill>
              </a:rPr>
              <a:t>слов пишем не одно, а </a:t>
            </a:r>
            <a:r>
              <a:rPr lang="ru-RU" sz="3200" b="1" dirty="0" smtClean="0">
                <a:solidFill>
                  <a:srgbClr val="FF0000"/>
                </a:solidFill>
              </a:rPr>
              <a:t>три</a:t>
            </a:r>
            <a:r>
              <a:rPr lang="ru-RU" sz="2800" b="1" dirty="0" smtClean="0">
                <a:solidFill>
                  <a:srgbClr val="3333CC"/>
                </a:solidFill>
              </a:rPr>
              <a:t>!</a:t>
            </a:r>
            <a:endParaRPr lang="ru-RU" sz="2800" b="1" dirty="0">
              <a:solidFill>
                <a:srgbClr val="3333CC"/>
              </a:solidFill>
            </a:endParaRPr>
          </a:p>
        </p:txBody>
      </p:sp>
      <p:pic>
        <p:nvPicPr>
          <p:cNvPr id="10" name="wals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929190" y="13572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repeatCount="2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 bright="1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928670"/>
            <a:ext cx="7945252" cy="517064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Никому никогда</a:t>
            </a:r>
            <a:br>
              <a:rPr lang="ru-RU" sz="6600" b="1" cap="none" spc="0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6600" b="1" cap="none" spc="0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обойтись</a:t>
            </a:r>
            <a:br>
              <a:rPr lang="ru-RU" sz="6600" b="1" cap="none" spc="0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6600" b="1" cap="none" spc="0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без </a:t>
            </a:r>
            <a:r>
              <a:rPr lang="ru-RU" sz="6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знаний,</a:t>
            </a:r>
            <a:br>
              <a:rPr lang="ru-RU" sz="6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6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которые приносят</a:t>
            </a:r>
            <a:br>
              <a:rPr lang="ru-RU" sz="6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6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УДАЧУ!</a:t>
            </a:r>
            <a:endParaRPr lang="ru-RU" sz="6600" b="1" cap="none" spc="0" dirty="0">
              <a:ln w="3155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4857752" y="571480"/>
            <a:ext cx="4000528" cy="5572164"/>
          </a:xfrm>
          <a:prstGeom prst="flowChartPunchedTape">
            <a:avLst/>
          </a:prstGeom>
          <a:solidFill>
            <a:schemeClr val="bg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 rot="10800000">
            <a:off x="357158" y="500042"/>
            <a:ext cx="4500594" cy="5572164"/>
          </a:xfrm>
          <a:prstGeom prst="flowChartPunchedTape">
            <a:avLst/>
          </a:prstGeom>
          <a:solidFill>
            <a:schemeClr val="bg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1614470" cy="51033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Цель: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065839">
            <a:off x="595373" y="1613386"/>
            <a:ext cx="4572032" cy="435771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Научиться различать разряды местоимений</a:t>
            </a:r>
          </a:p>
          <a:p>
            <a:r>
              <a:rPr lang="ru-RU" b="1" i="1" dirty="0" smtClean="0"/>
              <a:t>Потренироваться в правописании местоимений</a:t>
            </a:r>
          </a:p>
          <a:p>
            <a:r>
              <a:rPr lang="ru-RU" b="1" i="1" dirty="0" smtClean="0"/>
              <a:t>Развивать внимание и смекалку</a:t>
            </a:r>
            <a:endParaRPr lang="ru-RU" b="1" i="1" dirty="0"/>
          </a:p>
        </p:txBody>
      </p:sp>
      <p:pic>
        <p:nvPicPr>
          <p:cNvPr id="4" name="Picture 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4500570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8" name="Прямоугольник 7"/>
          <p:cNvSpPr/>
          <p:nvPr/>
        </p:nvSpPr>
        <p:spPr>
          <a:xfrm rot="20928439">
            <a:off x="5345882" y="5156278"/>
            <a:ext cx="31662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вопросы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 rot="21330590">
            <a:off x="5121689" y="1787367"/>
            <a:ext cx="3857652" cy="43577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отличить отрицательное местоимение</a:t>
            </a:r>
            <a:r>
              <a:rPr kumimoji="0" lang="ru-RU" sz="2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от неопределённого?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нужно знать, чтобы грамотно писать местоимения?</a:t>
            </a:r>
            <a:endParaRPr kumimoji="0" lang="ru-RU" sz="2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29600" cy="2500330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Поймай </a:t>
            </a:r>
            <a:br>
              <a:rPr lang="ru-RU" sz="8000" dirty="0" smtClean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</a:br>
            <a:r>
              <a:rPr lang="ru-RU" sz="8000" dirty="0" smtClean="0">
                <a:ln w="28575">
                  <a:solidFill>
                    <a:srgbClr val="00206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местоимение!</a:t>
            </a:r>
            <a:endParaRPr lang="ru-RU" sz="8000" dirty="0">
              <a:ln w="28575">
                <a:solidFill>
                  <a:srgbClr val="00206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714348" y="285728"/>
            <a:ext cx="7786742" cy="357190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1071546"/>
            <a:ext cx="67152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По острову бродил одинокий, никому не знакомый пират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714348" y="285728"/>
            <a:ext cx="7786742" cy="357190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000108"/>
            <a:ext cx="67152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Что-то ему подсказывало: никуда не надо уходить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714348" y="285728"/>
            <a:ext cx="7786742" cy="357190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1071546"/>
            <a:ext cx="67152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Обвинять пирату было некого и не в чем: он получил по заслугам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714348" y="285728"/>
            <a:ext cx="7786742" cy="3571900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1071546"/>
            <a:ext cx="67152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Через некоторое время вдали показался </a:t>
            </a:r>
            <a:br>
              <a:rPr lang="ru-RU" sz="4400" b="1" dirty="0" smtClean="0"/>
            </a:br>
            <a:r>
              <a:rPr lang="ru-RU" sz="4400" b="1" dirty="0" smtClean="0"/>
              <a:t>какой-то корабль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714348" y="214290"/>
            <a:ext cx="7786742" cy="3786214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071546"/>
            <a:ext cx="70723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Пират решил где-нибудь спрятаться, чтобы его никто не обнаружил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642910" y="142852"/>
            <a:ext cx="7786742" cy="4000528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308246">
            <a:off x="-47696" y="4848231"/>
            <a:ext cx="46891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неопределённые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857232"/>
            <a:ext cx="68580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Кое у кого из прибывших на корабле в руках было нечто удивительное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 rot="20086340">
            <a:off x="4983224" y="5007758"/>
            <a:ext cx="42017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отрицательные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xit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rgbClr val="1EC8B8">
              <a:alpha val="74902"/>
            </a:srgbClr>
          </a:solidFill>
        </p:spPr>
        <p:txBody>
          <a:bodyPr/>
          <a:lstStyle/>
          <a:p>
            <a:pPr algn="ctr"/>
            <a:r>
              <a:rPr lang="ru-RU" dirty="0" smtClean="0">
                <a:ln w="28575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«Пристань чудес»</a:t>
            </a:r>
            <a:endParaRPr lang="ru-RU" dirty="0">
              <a:ln w="28575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460343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800" b="1" dirty="0" smtClean="0"/>
              <a:t>Нечему огорчаться</a:t>
            </a:r>
          </a:p>
          <a:p>
            <a:r>
              <a:rPr lang="ru-RU" sz="4800" b="1" dirty="0" smtClean="0"/>
              <a:t>никого не спрашивать</a:t>
            </a:r>
          </a:p>
          <a:p>
            <a:r>
              <a:rPr lang="ru-RU" sz="4800" b="1" dirty="0" smtClean="0"/>
              <a:t>нет никакой лодчонки</a:t>
            </a:r>
          </a:p>
          <a:p>
            <a:r>
              <a:rPr lang="ru-RU" sz="4800" b="1" dirty="0" smtClean="0"/>
              <a:t>некому приходить</a:t>
            </a:r>
          </a:p>
          <a:p>
            <a:r>
              <a:rPr lang="ru-RU" sz="4800" b="1" dirty="0" smtClean="0"/>
              <a:t>нечем связать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38" y="1214422"/>
            <a:ext cx="633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86776" y="2214554"/>
            <a:ext cx="577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15338" y="2928934"/>
            <a:ext cx="577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29586" y="4000504"/>
            <a:ext cx="633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15272" y="4857760"/>
            <a:ext cx="558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1500175"/>
            <a:ext cx="77867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Не  </a:t>
            </a:r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/>
              <a:t>  чему  огорчаться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1538" y="2285992"/>
            <a:ext cx="77867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ни  </a:t>
            </a:r>
            <a:r>
              <a:rPr lang="ru-RU" sz="4800" b="1" dirty="0" smtClean="0">
                <a:solidFill>
                  <a:srgbClr val="FF0000"/>
                </a:solidFill>
              </a:rPr>
              <a:t>у</a:t>
            </a:r>
            <a:r>
              <a:rPr lang="ru-RU" sz="4800" b="1" dirty="0" smtClean="0"/>
              <a:t>  кого не спрашивать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38" y="3143248"/>
            <a:ext cx="77867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нет ни </a:t>
            </a:r>
            <a:r>
              <a:rPr lang="ru-RU" sz="4800" b="1" dirty="0" smtClean="0">
                <a:solidFill>
                  <a:srgbClr val="FF0000"/>
                </a:solidFill>
              </a:rPr>
              <a:t>у</a:t>
            </a:r>
            <a:r>
              <a:rPr lang="ru-RU" sz="4800" b="1" dirty="0" smtClean="0"/>
              <a:t> какой лодчонки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1538" y="4000504"/>
            <a:ext cx="77867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не  </a:t>
            </a:r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/>
              <a:t>  кому приходить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1538" y="4929198"/>
            <a:ext cx="778674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не  </a:t>
            </a:r>
            <a:r>
              <a:rPr lang="ru-RU" sz="4800" b="1" dirty="0" smtClean="0">
                <a:solidFill>
                  <a:srgbClr val="FF0000"/>
                </a:solidFill>
              </a:rPr>
              <a:t>с  </a:t>
            </a:r>
            <a:r>
              <a:rPr lang="ru-RU" sz="4800" b="1" dirty="0" smtClean="0"/>
              <a:t>чем связать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42"/>
          </a:xfrm>
          <a:solidFill>
            <a:srgbClr val="1EC8B8">
              <a:alpha val="88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«Морские байки»</a:t>
            </a:r>
            <a:endParaRPr lang="ru-RU" sz="4000" b="1" dirty="0">
              <a:ln w="190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3373744" cy="250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5" name="Выноска-облако 4"/>
          <p:cNvSpPr/>
          <p:nvPr/>
        </p:nvSpPr>
        <p:spPr>
          <a:xfrm>
            <a:off x="2714612" y="1285860"/>
            <a:ext cx="4786346" cy="1428760"/>
          </a:xfrm>
          <a:prstGeom prst="cloudCallout">
            <a:avLst>
              <a:gd name="adj1" fmla="val -55036"/>
              <a:gd name="adj2" fmla="val 81081"/>
            </a:avLst>
          </a:prstGeom>
          <a:solidFill>
            <a:schemeClr val="bg1">
              <a:alpha val="7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71934" y="150017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 кем бы поговорить?</a:t>
            </a:r>
            <a:endParaRPr lang="ru-RU" sz="2800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2428860" y="4143380"/>
            <a:ext cx="6429420" cy="2500330"/>
          </a:xfrm>
          <a:prstGeom prst="flowChartPunchedTape">
            <a:avLst/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перфолента 7"/>
          <p:cNvSpPr/>
          <p:nvPr/>
        </p:nvSpPr>
        <p:spPr>
          <a:xfrm>
            <a:off x="428596" y="3500438"/>
            <a:ext cx="5143536" cy="3143272"/>
          </a:xfrm>
          <a:prstGeom prst="flowChartPunchedTape">
            <a:avLst/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42"/>
          </a:xfrm>
          <a:solidFill>
            <a:srgbClr val="1EC8B8">
              <a:alpha val="88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«Морские байки»</a:t>
            </a:r>
            <a:endParaRPr lang="ru-RU" sz="4000" b="1" dirty="0">
              <a:ln w="190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9" y="3673899"/>
            <a:ext cx="3857621" cy="291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Выноска-облако 5"/>
          <p:cNvSpPr/>
          <p:nvPr/>
        </p:nvSpPr>
        <p:spPr>
          <a:xfrm>
            <a:off x="3428992" y="1785926"/>
            <a:ext cx="4786346" cy="1643074"/>
          </a:xfrm>
          <a:prstGeom prst="cloudCallout">
            <a:avLst>
              <a:gd name="adj1" fmla="val 30009"/>
              <a:gd name="adj2" fmla="val 1615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00496" y="2143116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Где  же наш корабль? </a:t>
            </a:r>
            <a:br>
              <a:rPr lang="ru-RU" sz="2400" dirty="0" smtClean="0"/>
            </a:br>
            <a:r>
              <a:rPr lang="ru-RU" sz="2400" dirty="0" smtClean="0"/>
              <a:t>У какого острова он стоит?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42876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Тест</a:t>
            </a:r>
            <a:endParaRPr lang="ru-RU" sz="96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42"/>
          </a:xfrm>
          <a:solidFill>
            <a:srgbClr val="1EC8B8">
              <a:alpha val="88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«Морские байки»</a:t>
            </a:r>
            <a:endParaRPr lang="ru-RU" sz="4000" b="1" dirty="0">
              <a:ln w="190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286256"/>
            <a:ext cx="2714636" cy="158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Блок-схема: перфолента 8"/>
          <p:cNvSpPr/>
          <p:nvPr/>
        </p:nvSpPr>
        <p:spPr>
          <a:xfrm>
            <a:off x="428596" y="2928934"/>
            <a:ext cx="5643602" cy="3500462"/>
          </a:xfrm>
          <a:prstGeom prst="flowChartPunchedTape">
            <a:avLst/>
          </a:prstGeom>
          <a:solidFill>
            <a:schemeClr val="bg1">
              <a:alpha val="8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-облако 9"/>
          <p:cNvSpPr/>
          <p:nvPr/>
        </p:nvSpPr>
        <p:spPr>
          <a:xfrm>
            <a:off x="4857752" y="1428736"/>
            <a:ext cx="3214710" cy="1714512"/>
          </a:xfrm>
          <a:prstGeom prst="cloudCallout">
            <a:avLst>
              <a:gd name="adj1" fmla="val 27504"/>
              <a:gd name="adj2" fmla="val 1177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143504" y="1928802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Откуда нам ждать </a:t>
            </a:r>
            <a:br>
              <a:rPr lang="ru-RU" sz="2400" dirty="0" smtClean="0"/>
            </a:br>
            <a:r>
              <a:rPr lang="ru-RU" sz="2400" dirty="0" smtClean="0"/>
              <a:t>помощи?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086"/>
          </a:xfrm>
          <a:solidFill>
            <a:srgbClr val="1EC8B8">
              <a:alpha val="68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9050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Вот это да!</a:t>
            </a:r>
            <a:endParaRPr lang="ru-RU" b="1" dirty="0">
              <a:ln w="19050">
                <a:solidFill>
                  <a:srgbClr val="002060"/>
                </a:solidFill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928670"/>
            <a:ext cx="6429420" cy="571501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200" b="1" dirty="0" smtClean="0"/>
              <a:t>Жило-было НИЧТО.</a:t>
            </a:r>
          </a:p>
          <a:p>
            <a:r>
              <a:rPr lang="ru-RU" sz="3200" b="1" dirty="0" smtClean="0"/>
              <a:t>Не умело </a:t>
            </a:r>
            <a:r>
              <a:rPr lang="ru-RU" sz="3200" b="1" dirty="0" err="1" smtClean="0"/>
              <a:t>н__чего</a:t>
            </a:r>
            <a:r>
              <a:rPr lang="ru-RU" sz="3200" b="1" dirty="0" smtClean="0"/>
              <a:t>.</a:t>
            </a:r>
          </a:p>
          <a:p>
            <a:r>
              <a:rPr lang="ru-RU" sz="3200" b="1" dirty="0" smtClean="0"/>
              <a:t>Взад-вперёд оно ходило</a:t>
            </a:r>
          </a:p>
          <a:p>
            <a:r>
              <a:rPr lang="ru-RU" sz="3200" b="1" dirty="0" smtClean="0"/>
              <a:t>И </a:t>
            </a:r>
            <a:r>
              <a:rPr lang="ru-RU" sz="3200" b="1" dirty="0" err="1" smtClean="0"/>
              <a:t>н____с__кем</a:t>
            </a:r>
            <a:r>
              <a:rPr lang="ru-RU" sz="3200" b="1" dirty="0" smtClean="0"/>
              <a:t>  </a:t>
            </a:r>
            <a:r>
              <a:rPr lang="ru-RU" sz="3200" b="1" dirty="0" err="1" smtClean="0"/>
              <a:t>не_говорило</a:t>
            </a:r>
            <a:r>
              <a:rPr lang="ru-RU" sz="3200" b="1" dirty="0" smtClean="0"/>
              <a:t>.</a:t>
            </a:r>
          </a:p>
          <a:p>
            <a:r>
              <a:rPr lang="ru-RU" sz="3200" b="1" dirty="0" err="1" smtClean="0"/>
              <a:t>Н_кого</a:t>
            </a:r>
            <a:r>
              <a:rPr lang="ru-RU" sz="3200" b="1" dirty="0" smtClean="0"/>
              <a:t>   </a:t>
            </a:r>
            <a:r>
              <a:rPr lang="ru-RU" sz="3200" b="1" dirty="0" err="1" smtClean="0"/>
              <a:t>не_замечало</a:t>
            </a:r>
            <a:r>
              <a:rPr lang="ru-RU" sz="3200" b="1" dirty="0" smtClean="0"/>
              <a:t>.</a:t>
            </a:r>
          </a:p>
          <a:p>
            <a:r>
              <a:rPr lang="ru-RU" sz="3200" b="1" dirty="0" smtClean="0"/>
              <a:t>Лучше всех себя считало.</a:t>
            </a:r>
          </a:p>
          <a:p>
            <a:r>
              <a:rPr lang="ru-RU" sz="3200" b="1" dirty="0" smtClean="0"/>
              <a:t>А про это  </a:t>
            </a:r>
            <a:r>
              <a:rPr lang="ru-RU" sz="3200" b="1" dirty="0" err="1" smtClean="0"/>
              <a:t>н__чего</a:t>
            </a:r>
            <a:endParaRPr lang="ru-RU" sz="3200" b="1" dirty="0" smtClean="0"/>
          </a:p>
          <a:p>
            <a:r>
              <a:rPr lang="ru-RU" sz="3200" b="1" dirty="0" smtClean="0"/>
              <a:t>И сказать-то</a:t>
            </a:r>
          </a:p>
          <a:p>
            <a:r>
              <a:rPr lang="ru-RU" sz="3200" b="1" dirty="0" err="1" smtClean="0"/>
              <a:t>Н__чего</a:t>
            </a:r>
            <a:r>
              <a:rPr lang="ru-RU" sz="3200" b="1" dirty="0" smtClean="0"/>
              <a:t>! 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929322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И.Михайлова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428596" y="0"/>
            <a:ext cx="8286808" cy="6429396"/>
          </a:xfrm>
          <a:prstGeom prst="flowChartPunched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43760">
            <a:off x="3574964" y="539649"/>
            <a:ext cx="4800608" cy="5817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Исключите лишнее</a:t>
            </a:r>
            <a:endParaRPr lang="ru-RU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500174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ТО</a:t>
            </a:r>
            <a:r>
              <a:rPr lang="ru-RU" sz="24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ЛИБО</a:t>
            </a:r>
            <a:r>
              <a:rPr lang="ru-RU" sz="24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НИБУДЬ</a:t>
            </a:r>
            <a:r>
              <a:rPr lang="ru-RU" sz="24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КОЕ</a:t>
            </a:r>
            <a:r>
              <a:rPr lang="ru-RU" sz="2400" b="1" dirty="0" smtClean="0"/>
              <a:t>  с неопределёнными местоимениями пишутся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857496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Под ударением </a:t>
            </a:r>
            <a:r>
              <a:rPr lang="ru-RU" sz="2800" dirty="0" smtClean="0"/>
              <a:t>в местоимении пишется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Без ударения </a:t>
            </a:r>
            <a:r>
              <a:rPr lang="ru-RU" sz="2800" dirty="0" smtClean="0"/>
              <a:t>-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4357694"/>
            <a:ext cx="735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Если между</a:t>
            </a:r>
            <a:r>
              <a:rPr lang="ru-RU" sz="2400" b="1" dirty="0" smtClean="0">
                <a:solidFill>
                  <a:srgbClr val="FF0000"/>
                </a:solidFill>
              </a:rPr>
              <a:t> КОЕ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НЕ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НИ</a:t>
            </a:r>
            <a:r>
              <a:rPr lang="ru-RU" sz="2400" dirty="0" smtClean="0"/>
              <a:t>  и местоимением окажется </a:t>
            </a:r>
            <a:r>
              <a:rPr lang="ru-RU" sz="2400" b="1" dirty="0" smtClean="0">
                <a:solidFill>
                  <a:srgbClr val="FF0000"/>
                </a:solidFill>
              </a:rPr>
              <a:t>ПРЕДЛОГ</a:t>
            </a:r>
            <a:r>
              <a:rPr lang="ru-RU" sz="2400" dirty="0" smtClean="0"/>
              <a:t>, то пишем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235743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слитно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235743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раздельно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2357430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через дефис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86710" y="271462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НЕ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6710" y="307181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НИ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335756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НЕ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371475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НИ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5715016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в три слова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514351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в одно слово</a:t>
            </a:r>
            <a:endParaRPr lang="ru-RU" sz="2400" b="1" dirty="0">
              <a:solidFill>
                <a:srgbClr val="3333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050" y="542926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в два слова</a:t>
            </a:r>
            <a:endParaRPr lang="ru-RU" sz="24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-2.77778E-6 -0.05254 " pathEditMode="relative" ptsTypes="AA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8.33333E-7 -0.04213 " pathEditMode="relative" ptsTypes="AA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1857364"/>
            <a:ext cx="571271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 новых </a:t>
            </a:r>
            <a:br>
              <a:rPr lang="ru-RU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встреч!</a:t>
            </a:r>
            <a:endParaRPr lang="ru-RU" sz="8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42876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Тест</a:t>
            </a:r>
            <a:endParaRPr lang="ru-RU" sz="96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14546" y="2214554"/>
          <a:ext cx="6096000" cy="3364992"/>
        </p:xfrm>
        <a:graphic>
          <a:graphicData uri="http://schemas.openxmlformats.org/drawingml/2006/table">
            <a:tbl>
              <a:tblPr/>
              <a:tblGrid>
                <a:gridCol w="1709051"/>
                <a:gridCol w="1709051"/>
                <a:gridCol w="1338949"/>
                <a:gridCol w="1338949"/>
              </a:tblGrid>
              <a:tr h="368662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Номер вопроса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Варианты ответов</a:t>
                      </a: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505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solidFill>
                          <a:srgbClr val="99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505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solidFill>
                          <a:srgbClr val="99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505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solidFill>
                          <a:srgbClr val="99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505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800" dirty="0">
                        <a:solidFill>
                          <a:srgbClr val="99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505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99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800" dirty="0">
                        <a:solidFill>
                          <a:srgbClr val="9933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0" marR="658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 rot="5400000">
            <a:off x="1910929" y="-339349"/>
            <a:ext cx="5393581" cy="7929619"/>
          </a:xfrm>
          <a:prstGeom prst="flowChartPunchedTape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214422"/>
            <a:ext cx="6286544" cy="128588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1. Местоимение – это самостоятельная часть речи, которая </a:t>
            </a:r>
            <a:endParaRPr lang="ru-RU" sz="36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6" name="TextBox 5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2143108" y="2714620"/>
            <a:ext cx="4929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1) </a:t>
            </a:r>
            <a:r>
              <a:rPr lang="ru-RU" sz="2800" b="1" dirty="0" smtClean="0">
                <a:solidFill>
                  <a:srgbClr val="FF0000"/>
                </a:solidFill>
              </a:rPr>
              <a:t>Называет</a:t>
            </a:r>
            <a:r>
              <a:rPr lang="ru-RU" sz="2800" b="1" dirty="0" smtClean="0"/>
              <a:t> предметы, признаки, количества</a:t>
            </a:r>
            <a:endParaRPr lang="ru-RU" sz="2800" dirty="0"/>
          </a:p>
        </p:txBody>
      </p:sp>
      <p:sp>
        <p:nvSpPr>
          <p:cNvPr id="7" name="TextBox 6">
            <a:hlinkClick r:id="" action="ppaction://noaction">
              <a:snd r:embed="rId4" name="yoyo_win1.wav"/>
            </a:hlinkClick>
          </p:cNvPr>
          <p:cNvSpPr txBox="1"/>
          <p:nvPr/>
        </p:nvSpPr>
        <p:spPr>
          <a:xfrm>
            <a:off x="2285984" y="3714752"/>
            <a:ext cx="55721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2) </a:t>
            </a:r>
            <a:r>
              <a:rPr lang="ru-RU" sz="2800" b="1" dirty="0" smtClean="0">
                <a:solidFill>
                  <a:srgbClr val="FF0000"/>
                </a:solidFill>
              </a:rPr>
              <a:t>Указывает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/>
              <a:t>на предметы, признаки, количества</a:t>
            </a:r>
            <a:endParaRPr lang="ru-RU" sz="2800" dirty="0"/>
          </a:p>
        </p:txBody>
      </p:sp>
      <p:sp>
        <p:nvSpPr>
          <p:cNvPr id="8" name="TextBox 7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2500298" y="4929198"/>
            <a:ext cx="5214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  <a:r>
              <a:rPr lang="ru-RU" sz="2800" b="1" dirty="0" smtClean="0"/>
              <a:t>) </a:t>
            </a:r>
            <a:r>
              <a:rPr lang="ru-RU" sz="2800" b="1" dirty="0" smtClean="0">
                <a:solidFill>
                  <a:srgbClr val="FF0000"/>
                </a:solidFill>
              </a:rPr>
              <a:t>Обозначает </a:t>
            </a:r>
            <a:r>
              <a:rPr lang="ru-RU" sz="2800" b="1" dirty="0" smtClean="0"/>
              <a:t>предметы, признаки, количества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 rot="5400000">
            <a:off x="1910929" y="-339349"/>
            <a:ext cx="5393581" cy="7929619"/>
          </a:xfrm>
          <a:prstGeom prst="flowChartPunchedTape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00108"/>
            <a:ext cx="700092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2. Укажите ряд, в котором допущена ошибка</a:t>
            </a:r>
            <a:endParaRPr lang="ru-RU" sz="3200" dirty="0"/>
          </a:p>
        </p:txBody>
      </p:sp>
      <p:sp>
        <p:nvSpPr>
          <p:cNvPr id="5" name="TextBox 4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928662" y="2357430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1)  местоимения-существительные: </a:t>
            </a:r>
            <a:br>
              <a:rPr lang="ru-RU" sz="28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кто-то, с кем-нибудь, к нему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hlinkClick r:id="" action="ppaction://noaction">
              <a:snd r:embed="rId4" name="yoyo_win1.wav"/>
            </a:hlinkClick>
          </p:cNvPr>
          <p:cNvSpPr txBox="1"/>
          <p:nvPr/>
        </p:nvSpPr>
        <p:spPr>
          <a:xfrm>
            <a:off x="2285984" y="4929198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3) местоимения-прилагательные: </a:t>
            </a:r>
            <a:r>
              <a:rPr lang="ru-RU" sz="3600" b="1" dirty="0" smtClean="0">
                <a:solidFill>
                  <a:srgbClr val="FF0000"/>
                </a:solidFill>
              </a:rPr>
              <a:t>свой, тебе, никакой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2214546" y="3571876"/>
            <a:ext cx="6000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2) местоимения-наречия: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где, неоткуда, когда-либо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Стрелка вверх 8">
            <a:hlinkClick r:id="" action="ppaction://hlinkshowjump?jump=previousslide"/>
          </p:cNvPr>
          <p:cNvSpPr/>
          <p:nvPr/>
        </p:nvSpPr>
        <p:spPr>
          <a:xfrm rot="1548551">
            <a:off x="7719420" y="5775540"/>
            <a:ext cx="1512078" cy="1177568"/>
          </a:xfrm>
          <a:prstGeom prst="upArrow">
            <a:avLst/>
          </a:prstGeom>
          <a:solidFill>
            <a:srgbClr val="FF0000"/>
          </a:solidFill>
          <a:ln>
            <a:solidFill>
              <a:schemeClr val="accent6"/>
            </a:solidFill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 rot="5400000">
            <a:off x="1910929" y="-339349"/>
            <a:ext cx="5393581" cy="7929619"/>
          </a:xfrm>
          <a:prstGeom prst="flowChartPunchedTape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71546"/>
            <a:ext cx="6286544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3. Найдите неопределённое местоимение</a:t>
            </a:r>
            <a:endParaRPr lang="ru-RU" sz="3200" dirty="0"/>
          </a:p>
        </p:txBody>
      </p:sp>
      <p:sp>
        <p:nvSpPr>
          <p:cNvPr id="5" name="TextBox 4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642910" y="2428868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1)</a:t>
            </a:r>
            <a:r>
              <a:rPr lang="ru-RU" sz="4800" b="1" dirty="0" smtClean="0">
                <a:solidFill>
                  <a:srgbClr val="FF0000"/>
                </a:solidFill>
              </a:rPr>
              <a:t> нечего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hlinkClick r:id="" action="ppaction://noaction">
              <a:snd r:embed="rId4" name="yoyo_win1.wav"/>
            </a:hlinkClick>
          </p:cNvPr>
          <p:cNvSpPr txBox="1"/>
          <p:nvPr/>
        </p:nvSpPr>
        <p:spPr>
          <a:xfrm>
            <a:off x="2071670" y="3357562"/>
            <a:ext cx="7072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2)</a:t>
            </a:r>
            <a:r>
              <a:rPr lang="ru-RU" sz="4800" b="1" dirty="0" smtClean="0">
                <a:solidFill>
                  <a:srgbClr val="FF0000"/>
                </a:solidFill>
              </a:rPr>
              <a:t> некто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1571604" y="4714884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3) </a:t>
            </a:r>
            <a:r>
              <a:rPr lang="ru-RU" sz="4400" b="1" dirty="0" smtClean="0">
                <a:solidFill>
                  <a:srgbClr val="FF0000"/>
                </a:solidFill>
              </a:rPr>
              <a:t>себя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" name="Стрелка вверх 7">
            <a:hlinkClick r:id="" action="ppaction://hlinkshowjump?jump=previousslide"/>
          </p:cNvPr>
          <p:cNvSpPr/>
          <p:nvPr/>
        </p:nvSpPr>
        <p:spPr>
          <a:xfrm rot="1548551">
            <a:off x="7681884" y="5556817"/>
            <a:ext cx="1512078" cy="1177568"/>
          </a:xfrm>
          <a:prstGeom prst="upArrow">
            <a:avLst/>
          </a:prstGeom>
          <a:solidFill>
            <a:srgbClr val="FF0000"/>
          </a:solidFill>
          <a:ln>
            <a:solidFill>
              <a:schemeClr val="accent6"/>
            </a:solidFill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 rot="5400000">
            <a:off x="1910929" y="-339349"/>
            <a:ext cx="5393581" cy="7929619"/>
          </a:xfrm>
          <a:prstGeom prst="flowChartPunchedTape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000108"/>
            <a:ext cx="697232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4. Местоимения пишутся через дефис, если есть</a:t>
            </a:r>
            <a:endParaRPr lang="ru-RU" sz="3200" dirty="0"/>
          </a:p>
        </p:txBody>
      </p:sp>
      <p:sp>
        <p:nvSpPr>
          <p:cNvPr id="5" name="Стрелка вверх 4">
            <a:hlinkClick r:id="" action="ppaction://hlinkshowjump?jump=previousslide"/>
          </p:cNvPr>
          <p:cNvSpPr/>
          <p:nvPr/>
        </p:nvSpPr>
        <p:spPr>
          <a:xfrm rot="1548551">
            <a:off x="7681884" y="5556817"/>
            <a:ext cx="1512078" cy="1177568"/>
          </a:xfrm>
          <a:prstGeom prst="upArrow">
            <a:avLst/>
          </a:prstGeom>
          <a:solidFill>
            <a:srgbClr val="FF0000"/>
          </a:solidFill>
          <a:ln>
            <a:solidFill>
              <a:schemeClr val="accent6"/>
            </a:solidFill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1071538" y="2357430"/>
            <a:ext cx="6286544" cy="1071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1) приставка </a:t>
            </a:r>
            <a:r>
              <a:rPr lang="ru-RU" sz="3200" b="1" dirty="0" smtClean="0">
                <a:solidFill>
                  <a:srgbClr val="FF0000"/>
                </a:solidFill>
              </a:rPr>
              <a:t>ПО</a:t>
            </a:r>
            <a:r>
              <a:rPr lang="ru-RU" sz="3200" b="1" dirty="0" smtClean="0"/>
              <a:t> и суффиксы </a:t>
            </a:r>
            <a:r>
              <a:rPr lang="ru-RU" sz="3200" b="1" dirty="0" smtClean="0">
                <a:solidFill>
                  <a:srgbClr val="FF0000"/>
                </a:solidFill>
              </a:rPr>
              <a:t>ОМУ - ЕМУ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hlinkClick r:id="" action="ppaction://noaction">
              <a:snd r:embed="rId3" name="yoyo_death1.wav"/>
            </a:hlinkClick>
          </p:cNvPr>
          <p:cNvSpPr txBox="1"/>
          <p:nvPr/>
        </p:nvSpPr>
        <p:spPr>
          <a:xfrm>
            <a:off x="2428860" y="378619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2) частицы </a:t>
            </a:r>
            <a:r>
              <a:rPr lang="ru-RU" sz="3200" b="1" dirty="0" smtClean="0">
                <a:solidFill>
                  <a:srgbClr val="FF0000"/>
                </a:solidFill>
              </a:rPr>
              <a:t>БЫ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ЛИ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ЖЕ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hlinkClick r:id="" action="ppaction://noaction">
              <a:snd r:embed="rId4" name="yoyo_win1.wav"/>
            </a:hlinkClick>
          </p:cNvPr>
          <p:cNvSpPr txBox="1"/>
          <p:nvPr/>
        </p:nvSpPr>
        <p:spPr>
          <a:xfrm>
            <a:off x="2357422" y="485776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3) </a:t>
            </a:r>
            <a:r>
              <a:rPr lang="ru-RU" sz="3200" b="1" dirty="0" smtClean="0">
                <a:solidFill>
                  <a:srgbClr val="FF0000"/>
                </a:solidFill>
              </a:rPr>
              <a:t>ТО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ЛИБО</a:t>
            </a:r>
            <a:r>
              <a:rPr lang="ru-RU" sz="3200" b="1" dirty="0" smtClean="0"/>
              <a:t>, </a:t>
            </a:r>
            <a:r>
              <a:rPr lang="ru-RU" sz="3200" b="1" dirty="0" smtClean="0">
                <a:solidFill>
                  <a:srgbClr val="FF0000"/>
                </a:solidFill>
              </a:rPr>
              <a:t>НИБУДЬ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 rot="5400000">
            <a:off x="1910929" y="-339349"/>
            <a:ext cx="5393581" cy="7929619"/>
          </a:xfrm>
          <a:prstGeom prst="flowChartPunchedTape">
            <a:avLst/>
          </a:prstGeom>
          <a:solidFill>
            <a:schemeClr val="bg1">
              <a:alpha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71546"/>
            <a:ext cx="678661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5. В этом ряду слова пишутся через дефис</a:t>
            </a:r>
            <a:endParaRPr lang="ru-RU" sz="3200" dirty="0"/>
          </a:p>
        </p:txBody>
      </p:sp>
      <p:sp>
        <p:nvSpPr>
          <p:cNvPr id="5" name="Стрелка вверх 4">
            <a:hlinkClick r:id="" action="ppaction://hlinkshowjump?jump=previousslide"/>
          </p:cNvPr>
          <p:cNvSpPr/>
          <p:nvPr/>
        </p:nvSpPr>
        <p:spPr>
          <a:xfrm rot="1548551">
            <a:off x="7681885" y="5628254"/>
            <a:ext cx="1512078" cy="1177568"/>
          </a:xfrm>
          <a:prstGeom prst="upArrow">
            <a:avLst/>
          </a:prstGeom>
          <a:solidFill>
            <a:srgbClr val="FF0000"/>
          </a:solidFill>
          <a:ln>
            <a:solidFill>
              <a:schemeClr val="accent6"/>
            </a:solidFill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hlinkClick r:id="" action="ppaction://noaction">
              <a:snd r:embed="rId3" name="yoyo_win1.wav"/>
            </a:hlinkClick>
          </p:cNvPr>
          <p:cNvSpPr txBox="1"/>
          <p:nvPr/>
        </p:nvSpPr>
        <p:spPr>
          <a:xfrm>
            <a:off x="785786" y="2428868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1) (</a:t>
            </a:r>
            <a:r>
              <a:rPr lang="ru-RU" sz="3200" b="1" dirty="0" smtClean="0">
                <a:solidFill>
                  <a:srgbClr val="FF0000"/>
                </a:solidFill>
              </a:rPr>
              <a:t>кое</a:t>
            </a:r>
            <a:r>
              <a:rPr lang="ru-RU" sz="3200" b="1" dirty="0" smtClean="0"/>
              <a:t>)где, поступил (</a:t>
            </a:r>
            <a:r>
              <a:rPr lang="ru-RU" sz="3200" b="1" dirty="0" smtClean="0">
                <a:solidFill>
                  <a:srgbClr val="FF0000"/>
                </a:solidFill>
              </a:rPr>
              <a:t>по</a:t>
            </a:r>
            <a:r>
              <a:rPr lang="ru-RU" sz="3200" b="1" dirty="0" smtClean="0"/>
              <a:t>)своему</a:t>
            </a:r>
            <a:endParaRPr lang="ru-RU" sz="3200" dirty="0"/>
          </a:p>
        </p:txBody>
      </p:sp>
      <p:sp>
        <p:nvSpPr>
          <p:cNvPr id="7" name="TextBox 6">
            <a:hlinkClick r:id="" action="ppaction://noaction">
              <a:snd r:embed="rId4" name="yoyo_death1.wav"/>
            </a:hlinkClick>
          </p:cNvPr>
          <p:cNvSpPr txBox="1"/>
          <p:nvPr/>
        </p:nvSpPr>
        <p:spPr>
          <a:xfrm>
            <a:off x="2357422" y="3643314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2) кое(</a:t>
            </a:r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r>
              <a:rPr lang="ru-RU" sz="3200" b="1" dirty="0" smtClean="0"/>
              <a:t>)кем, какой(</a:t>
            </a:r>
            <a:r>
              <a:rPr lang="ru-RU" sz="3200" b="1" dirty="0" smtClean="0">
                <a:solidFill>
                  <a:srgbClr val="FF0000"/>
                </a:solidFill>
              </a:rPr>
              <a:t>либо</a:t>
            </a:r>
            <a:r>
              <a:rPr lang="ru-RU" sz="3200" b="1" dirty="0" smtClean="0"/>
              <a:t>)</a:t>
            </a:r>
            <a:endParaRPr lang="ru-RU" sz="3200" dirty="0"/>
          </a:p>
        </p:txBody>
      </p:sp>
      <p:sp>
        <p:nvSpPr>
          <p:cNvPr id="8" name="TextBox 7">
            <a:hlinkClick r:id="" action="ppaction://noaction">
              <a:snd r:embed="rId4" name="yoyo_death1.wav"/>
            </a:hlinkClick>
          </p:cNvPr>
          <p:cNvSpPr txBox="1"/>
          <p:nvPr/>
        </p:nvSpPr>
        <p:spPr>
          <a:xfrm>
            <a:off x="2428860" y="4786322"/>
            <a:ext cx="5286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3) чей(</a:t>
            </a:r>
            <a:r>
              <a:rPr lang="ru-RU" sz="3200" b="1" dirty="0" smtClean="0">
                <a:solidFill>
                  <a:srgbClr val="FF0000"/>
                </a:solidFill>
              </a:rPr>
              <a:t>то</a:t>
            </a:r>
            <a:r>
              <a:rPr lang="ru-RU" sz="3200" b="1" dirty="0" smtClean="0"/>
              <a:t>), </a:t>
            </a:r>
            <a:br>
              <a:rPr lang="ru-RU" sz="3200" b="1" dirty="0" smtClean="0"/>
            </a:br>
            <a:r>
              <a:rPr lang="ru-RU" sz="3200" b="1" dirty="0" smtClean="0"/>
              <a:t>сделал (</a:t>
            </a:r>
            <a:r>
              <a:rPr lang="ru-RU" sz="3200" b="1" dirty="0" smtClean="0">
                <a:solidFill>
                  <a:srgbClr val="FF0000"/>
                </a:solidFill>
              </a:rPr>
              <a:t>по</a:t>
            </a:r>
            <a:r>
              <a:rPr lang="ru-RU" sz="3200" b="1" dirty="0" smtClean="0"/>
              <a:t>)своему плану</a:t>
            </a:r>
            <a:endParaRPr lang="ru-RU" sz="3200" dirty="0"/>
          </a:p>
        </p:txBody>
      </p:sp>
      <p:sp>
        <p:nvSpPr>
          <p:cNvPr id="12" name="Пятно 1 11">
            <a:hlinkClick r:id="rId5" action="ppaction://hlinksldjump"/>
          </p:cNvPr>
          <p:cNvSpPr/>
          <p:nvPr/>
        </p:nvSpPr>
        <p:spPr>
          <a:xfrm rot="21164804">
            <a:off x="6643702" y="428604"/>
            <a:ext cx="2214578" cy="128588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к  началу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650</TotalTime>
  <Words>564</Words>
  <Application>Microsoft Office PowerPoint</Application>
  <PresentationFormat>Экран (4:3)</PresentationFormat>
  <Paragraphs>170</Paragraphs>
  <Slides>33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Правописание местоимений.</vt:lpstr>
      <vt:lpstr>Цель:</vt:lpstr>
      <vt:lpstr>Тест</vt:lpstr>
      <vt:lpstr>Тест</vt:lpstr>
      <vt:lpstr>1. Местоимение – это самостоятельная часть речи, которая </vt:lpstr>
      <vt:lpstr>2. Укажите ряд, в котором допущена ошибка</vt:lpstr>
      <vt:lpstr>3. Найдите неопределённое местоимение</vt:lpstr>
      <vt:lpstr>4. Местоимения пишутся через дефис, если есть</vt:lpstr>
      <vt:lpstr>5. В этом ряду слова пишутся через дефис</vt:lpstr>
      <vt:lpstr>Слайд 10</vt:lpstr>
      <vt:lpstr>В поисках</vt:lpstr>
      <vt:lpstr>Словарный диктант</vt:lpstr>
      <vt:lpstr>Сравните!</vt:lpstr>
      <vt:lpstr>Слайд 14</vt:lpstr>
      <vt:lpstr>Придумай правило!</vt:lpstr>
      <vt:lpstr>Придумай правило!</vt:lpstr>
      <vt:lpstr>Придумай правило!</vt:lpstr>
      <vt:lpstr>Придумай правило!</vt:lpstr>
      <vt:lpstr>Слайд 19</vt:lpstr>
      <vt:lpstr>Поймай  местоимение!</vt:lpstr>
      <vt:lpstr>Слайд 21</vt:lpstr>
      <vt:lpstr>Слайд 22</vt:lpstr>
      <vt:lpstr>Слайд 23</vt:lpstr>
      <vt:lpstr>Слайд 24</vt:lpstr>
      <vt:lpstr>Слайд 25</vt:lpstr>
      <vt:lpstr>Слайд 26</vt:lpstr>
      <vt:lpstr>«Пристань чудес»</vt:lpstr>
      <vt:lpstr>«Морские байки»</vt:lpstr>
      <vt:lpstr>«Морские байки»</vt:lpstr>
      <vt:lpstr>«Морские байки»</vt:lpstr>
      <vt:lpstr>Вот это да!</vt:lpstr>
      <vt:lpstr>Исключите лишнее</vt:lpstr>
      <vt:lpstr>Слайд 33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Правописание местоимений.</dc:title>
  <dc:creator>user</dc:creator>
  <cp:lastModifiedBy>user</cp:lastModifiedBy>
  <cp:revision>68</cp:revision>
  <dcterms:created xsi:type="dcterms:W3CDTF">2008-03-10T12:15:33Z</dcterms:created>
  <dcterms:modified xsi:type="dcterms:W3CDTF">2009-01-25T17:06:10Z</dcterms:modified>
</cp:coreProperties>
</file>