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FF"/>
    <a:srgbClr val="FF99FF"/>
    <a:srgbClr val="0000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480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5927F8C-6B48-46B5-A161-B4CD3007B5EC}" type="datetimeFigureOut">
              <a:rPr lang="ru-RU" smtClean="0"/>
              <a:pPr/>
              <a:t>24.01.2009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A8B09A2-48ED-4C30-A5CB-612406D94B8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zerki.net/photo/albums/userpics/13083/normal_P1020155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hyperlink" Target="http://basik.ru/images/2415/56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images.yandex.ru/yandsearch?p=5&amp;ed=1&amp;text=%D1%83%D0%B6%D0%B8&amp;spsite=www.vitawater.ru&amp;img_url=www.vitawater.ru/terra/serpent/colubrid/pict/nat-nat.jpg&amp;rpt=simage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://k.foto.radikal.ru/0701/1a80dbe3b273.jpg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img-fotki.yandex.ru/get/23/ia-ne-splu.4/0_d0b6_f20563c9_X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головоломка"/>
          <p:cNvPicPr/>
          <p:nvPr/>
        </p:nvPicPr>
        <p:blipFill>
          <a:blip r:embed="rId2"/>
          <a:srcRect b="69995"/>
          <a:stretch>
            <a:fillRect/>
          </a:stretch>
        </p:blipFill>
        <p:spPr bwMode="auto">
          <a:xfrm>
            <a:off x="1428728" y="3929066"/>
            <a:ext cx="6215106" cy="1111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428992" y="3000372"/>
            <a:ext cx="74257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F00FF"/>
                </a:solidFill>
              </a:rPr>
              <a:t>.</a:t>
            </a:r>
            <a:endParaRPr lang="ru-RU" dirty="0">
              <a:solidFill>
                <a:srgbClr val="FF00FF"/>
              </a:solidFill>
            </a:endParaRPr>
          </a:p>
          <a:p>
            <a:pPr algn="ctr"/>
            <a:endParaRPr lang="ru-RU" dirty="0">
              <a:solidFill>
                <a:srgbClr val="FF00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28860" y="1357298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FF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652962" y="2867020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7" name="WordArt 3" descr="Бумажный пакет"/>
          <p:cNvSpPr>
            <a:spLocks noChangeArrowheads="1" noChangeShapeType="1" noTextEdit="1"/>
          </p:cNvSpPr>
          <p:nvPr/>
        </p:nvSpPr>
        <p:spPr bwMode="auto">
          <a:xfrm>
            <a:off x="2285984" y="2071678"/>
            <a:ext cx="4200525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50000" kern="10" spc="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+mj-lt"/>
                <a:cs typeface="Times New Roman"/>
              </a:rPr>
              <a:t>Звук  [ ж ], буквы Ж ж</a:t>
            </a:r>
            <a:r>
              <a:rPr lang="ru-RU" sz="3600" kern="10" spc="0" dirty="0" smtClean="0">
                <a:ln w="9525">
                  <a:solidFill>
                    <a:srgbClr val="008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.</a:t>
            </a:r>
            <a:endParaRPr lang="ru-RU" sz="3600" kern="10" spc="0" dirty="0">
              <a:ln w="9525">
                <a:solidFill>
                  <a:srgbClr val="008000"/>
                </a:solidFill>
                <a:round/>
                <a:headEnd/>
                <a:tailEnd/>
              </a:ln>
              <a:blipFill dpi="0" rotWithShape="0">
                <a:blip r:embed="rId3"/>
                <a:srcRect/>
                <a:tile tx="0" ty="0" sx="100000" sy="100000" flip="none" algn="tl"/>
              </a:blipFill>
              <a:effectLst>
                <a:outerShdw dist="563972" dir="14049741" sx="125000" sy="125000" algn="tl" rotWithShape="0">
                  <a:srgbClr val="C7DFD3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00100" y="1000108"/>
            <a:ext cx="7143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u="sng" dirty="0">
                <a:solidFill>
                  <a:schemeClr val="accent1">
                    <a:lumMod val="50000"/>
                  </a:schemeClr>
                </a:solidFill>
              </a:rPr>
              <a:t>Цели урока: </a:t>
            </a:r>
            <a:endParaRPr lang="ru-RU" sz="2400" u="sng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познакомить со звуком  [ж], учить акцентированному произнесению этого звука на  основе одноуровневых моделей слов, обеспечить условия для определения функции буквы Ж ж; упражнять учеников в чтении слогов, слов, текстов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lvl="0">
              <a:buFont typeface="Wingdings" pitchFamily="2" charset="2"/>
              <a:buChar char="Ø"/>
            </a:pP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работать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над развитием фонематического слуха и культуры звукопроизношения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;</a:t>
            </a:r>
          </a:p>
          <a:p>
            <a:pPr lvl="0">
              <a:buFont typeface="Wingdings" pitchFamily="2" charset="2"/>
              <a:buChar char="Ø"/>
            </a:pP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 воспитывать 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>культуру учебного труда.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57166"/>
            <a:ext cx="91440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solidFill>
                  <a:srgbClr val="FF00FF"/>
                </a:solidFill>
              </a:rPr>
              <a:t>                             План  работы.</a:t>
            </a:r>
          </a:p>
          <a:p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Чтение и </a:t>
            </a:r>
          </a:p>
          <a:p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работа с текстом</a:t>
            </a:r>
          </a:p>
          <a:p>
            <a:pPr algn="ctr"/>
            <a:endParaRPr lang="ru-RU" dirty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             Чтение цепочек</a:t>
            </a:r>
          </a:p>
          <a:p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                        слов</a:t>
            </a:r>
          </a:p>
          <a:p>
            <a:pPr lvl="0"/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              </a:t>
            </a:r>
          </a:p>
          <a:p>
            <a:pPr lvl="0"/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                           Чтение слогов</a:t>
            </a:r>
          </a:p>
          <a:p>
            <a:pPr lvl="0"/>
            <a:endParaRPr lang="ru-RU" sz="2400" dirty="0" smtClean="0">
              <a:solidFill>
                <a:schemeClr val="tx2">
                  <a:lumMod val="10000"/>
                </a:schemeClr>
              </a:solidFill>
            </a:endParaRPr>
          </a:p>
          <a:p>
            <a:pPr lvl="0"/>
            <a:endParaRPr lang="ru-RU" sz="2400" dirty="0">
              <a:solidFill>
                <a:schemeClr val="tx2">
                  <a:lumMod val="1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                              Чтение слов в схемах</a:t>
            </a:r>
          </a:p>
          <a:p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</a:p>
          <a:p>
            <a:r>
              <a:rPr lang="ru-RU" sz="2400" dirty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                                    Конструирование буквы</a:t>
            </a:r>
          </a:p>
          <a:p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                  </a:t>
            </a:r>
          </a:p>
          <a:p>
            <a:r>
              <a:rPr lang="ru-RU" sz="2400" dirty="0" smtClean="0">
                <a:solidFill>
                  <a:schemeClr val="tx2">
                    <a:lumMod val="10000"/>
                  </a:schemeClr>
                </a:solidFill>
              </a:rPr>
              <a:t>                                                             Работа со звуком</a:t>
            </a:r>
          </a:p>
        </p:txBody>
      </p:sp>
      <p:cxnSp>
        <p:nvCxnSpPr>
          <p:cNvPr id="4" name="Соединительная линия уступом 3"/>
          <p:cNvCxnSpPr/>
          <p:nvPr/>
        </p:nvCxnSpPr>
        <p:spPr>
          <a:xfrm>
            <a:off x="6643702" y="5572140"/>
            <a:ext cx="1343028" cy="70008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Соединительная линия уступом 9"/>
          <p:cNvCxnSpPr/>
          <p:nvPr/>
        </p:nvCxnSpPr>
        <p:spPr>
          <a:xfrm>
            <a:off x="5857884" y="4643446"/>
            <a:ext cx="914400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/>
          <p:nvPr/>
        </p:nvCxnSpPr>
        <p:spPr>
          <a:xfrm>
            <a:off x="4500562" y="3786190"/>
            <a:ext cx="1557342" cy="842962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Соединительная линия уступом 13"/>
          <p:cNvCxnSpPr/>
          <p:nvPr/>
        </p:nvCxnSpPr>
        <p:spPr>
          <a:xfrm>
            <a:off x="3500430" y="2857496"/>
            <a:ext cx="1343028" cy="9144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Соединительная линия уступом 15"/>
          <p:cNvCxnSpPr/>
          <p:nvPr/>
        </p:nvCxnSpPr>
        <p:spPr>
          <a:xfrm>
            <a:off x="2714612" y="1928802"/>
            <a:ext cx="914400" cy="914400"/>
          </a:xfrm>
          <a:prstGeom prst="bentConnector3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Соединительная линия уступом 17"/>
          <p:cNvCxnSpPr/>
          <p:nvPr/>
        </p:nvCxnSpPr>
        <p:spPr>
          <a:xfrm>
            <a:off x="1357290" y="1000108"/>
            <a:ext cx="1843094" cy="914400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Солнце 18"/>
          <p:cNvSpPr/>
          <p:nvPr/>
        </p:nvSpPr>
        <p:spPr>
          <a:xfrm>
            <a:off x="642910" y="0"/>
            <a:ext cx="914400" cy="914400"/>
          </a:xfrm>
          <a:prstGeom prst="sun">
            <a:avLst>
              <a:gd name="adj" fmla="val 23851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24" name="Улыбающееся лицо 23"/>
          <p:cNvSpPr/>
          <p:nvPr/>
        </p:nvSpPr>
        <p:spPr>
          <a:xfrm>
            <a:off x="7715272" y="5286388"/>
            <a:ext cx="785818" cy="771524"/>
          </a:xfrm>
          <a:prstGeom prst="smileyFace">
            <a:avLst/>
          </a:prstGeom>
          <a:solidFill>
            <a:srgbClr val="FF99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0166" y="214290"/>
            <a:ext cx="607223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5000" b="1" dirty="0" smtClean="0">
                <a:solidFill>
                  <a:srgbClr val="0000FF"/>
                </a:solidFill>
              </a:rPr>
              <a:t>Ж-</a:t>
            </a:r>
            <a:r>
              <a:rPr lang="en-US" sz="15000" dirty="0" smtClean="0">
                <a:solidFill>
                  <a:srgbClr val="0000FF"/>
                </a:solidFill>
              </a:rPr>
              <a:t> [</a:t>
            </a:r>
            <a:r>
              <a:rPr lang="ru-RU" sz="15000" dirty="0" smtClean="0">
                <a:solidFill>
                  <a:srgbClr val="0000FF"/>
                </a:solidFill>
              </a:rPr>
              <a:t>ж</a:t>
            </a:r>
            <a:r>
              <a:rPr lang="en-US" sz="15000" dirty="0" smtClean="0">
                <a:solidFill>
                  <a:srgbClr val="0000FF"/>
                </a:solidFill>
              </a:rPr>
              <a:t>]</a:t>
            </a:r>
            <a:endParaRPr lang="ru-RU" sz="15000" dirty="0">
              <a:solidFill>
                <a:srgbClr val="0000FF"/>
              </a:solidFill>
            </a:endParaRPr>
          </a:p>
        </p:txBody>
      </p:sp>
      <p:pic>
        <p:nvPicPr>
          <p:cNvPr id="3" name="Рисунок 2" descr="http://www.zin.ru/Animalia/Coleoptera/images/scasac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857496"/>
            <a:ext cx="2000264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i-main-pic" descr="Картинка 3 из 1330">
            <a:hlinkClick r:id="rId3" tgtFrame="_blank"/>
          </p:cNvPr>
          <p:cNvPicPr/>
          <p:nvPr/>
        </p:nvPicPr>
        <p:blipFill>
          <a:blip r:embed="rId4"/>
          <a:srcRect l="8504" t="23150" r="6378"/>
          <a:stretch>
            <a:fillRect/>
          </a:stretch>
        </p:blipFill>
        <p:spPr bwMode="auto">
          <a:xfrm>
            <a:off x="4643438" y="2857496"/>
            <a:ext cx="353086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142976" y="5143512"/>
            <a:ext cx="72866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</a:rPr>
              <a:t>[     ][</a:t>
            </a:r>
            <a:r>
              <a:rPr lang="ru-RU" sz="2800" b="1" dirty="0" smtClean="0">
                <a:solidFill>
                  <a:srgbClr val="000099"/>
                </a:solidFill>
              </a:rPr>
              <a:t>  у  </a:t>
            </a:r>
            <a:r>
              <a:rPr lang="en-US" sz="2800" b="1" dirty="0" smtClean="0">
                <a:solidFill>
                  <a:srgbClr val="000099"/>
                </a:solidFill>
              </a:rPr>
              <a:t>][</a:t>
            </a:r>
            <a:r>
              <a:rPr lang="ru-RU" sz="2800" b="1" dirty="0" smtClean="0">
                <a:solidFill>
                  <a:srgbClr val="000099"/>
                </a:solidFill>
              </a:rPr>
              <a:t>  к  </a:t>
            </a:r>
            <a:r>
              <a:rPr lang="en-US" sz="2800" b="1" dirty="0" smtClean="0">
                <a:solidFill>
                  <a:srgbClr val="000099"/>
                </a:solidFill>
              </a:rPr>
              <a:t>]</a:t>
            </a:r>
            <a:r>
              <a:rPr lang="ru-RU" sz="2800" b="1" dirty="0" smtClean="0">
                <a:solidFill>
                  <a:srgbClr val="000099"/>
                </a:solidFill>
              </a:rPr>
              <a:t>                    </a:t>
            </a:r>
            <a:r>
              <a:rPr lang="en-US" sz="2800" b="1" dirty="0" smtClean="0">
                <a:solidFill>
                  <a:srgbClr val="000099"/>
                </a:solidFill>
              </a:rPr>
              <a:t>[     ] [ </a:t>
            </a:r>
            <a:r>
              <a:rPr lang="ru-RU" sz="2800" b="1" dirty="0" smtClean="0">
                <a:solidFill>
                  <a:srgbClr val="000099"/>
                </a:solidFill>
              </a:rPr>
              <a:t>а </a:t>
            </a:r>
            <a:r>
              <a:rPr lang="en-US" sz="2800" b="1" dirty="0" smtClean="0">
                <a:solidFill>
                  <a:srgbClr val="000099"/>
                </a:solidFill>
              </a:rPr>
              <a:t>] [</a:t>
            </a:r>
            <a:r>
              <a:rPr lang="ru-RU" sz="2800" b="1" dirty="0" smtClean="0">
                <a:solidFill>
                  <a:srgbClr val="000099"/>
                </a:solidFill>
              </a:rPr>
              <a:t> б</a:t>
            </a:r>
            <a:r>
              <a:rPr lang="en-US" sz="2800" b="1" dirty="0" smtClean="0">
                <a:solidFill>
                  <a:srgbClr val="000099"/>
                </a:solidFill>
              </a:rPr>
              <a:t> ]</a:t>
            </a:r>
            <a:r>
              <a:rPr lang="ru-RU" sz="2800" b="1" dirty="0" smtClean="0">
                <a:solidFill>
                  <a:srgbClr val="000099"/>
                </a:solidFill>
              </a:rPr>
              <a:t> </a:t>
            </a:r>
            <a:r>
              <a:rPr lang="en-US" sz="2800" b="1" dirty="0" smtClean="0">
                <a:solidFill>
                  <a:srgbClr val="000099"/>
                </a:solidFill>
              </a:rPr>
              <a:t>[ </a:t>
            </a:r>
            <a:r>
              <a:rPr lang="ru-RU" sz="2800" b="1" dirty="0" smtClean="0">
                <a:solidFill>
                  <a:srgbClr val="000099"/>
                </a:solidFill>
              </a:rPr>
              <a:t>а </a:t>
            </a:r>
            <a:r>
              <a:rPr lang="en-US" sz="2800" b="1" dirty="0" smtClean="0">
                <a:solidFill>
                  <a:srgbClr val="000099"/>
                </a:solidFill>
              </a:rPr>
              <a:t>]</a:t>
            </a:r>
          </a:p>
          <a:p>
            <a:endParaRPr lang="en-US" sz="2800" b="1" dirty="0">
              <a:solidFill>
                <a:srgbClr val="000099"/>
              </a:solidFill>
            </a:endParaRPr>
          </a:p>
          <a:p>
            <a:r>
              <a:rPr lang="ru-RU" sz="2800" b="1" dirty="0">
                <a:solidFill>
                  <a:srgbClr val="000099"/>
                </a:solidFill>
              </a:rPr>
              <a:t> </a:t>
            </a:r>
            <a:r>
              <a:rPr lang="ru-RU" sz="2800" b="1" dirty="0" smtClean="0">
                <a:solidFill>
                  <a:srgbClr val="000099"/>
                </a:solidFill>
              </a:rPr>
              <a:t>  ж     у     к</a:t>
            </a:r>
            <a:r>
              <a:rPr lang="en-US" sz="2800" b="1" dirty="0" smtClean="0">
                <a:solidFill>
                  <a:srgbClr val="000099"/>
                </a:solidFill>
              </a:rPr>
              <a:t>                            </a:t>
            </a:r>
            <a:r>
              <a:rPr lang="ru-RU" sz="2800" b="1" dirty="0" smtClean="0">
                <a:solidFill>
                  <a:srgbClr val="000099"/>
                </a:solidFill>
              </a:rPr>
              <a:t>ж     а     б     а</a:t>
            </a:r>
            <a:endParaRPr lang="ru-RU" sz="2800" b="1" dirty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Копия всего что было\ЛА\Ж.jpg"/>
          <p:cNvPicPr>
            <a:picLocks noChangeAspect="1" noChangeArrowheads="1"/>
          </p:cNvPicPr>
          <p:nvPr/>
        </p:nvPicPr>
        <p:blipFill>
          <a:blip r:embed="rId2" cstate="print">
            <a:lum bright="-10000" contrast="20000"/>
          </a:blip>
          <a:srcRect/>
          <a:stretch>
            <a:fillRect/>
          </a:stretch>
        </p:blipFill>
        <p:spPr bwMode="auto">
          <a:xfrm>
            <a:off x="2357422" y="428604"/>
            <a:ext cx="5214974" cy="2198456"/>
          </a:xfrm>
          <a:prstGeom prst="rect">
            <a:avLst/>
          </a:prstGeom>
          <a:noFill/>
        </p:spPr>
      </p:pic>
      <p:pic>
        <p:nvPicPr>
          <p:cNvPr id="3" name="Рисунок 2" descr="головоломка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3143248"/>
            <a:ext cx="6500858" cy="3419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857488" y="4929198"/>
            <a:ext cx="2934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Стала снежинка буквою Ж, 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Солнце её не растопит уже!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-main-pic" descr="Картинка 20 из 3627">
            <a:hlinkClick r:id="rId2" tgtFrame="_blank"/>
          </p:cNvPr>
          <p:cNvPicPr/>
          <p:nvPr/>
        </p:nvPicPr>
        <p:blipFill>
          <a:blip r:embed="rId3"/>
          <a:srcRect l="16071" t="10526" r="19643" b="34211"/>
          <a:stretch>
            <a:fillRect/>
          </a:stretch>
        </p:blipFill>
        <p:spPr bwMode="auto">
          <a:xfrm>
            <a:off x="3071802" y="928670"/>
            <a:ext cx="3071834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i-main-pic" descr="Картинка 8 из 3225">
            <a:hlinkClick r:id="rId4" tgtFrame="_blank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54" y="428604"/>
            <a:ext cx="1433512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im5-tub.yandex.net/i?id=16867327&amp;tov=5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4348" y="1500174"/>
            <a:ext cx="1785950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4572008"/>
          <a:ext cx="2214578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5"/>
                <a:gridCol w="762004"/>
                <a:gridCol w="785819"/>
              </a:tblGrid>
              <a:tr h="678661">
                <a:tc>
                  <a:txBody>
                    <a:bodyPr/>
                    <a:lstStyle/>
                    <a:p>
                      <a:pPr algn="l"/>
                      <a:r>
                        <a:rPr lang="en-US" sz="2800" b="0" dirty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dirty="0" smtClean="0">
                          <a:solidFill>
                            <a:schemeClr val="bg1"/>
                          </a:solidFill>
                        </a:rPr>
                        <a:t>у</a:t>
                      </a:r>
                      <a:r>
                        <a:rPr lang="en-US" sz="2800" b="0" dirty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dirty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dirty="0" smtClean="0">
                          <a:solidFill>
                            <a:schemeClr val="bg1"/>
                          </a:solidFill>
                        </a:rPr>
                        <a:t>ж</a:t>
                      </a:r>
                      <a:r>
                        <a:rPr lang="en-US" sz="2800" b="0" dirty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0" dirty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dirty="0" err="1" smtClean="0">
                          <a:solidFill>
                            <a:schemeClr val="bg1"/>
                          </a:solidFill>
                        </a:rPr>
                        <a:t>ы</a:t>
                      </a:r>
                      <a:r>
                        <a:rPr lang="en-US" sz="28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3600" b="1" smtClean="0"/>
                        <a:t>у</a:t>
                      </a:r>
                      <a:endParaRPr lang="ru-RU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smtClean="0"/>
                        <a:t>ж</a:t>
                      </a:r>
                      <a:endParaRPr lang="ru-RU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smtClean="0"/>
                        <a:t>и</a:t>
                      </a:r>
                      <a:endParaRPr lang="ru-RU" sz="3600" b="1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2928924" y="4572008"/>
          <a:ext cx="3429025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20"/>
                <a:gridCol w="585790"/>
                <a:gridCol w="685805"/>
                <a:gridCol w="685805"/>
                <a:gridCol w="685805"/>
              </a:tblGrid>
              <a:tr h="678661"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err="1" smtClean="0">
                          <a:solidFill>
                            <a:schemeClr val="bg1"/>
                          </a:solidFill>
                        </a:rPr>
                        <a:t>й</a:t>
                      </a:r>
                      <a:r>
                        <a:rPr lang="en-US" sz="2800" b="0" smtClean="0">
                          <a:solidFill>
                            <a:schemeClr val="bg1"/>
                          </a:solidFill>
                        </a:rPr>
                        <a:t>’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о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ж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err="1" smtClean="0">
                          <a:solidFill>
                            <a:schemeClr val="bg1"/>
                          </a:solidFill>
                        </a:rPr>
                        <a:t>ы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4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к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78661"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1" smtClean="0">
                          <a:solidFill>
                            <a:schemeClr val="bg1"/>
                          </a:solidFill>
                        </a:rPr>
                        <a:t>ё</a:t>
                      </a:r>
                      <a:endParaRPr lang="ru-RU" sz="32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>
                          <a:solidFill>
                            <a:schemeClr val="bg1"/>
                          </a:solidFill>
                        </a:rPr>
                        <a:t>ж</a:t>
                      </a:r>
                      <a:endParaRPr lang="ru-RU" sz="32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>
                          <a:solidFill>
                            <a:schemeClr val="bg1"/>
                          </a:solidFill>
                        </a:rPr>
                        <a:t>и</a:t>
                      </a:r>
                      <a:endParaRPr lang="ru-RU" sz="32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>
                          <a:solidFill>
                            <a:schemeClr val="bg1"/>
                          </a:solidFill>
                        </a:rPr>
                        <a:t>к</a:t>
                      </a:r>
                      <a:endParaRPr lang="ru-RU" sz="32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6572264" y="4572008"/>
          <a:ext cx="2500330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642942"/>
                <a:gridCol w="642942"/>
                <a:gridCol w="642942"/>
              </a:tblGrid>
              <a:tr h="678661"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л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4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err="1" smtClean="0">
                          <a:solidFill>
                            <a:schemeClr val="bg1"/>
                          </a:solidFill>
                        </a:rPr>
                        <a:t>ы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4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ж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4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err="1" smtClean="0">
                          <a:solidFill>
                            <a:schemeClr val="bg1"/>
                          </a:solidFill>
                        </a:rPr>
                        <a:t>ы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4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/>
                        <a:t>л</a:t>
                      </a:r>
                      <a:endParaRPr lang="ru-RU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err="1" smtClean="0"/>
                        <a:t>ы</a:t>
                      </a:r>
                      <a:endParaRPr lang="ru-RU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/>
                        <a:t>ж</a:t>
                      </a:r>
                      <a:endParaRPr lang="ru-RU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/>
                        <a:t>и</a:t>
                      </a:r>
                      <a:endParaRPr lang="ru-RU" sz="3200" b="1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214282" y="642918"/>
          <a:ext cx="2214578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6755"/>
                <a:gridCol w="762004"/>
                <a:gridCol w="785819"/>
              </a:tblGrid>
              <a:tr h="678661">
                <a:tc>
                  <a:txBody>
                    <a:bodyPr/>
                    <a:lstStyle/>
                    <a:p>
                      <a:pPr algn="l"/>
                      <a:r>
                        <a:rPr lang="en-US" sz="28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у</a:t>
                      </a:r>
                      <a:r>
                        <a:rPr lang="en-US" sz="28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ж</a:t>
                      </a:r>
                      <a:r>
                        <a:rPr lang="en-US" sz="28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b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2800" b="0" err="1" smtClean="0">
                          <a:solidFill>
                            <a:srgbClr val="FF0000"/>
                          </a:solidFill>
                        </a:rPr>
                        <a:t>ы</a:t>
                      </a:r>
                      <a:r>
                        <a:rPr lang="en-US" sz="2800" b="0" smtClean="0">
                          <a:solidFill>
                            <a:srgbClr val="FF0000"/>
                          </a:solidFill>
                        </a:rPr>
                        <a:t>]</a:t>
                      </a:r>
                      <a:endParaRPr lang="ru-RU" sz="2800" b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3600" b="1" smtClean="0"/>
                        <a:t>у</a:t>
                      </a:r>
                      <a:endParaRPr lang="ru-RU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smtClean="0"/>
                        <a:t>ж</a:t>
                      </a:r>
                      <a:endParaRPr lang="ru-RU" sz="36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smtClean="0">
                          <a:solidFill>
                            <a:srgbClr val="FF0000"/>
                          </a:solidFill>
                        </a:rPr>
                        <a:t>и</a:t>
                      </a:r>
                      <a:endParaRPr lang="ru-RU" sz="36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488" y="642918"/>
          <a:ext cx="3429025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85820"/>
                <a:gridCol w="585790"/>
                <a:gridCol w="685805"/>
                <a:gridCol w="685805"/>
                <a:gridCol w="685805"/>
              </a:tblGrid>
              <a:tr h="678661"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err="1" smtClean="0">
                          <a:solidFill>
                            <a:schemeClr val="bg1"/>
                          </a:solidFill>
                        </a:rPr>
                        <a:t>й</a:t>
                      </a:r>
                      <a:r>
                        <a:rPr lang="en-US" sz="2800" b="0" smtClean="0">
                          <a:solidFill>
                            <a:schemeClr val="bg1"/>
                          </a:solidFill>
                        </a:rPr>
                        <a:t>’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о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ж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2800" b="0" err="1" smtClean="0">
                          <a:solidFill>
                            <a:srgbClr val="FF0000"/>
                          </a:solidFill>
                        </a:rPr>
                        <a:t>ы</a:t>
                      </a:r>
                      <a:r>
                        <a:rPr lang="en-US" sz="2400" b="0" smtClean="0">
                          <a:solidFill>
                            <a:srgbClr val="FF0000"/>
                          </a:solidFill>
                        </a:rPr>
                        <a:t>]</a:t>
                      </a:r>
                      <a:endParaRPr lang="ru-RU" sz="2400" b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к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8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678661">
                <a:tc gridSpan="2">
                  <a:txBody>
                    <a:bodyPr/>
                    <a:lstStyle/>
                    <a:p>
                      <a:pPr algn="ctr"/>
                      <a:r>
                        <a:rPr lang="ru-RU" sz="3200" b="1" smtClean="0">
                          <a:solidFill>
                            <a:schemeClr val="bg1"/>
                          </a:solidFill>
                        </a:rPr>
                        <a:t>ё</a:t>
                      </a:r>
                      <a:endParaRPr lang="ru-RU" sz="32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>
                          <a:solidFill>
                            <a:schemeClr val="bg1"/>
                          </a:solidFill>
                        </a:rPr>
                        <a:t>ж</a:t>
                      </a:r>
                      <a:endParaRPr lang="ru-RU" sz="32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>
                          <a:solidFill>
                            <a:srgbClr val="FF0000"/>
                          </a:solidFill>
                        </a:rPr>
                        <a:t>и</a:t>
                      </a:r>
                      <a:endParaRPr lang="ru-RU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>
                          <a:solidFill>
                            <a:schemeClr val="bg1"/>
                          </a:solidFill>
                        </a:rPr>
                        <a:t>к</a:t>
                      </a:r>
                      <a:endParaRPr lang="ru-RU" sz="3200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429388" y="642918"/>
          <a:ext cx="2500330" cy="13573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1504"/>
                <a:gridCol w="642942"/>
                <a:gridCol w="642942"/>
                <a:gridCol w="642942"/>
              </a:tblGrid>
              <a:tr h="678661"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л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4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err="1" smtClean="0">
                          <a:solidFill>
                            <a:schemeClr val="bg1"/>
                          </a:solidFill>
                        </a:rPr>
                        <a:t>ы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4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[</a:t>
                      </a:r>
                      <a:r>
                        <a:rPr lang="ru-RU" sz="2800" b="0" smtClean="0">
                          <a:solidFill>
                            <a:schemeClr val="bg1"/>
                          </a:solidFill>
                        </a:rPr>
                        <a:t>ж</a:t>
                      </a:r>
                      <a:r>
                        <a:rPr lang="en-US" sz="2400" b="0" smtClean="0">
                          <a:solidFill>
                            <a:schemeClr val="bg1"/>
                          </a:solidFill>
                        </a:rPr>
                        <a:t>]</a:t>
                      </a:r>
                      <a:endParaRPr lang="ru-RU" sz="2400" b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smtClean="0">
                          <a:solidFill>
                            <a:srgbClr val="FF0000"/>
                          </a:solidFill>
                        </a:rPr>
                        <a:t>[</a:t>
                      </a:r>
                      <a:r>
                        <a:rPr lang="ru-RU" sz="2800" b="0" err="1" smtClean="0">
                          <a:solidFill>
                            <a:srgbClr val="FF0000"/>
                          </a:solidFill>
                        </a:rPr>
                        <a:t>ы</a:t>
                      </a:r>
                      <a:r>
                        <a:rPr lang="en-US" sz="2400" b="0" smtClean="0">
                          <a:solidFill>
                            <a:srgbClr val="FF0000"/>
                          </a:solidFill>
                        </a:rPr>
                        <a:t>]</a:t>
                      </a:r>
                      <a:endParaRPr lang="ru-RU" sz="2400" b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678661"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/>
                        <a:t>л</a:t>
                      </a:r>
                      <a:endParaRPr lang="ru-RU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err="1" smtClean="0"/>
                        <a:t>ы</a:t>
                      </a:r>
                      <a:endParaRPr lang="ru-RU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/>
                        <a:t>ж</a:t>
                      </a:r>
                      <a:endParaRPr lang="ru-RU" sz="3200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smtClean="0">
                          <a:solidFill>
                            <a:srgbClr val="FF0000"/>
                          </a:solidFill>
                        </a:rPr>
                        <a:t>и</a:t>
                      </a:r>
                      <a:endParaRPr lang="ru-RU" sz="3200" b="1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7224" y="2643182"/>
            <a:ext cx="77867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err="1" smtClean="0">
                <a:solidFill>
                  <a:srgbClr val="C00000"/>
                </a:solidFill>
              </a:rPr>
              <a:t>жи</a:t>
            </a:r>
            <a:r>
              <a:rPr lang="ru-RU" sz="9600" b="1" smtClean="0">
                <a:solidFill>
                  <a:srgbClr val="C00000"/>
                </a:solidFill>
              </a:rPr>
              <a:t>    </a:t>
            </a:r>
            <a:r>
              <a:rPr lang="ru-RU" sz="9600" b="1" strike="sngStrike" err="1" smtClean="0">
                <a:solidFill>
                  <a:srgbClr val="C00000"/>
                </a:solidFill>
              </a:rPr>
              <a:t>жы</a:t>
            </a:r>
            <a:r>
              <a:rPr lang="ru-RU" sz="9600" b="1" smtClean="0">
                <a:solidFill>
                  <a:srgbClr val="C00000"/>
                </a:solidFill>
              </a:rPr>
              <a:t>    </a:t>
            </a:r>
            <a:endParaRPr lang="ru-RU" sz="9600" b="1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596" y="5286388"/>
            <a:ext cx="83707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smtClean="0">
                <a:solidFill>
                  <a:schemeClr val="bg1"/>
                </a:solidFill>
              </a:rPr>
              <a:t>Ё</a:t>
            </a:r>
            <a:r>
              <a:rPr lang="ru-RU" sz="3600" b="1" smtClean="0">
                <a:solidFill>
                  <a:srgbClr val="C00000"/>
                </a:solidFill>
              </a:rPr>
              <a:t>жи</a:t>
            </a:r>
            <a:r>
              <a:rPr lang="ru-RU" sz="3600" b="1" smtClean="0">
                <a:solidFill>
                  <a:schemeClr val="bg1"/>
                </a:solidFill>
              </a:rPr>
              <a:t>ку на у</a:t>
            </a:r>
            <a:r>
              <a:rPr lang="ru-RU" sz="3600" b="1" smtClean="0">
                <a:solidFill>
                  <a:srgbClr val="C00000"/>
                </a:solidFill>
              </a:rPr>
              <a:t>жи</a:t>
            </a:r>
            <a:r>
              <a:rPr lang="ru-RU" sz="3600" b="1" smtClean="0">
                <a:solidFill>
                  <a:schemeClr val="bg1"/>
                </a:solidFill>
              </a:rPr>
              <a:t>н жук жужжащий ну</a:t>
            </a:r>
            <a:r>
              <a:rPr lang="ru-RU" sz="3600" b="1" smtClean="0">
                <a:solidFill>
                  <a:srgbClr val="C00000"/>
                </a:solidFill>
              </a:rPr>
              <a:t>же</a:t>
            </a:r>
            <a:r>
              <a:rPr lang="ru-RU" sz="3600" b="1" smtClean="0">
                <a:solidFill>
                  <a:schemeClr val="bg1"/>
                </a:solidFill>
              </a:rPr>
              <a:t>н.</a:t>
            </a:r>
            <a:endParaRPr lang="ru-RU" sz="3600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-main-pic" descr="Картинка 10 из 296">
            <a:hlinkClick r:id="rId2" tgtFrame="_blank"/>
          </p:cNvPr>
          <p:cNvPicPr/>
          <p:nvPr/>
        </p:nvPicPr>
        <p:blipFill>
          <a:blip r:embed="rId3"/>
          <a:srcRect l="1875" t="43125"/>
          <a:stretch>
            <a:fillRect/>
          </a:stretch>
        </p:blipFill>
        <p:spPr bwMode="auto">
          <a:xfrm>
            <a:off x="1928794" y="3571876"/>
            <a:ext cx="5572164" cy="3095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57158" y="500042"/>
            <a:ext cx="821537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жив – живот – живо́т – </a:t>
            </a:r>
            <a:r>
              <a:rPr lang="ru-RU" sz="3200" b="1" dirty="0" err="1" smtClean="0">
                <a:solidFill>
                  <a:schemeClr val="bg1"/>
                </a:solidFill>
              </a:rPr>
              <a:t>живо́тное</a:t>
            </a:r>
            <a:r>
              <a:rPr lang="ru-RU" sz="3200" b="1" dirty="0" smtClean="0">
                <a:solidFill>
                  <a:schemeClr val="bg1"/>
                </a:solidFill>
              </a:rPr>
              <a:t>  </a:t>
            </a:r>
            <a:endParaRPr lang="ru-RU" sz="2000" b="1" dirty="0" smtClean="0">
              <a:solidFill>
                <a:schemeClr val="bg1"/>
              </a:solidFill>
            </a:endParaRPr>
          </a:p>
          <a:p>
            <a:pPr algn="ctr"/>
            <a:endParaRPr lang="ru-RU" sz="12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Жир – жираф – </a:t>
            </a:r>
            <a:r>
              <a:rPr lang="ru-RU" sz="3200" b="1" dirty="0" err="1" smtClean="0">
                <a:solidFill>
                  <a:schemeClr val="bg1"/>
                </a:solidFill>
              </a:rPr>
              <a:t>жира́ф</a:t>
            </a:r>
            <a:r>
              <a:rPr lang="ru-RU" sz="3200" b="1" dirty="0" smtClean="0">
                <a:solidFill>
                  <a:schemeClr val="bg1"/>
                </a:solidFill>
              </a:rPr>
              <a:t> – </a:t>
            </a:r>
            <a:r>
              <a:rPr lang="ru-RU" sz="3200" b="1" dirty="0" err="1" smtClean="0">
                <a:solidFill>
                  <a:schemeClr val="bg1"/>
                </a:solidFill>
              </a:rPr>
              <a:t>жира́фы</a:t>
            </a:r>
            <a:endParaRPr lang="ru-RU" sz="3200" b="1" dirty="0" smtClean="0">
              <a:solidFill>
                <a:schemeClr val="bg1"/>
              </a:solidFill>
            </a:endParaRPr>
          </a:p>
          <a:p>
            <a:pPr algn="ctr"/>
            <a:endParaRPr lang="ru-RU" sz="12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Рог – рожок – </a:t>
            </a:r>
            <a:r>
              <a:rPr lang="ru-RU" sz="3200" b="1" dirty="0" err="1" smtClean="0">
                <a:solidFill>
                  <a:schemeClr val="bg1"/>
                </a:solidFill>
              </a:rPr>
              <a:t>рожо́к</a:t>
            </a:r>
            <a:r>
              <a:rPr lang="ru-RU" sz="3200" b="1" dirty="0" smtClean="0">
                <a:solidFill>
                  <a:schemeClr val="bg1"/>
                </a:solidFill>
              </a:rPr>
              <a:t> – рожки – </a:t>
            </a:r>
            <a:r>
              <a:rPr lang="ru-RU" sz="3200" b="1" dirty="0" err="1" smtClean="0">
                <a:solidFill>
                  <a:schemeClr val="bg1"/>
                </a:solidFill>
              </a:rPr>
              <a:t>ро́жки</a:t>
            </a:r>
            <a:endParaRPr lang="ru-RU" sz="3200" b="1" dirty="0" smtClean="0">
              <a:solidFill>
                <a:schemeClr val="bg1"/>
              </a:solidFill>
            </a:endParaRPr>
          </a:p>
          <a:p>
            <a:pPr algn="ctr"/>
            <a:endParaRPr lang="ru-RU" sz="1200" b="1" dirty="0" smtClean="0">
              <a:solidFill>
                <a:schemeClr val="bg1"/>
              </a:solidFill>
            </a:endParaRPr>
          </a:p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Жар – жарил – </a:t>
            </a:r>
            <a:r>
              <a:rPr lang="ru-RU" sz="3200" b="1" dirty="0" err="1" smtClean="0">
                <a:solidFill>
                  <a:schemeClr val="bg1"/>
                </a:solidFill>
              </a:rPr>
              <a:t>жа́рил</a:t>
            </a:r>
            <a:r>
              <a:rPr lang="ru-RU" sz="3200" b="1" dirty="0" smtClean="0">
                <a:solidFill>
                  <a:schemeClr val="bg1"/>
                </a:solidFill>
              </a:rPr>
              <a:t> - </a:t>
            </a:r>
            <a:r>
              <a:rPr lang="ru-RU" sz="3200" b="1" dirty="0" err="1" smtClean="0">
                <a:solidFill>
                  <a:schemeClr val="bg1"/>
                </a:solidFill>
              </a:rPr>
              <a:t>обжа́рил</a:t>
            </a:r>
            <a:r>
              <a:rPr lang="ru-RU" sz="3200" b="1" dirty="0" smtClean="0">
                <a:solidFill>
                  <a:schemeClr val="bg1"/>
                </a:solidFill>
              </a:rPr>
              <a:t> 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571604" y="1714488"/>
            <a:ext cx="5643602" cy="3000396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rtl="0"/>
            <a:r>
              <a:rPr lang="ru-RU" sz="3600" b="1" kern="10" spc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 Black"/>
              </a:rPr>
              <a:t>Молодцы!</a:t>
            </a:r>
            <a:endParaRPr lang="ru-RU" sz="3600" b="1" kern="10" spc="0">
              <a:ln w="12700">
                <a:solidFill>
                  <a:srgbClr val="B2B2B2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520402"/>
                  </a:gs>
                  <a:gs pos="100000">
                    <a:srgbClr val="FFCC00"/>
                  </a:gs>
                </a:gsLst>
                <a:lin ang="5400000" scaled="1"/>
              </a:gra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 Black"/>
            </a:endParaRPr>
          </a:p>
        </p:txBody>
      </p:sp>
      <p:pic>
        <p:nvPicPr>
          <p:cNvPr id="1028" name="Picture 4" descr="G:\fybvf\love107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357166"/>
            <a:ext cx="1414461" cy="1654340"/>
          </a:xfrm>
          <a:prstGeom prst="rect">
            <a:avLst/>
          </a:prstGeom>
          <a:noFill/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258</TotalTime>
  <Words>272</Words>
  <Application>Microsoft Office PowerPoint</Application>
  <PresentationFormat>Экран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Апекс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Осянкины</dc:creator>
  <cp:lastModifiedBy>Осянкины</cp:lastModifiedBy>
  <cp:revision>29</cp:revision>
  <dcterms:created xsi:type="dcterms:W3CDTF">2009-01-22T12:18:08Z</dcterms:created>
  <dcterms:modified xsi:type="dcterms:W3CDTF">2009-01-24T11:47:05Z</dcterms:modified>
</cp:coreProperties>
</file>