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sldIdLst>
    <p:sldId id="256" r:id="rId2"/>
    <p:sldId id="257" r:id="rId3"/>
    <p:sldId id="259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FFFFCC"/>
    <a:srgbClr val="CCFFCC"/>
    <a:srgbClr val="000099"/>
    <a:srgbClr val="FFCC00"/>
    <a:srgbClr val="0033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3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7B3EBA6-9D70-41A6-B388-6E547D6B8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Times New Roman" pitchFamily="18" charset="0"/>
            </a:endParaRPr>
          </a:p>
        </p:txBody>
      </p:sp>
      <p:pic>
        <p:nvPicPr>
          <p:cNvPr id="5" name="Picture 3" descr="minispi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Times New Roman" pitchFamily="18" charset="0"/>
            </a:endParaRPr>
          </a:p>
        </p:txBody>
      </p:sp>
      <p:pic>
        <p:nvPicPr>
          <p:cNvPr id="7" name="Picture 5" descr="minispir"/>
          <p:cNvPicPr>
            <a:picLocks noChangeAspect="1" noChangeArrowheads="1"/>
          </p:cNvPicPr>
          <p:nvPr/>
        </p:nvPicPr>
        <p:blipFill>
          <a:blip r:embed="rId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Щелчок правит образец заголовка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Щелчок правит 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1117600" y="6115050"/>
            <a:ext cx="19304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56000" y="6115050"/>
            <a:ext cx="28448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115050"/>
            <a:ext cx="18288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pPr>
              <a:defRPr/>
            </a:pPr>
            <a:fld id="{D8E891CD-1A8F-4341-9215-A86621D94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D08AD-646D-4FA6-A10D-82B20FFC7A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96100" y="40005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40005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1C66C-1495-4162-B8BC-93755BD0F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922C1-0C73-43BD-8908-EFAE115E6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A73E2-4F68-4794-9F62-EEAE1CDE0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DFF50-A8E2-4E41-B999-BD33F3EDE5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778F7-E8A6-44D7-B4EC-3DC27A2441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9EB6C-A794-4BB8-BCD7-4847CF12AA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CA42-018B-464E-9EEE-7E46C0B16B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BB3D4-9C1D-41B4-B179-9662E7F4D5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F5CBF-CD0E-4413-AE40-18C60B5EC5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50800"/>
            <a:ext cx="8926513" cy="6743700"/>
            <a:chOff x="0" y="42"/>
            <a:chExt cx="4217" cy="5664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42"/>
              <a:ext cx="4217" cy="5664"/>
              <a:chOff x="0" y="42"/>
              <a:chExt cx="4217" cy="5664"/>
            </a:xfrm>
          </p:grpSpPr>
          <p:sp>
            <p:nvSpPr>
              <p:cNvPr id="2052" name="Rectangle 4"/>
              <p:cNvSpPr>
                <a:spLocks noChangeArrowheads="1"/>
              </p:cNvSpPr>
              <p:nvPr/>
            </p:nvSpPr>
            <p:spPr bwMode="ltGray">
              <a:xfrm>
                <a:off x="250" y="169"/>
                <a:ext cx="3967" cy="543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pic>
            <p:nvPicPr>
              <p:cNvPr id="1057" name="Picture 5" descr="minispir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ltGray">
              <a:xfrm>
                <a:off x="0" y="42"/>
                <a:ext cx="558" cy="3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54" name="Rectangle 6"/>
              <p:cNvSpPr>
                <a:spLocks noChangeArrowheads="1"/>
              </p:cNvSpPr>
              <p:nvPr/>
            </p:nvSpPr>
            <p:spPr bwMode="ltGray">
              <a:xfrm>
                <a:off x="282" y="3469"/>
                <a:ext cx="492" cy="38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pic>
            <p:nvPicPr>
              <p:cNvPr id="1059" name="Picture 7" descr="minispir"/>
              <p:cNvPicPr>
                <a:picLocks noChangeAspect="1" noChangeArrowheads="1"/>
              </p:cNvPicPr>
              <p:nvPr/>
            </p:nvPicPr>
            <p:blipFill>
              <a:blip r:embed="rId13"/>
              <a:srcRect t="39999"/>
              <a:stretch>
                <a:fillRect/>
              </a:stretch>
            </p:blipFill>
            <p:spPr bwMode="ltGray">
              <a:xfrm>
                <a:off x="0" y="3546"/>
                <a:ext cx="558" cy="2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033" name="Group 8"/>
            <p:cNvGrpSpPr>
              <a:grpSpLocks/>
            </p:cNvGrpSpPr>
            <p:nvPr/>
          </p:nvGrpSpPr>
          <p:grpSpPr bwMode="auto">
            <a:xfrm>
              <a:off x="543" y="1296"/>
              <a:ext cx="3658" cy="4032"/>
              <a:chOff x="198" y="1296"/>
              <a:chExt cx="3658" cy="4032"/>
            </a:xfrm>
          </p:grpSpPr>
          <p:sp>
            <p:nvSpPr>
              <p:cNvPr id="2057" name="Line 9"/>
              <p:cNvSpPr>
                <a:spLocks noChangeShapeType="1"/>
              </p:cNvSpPr>
              <p:nvPr/>
            </p:nvSpPr>
            <p:spPr bwMode="ltGray">
              <a:xfrm>
                <a:off x="198" y="129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58" name="Line 10"/>
              <p:cNvSpPr>
                <a:spLocks noChangeShapeType="1"/>
              </p:cNvSpPr>
              <p:nvPr/>
            </p:nvSpPr>
            <p:spPr bwMode="ltGray">
              <a:xfrm>
                <a:off x="198" y="149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ltGray">
              <a:xfrm>
                <a:off x="198" y="168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0" name="Line 12"/>
              <p:cNvSpPr>
                <a:spLocks noChangeShapeType="1"/>
              </p:cNvSpPr>
              <p:nvPr/>
            </p:nvSpPr>
            <p:spPr bwMode="ltGray">
              <a:xfrm>
                <a:off x="198" y="187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ltGray">
              <a:xfrm>
                <a:off x="198" y="206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ltGray">
              <a:xfrm>
                <a:off x="198" y="225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3" name="Line 15"/>
              <p:cNvSpPr>
                <a:spLocks noChangeShapeType="1"/>
              </p:cNvSpPr>
              <p:nvPr/>
            </p:nvSpPr>
            <p:spPr bwMode="ltGray">
              <a:xfrm>
                <a:off x="198" y="245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4" name="Line 16"/>
              <p:cNvSpPr>
                <a:spLocks noChangeShapeType="1"/>
              </p:cNvSpPr>
              <p:nvPr/>
            </p:nvSpPr>
            <p:spPr bwMode="ltGray">
              <a:xfrm>
                <a:off x="198" y="264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5" name="Line 17"/>
              <p:cNvSpPr>
                <a:spLocks noChangeShapeType="1"/>
              </p:cNvSpPr>
              <p:nvPr/>
            </p:nvSpPr>
            <p:spPr bwMode="ltGray">
              <a:xfrm>
                <a:off x="198" y="283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6" name="Line 18"/>
              <p:cNvSpPr>
                <a:spLocks noChangeShapeType="1"/>
              </p:cNvSpPr>
              <p:nvPr/>
            </p:nvSpPr>
            <p:spPr bwMode="ltGray">
              <a:xfrm>
                <a:off x="198" y="302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7" name="Line 19"/>
              <p:cNvSpPr>
                <a:spLocks noChangeShapeType="1"/>
              </p:cNvSpPr>
              <p:nvPr/>
            </p:nvSpPr>
            <p:spPr bwMode="ltGray">
              <a:xfrm>
                <a:off x="198" y="321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8" name="Line 20"/>
              <p:cNvSpPr>
                <a:spLocks noChangeShapeType="1"/>
              </p:cNvSpPr>
              <p:nvPr/>
            </p:nvSpPr>
            <p:spPr bwMode="ltGray">
              <a:xfrm>
                <a:off x="198" y="341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69" name="Line 21"/>
              <p:cNvSpPr>
                <a:spLocks noChangeShapeType="1"/>
              </p:cNvSpPr>
              <p:nvPr/>
            </p:nvSpPr>
            <p:spPr bwMode="ltGray">
              <a:xfrm>
                <a:off x="198" y="360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70" name="Line 22"/>
              <p:cNvSpPr>
                <a:spLocks noChangeShapeType="1"/>
              </p:cNvSpPr>
              <p:nvPr/>
            </p:nvSpPr>
            <p:spPr bwMode="ltGray">
              <a:xfrm>
                <a:off x="198" y="379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71" name="Line 23"/>
              <p:cNvSpPr>
                <a:spLocks noChangeShapeType="1"/>
              </p:cNvSpPr>
              <p:nvPr/>
            </p:nvSpPr>
            <p:spPr bwMode="ltGray">
              <a:xfrm>
                <a:off x="198" y="398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72" name="Line 24"/>
              <p:cNvSpPr>
                <a:spLocks noChangeShapeType="1"/>
              </p:cNvSpPr>
              <p:nvPr/>
            </p:nvSpPr>
            <p:spPr bwMode="ltGray">
              <a:xfrm>
                <a:off x="198" y="417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73" name="Line 25"/>
              <p:cNvSpPr>
                <a:spLocks noChangeShapeType="1"/>
              </p:cNvSpPr>
              <p:nvPr/>
            </p:nvSpPr>
            <p:spPr bwMode="ltGray">
              <a:xfrm>
                <a:off x="198" y="437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ltGray">
              <a:xfrm>
                <a:off x="198" y="456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75" name="Line 27"/>
              <p:cNvSpPr>
                <a:spLocks noChangeShapeType="1"/>
              </p:cNvSpPr>
              <p:nvPr/>
            </p:nvSpPr>
            <p:spPr bwMode="ltGray">
              <a:xfrm>
                <a:off x="198" y="475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76" name="Line 28"/>
              <p:cNvSpPr>
                <a:spLocks noChangeShapeType="1"/>
              </p:cNvSpPr>
              <p:nvPr/>
            </p:nvSpPr>
            <p:spPr bwMode="ltGray">
              <a:xfrm>
                <a:off x="198" y="494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77" name="Line 29"/>
              <p:cNvSpPr>
                <a:spLocks noChangeShapeType="1"/>
              </p:cNvSpPr>
              <p:nvPr/>
            </p:nvSpPr>
            <p:spPr bwMode="ltGray">
              <a:xfrm>
                <a:off x="198" y="513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078" name="Line 30"/>
              <p:cNvSpPr>
                <a:spLocks noChangeShapeType="1"/>
              </p:cNvSpPr>
              <p:nvPr/>
            </p:nvSpPr>
            <p:spPr bwMode="ltGray">
              <a:xfrm>
                <a:off x="198" y="533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</p:grpSp>
      </p:grpSp>
      <p:sp>
        <p:nvSpPr>
          <p:cNvPr id="1027" name="Rectangle 3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400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28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716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41400" y="6157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b="0">
                <a:solidFill>
                  <a:schemeClr val="folHlink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82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1579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b="0">
                <a:solidFill>
                  <a:schemeClr val="folHlink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83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157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b="0">
                <a:solidFill>
                  <a:schemeClr val="folHlink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47259AF-82F2-4400-BC73-3C72625E3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1357290" y="4214818"/>
            <a:ext cx="7238461" cy="2246769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49600" algn="ctr"/>
              </a:tabLst>
            </a:pPr>
            <a:r>
              <a:rPr kumimoji="0" lang="ru-RU" sz="4800" b="1" i="0" u="none" strike="noStrike" normalizeH="0" baseline="0" dirty="0" smtClean="0">
                <a:ln w="11430">
                  <a:solidFill>
                    <a:schemeClr val="accent4">
                      <a:lumMod val="75000"/>
                      <a:lumOff val="2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  <a:t>И.С. Тургенев </a:t>
            </a:r>
            <a:br>
              <a:rPr kumimoji="0" lang="ru-RU" sz="4800" b="1" i="0" u="none" strike="noStrike" normalizeH="0" baseline="0" dirty="0" smtClean="0">
                <a:ln w="11430">
                  <a:solidFill>
                    <a:schemeClr val="accent4">
                      <a:lumMod val="75000"/>
                      <a:lumOff val="2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</a:br>
            <a:r>
              <a:rPr kumimoji="0" lang="ru-RU" b="1" i="0" u="none" strike="noStrike" normalizeH="0" baseline="0" dirty="0" smtClean="0">
                <a:ln w="11430">
                  <a:solidFill>
                    <a:schemeClr val="accent4">
                      <a:lumMod val="75000"/>
                      <a:lumOff val="2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  <a:t>Стихотворения в прозе.</a:t>
            </a:r>
            <a:endParaRPr kumimoji="0" lang="ru-RU" b="1" i="0" u="none" strike="noStrike" normalizeH="0" baseline="0" dirty="0" smtClean="0">
              <a:ln w="11430">
                <a:solidFill>
                  <a:schemeClr val="accent4">
                    <a:lumMod val="75000"/>
                    <a:lumOff val="2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49600" algn="ctr"/>
              </a:tabLst>
            </a:pPr>
            <a:r>
              <a:rPr kumimoji="0" lang="ru-RU" b="1" i="1" u="none" strike="noStrike" normalizeH="0" baseline="0" dirty="0" smtClean="0">
                <a:ln w="11430">
                  <a:solidFill>
                    <a:schemeClr val="accent4">
                      <a:lumMod val="75000"/>
                      <a:lumOff val="2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  <a:t>«Памяти Ю. П. </a:t>
            </a:r>
            <a:r>
              <a:rPr kumimoji="0" lang="ru-RU" b="1" i="1" u="none" strike="noStrike" normalizeH="0" baseline="0" dirty="0" err="1" smtClean="0">
                <a:ln w="11430">
                  <a:solidFill>
                    <a:schemeClr val="accent4">
                      <a:lumMod val="75000"/>
                      <a:lumOff val="2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  <a:t>Вревской</a:t>
            </a:r>
            <a:r>
              <a:rPr kumimoji="0" lang="ru-RU" b="1" i="1" u="none" strike="noStrike" normalizeH="0" baseline="0" dirty="0" smtClean="0">
                <a:ln w="11430">
                  <a:solidFill>
                    <a:schemeClr val="accent4">
                      <a:lumMod val="75000"/>
                      <a:lumOff val="2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  <a:t>»</a:t>
            </a:r>
            <a:endParaRPr kumimoji="0" lang="ru-RU" b="1" i="1" u="none" strike="noStrike" normalizeH="0" baseline="0" dirty="0" smtClean="0">
              <a:ln w="11430">
                <a:solidFill>
                  <a:schemeClr val="accent4">
                    <a:lumMod val="75000"/>
                    <a:lumOff val="2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5122" name="Picture 2" descr="http://i016.radikal.ru/0801/f0/84abab075cb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85728"/>
            <a:ext cx="3171825" cy="390525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1000100" y="1357298"/>
            <a:ext cx="7728264" cy="5078313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 algn="l">
              <a:spcBef>
                <a:spcPts val="2400"/>
              </a:spcBef>
              <a:spcAft>
                <a:spcPts val="2400"/>
              </a:spcAft>
            </a:pPr>
            <a:r>
              <a:rPr lang="ru-RU" sz="3600" dirty="0" smtClean="0"/>
              <a:t>- эпизоды из жизни народа;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- народ и борцы за народное дело; 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- философские размышления о жизни и смерти; 	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- раздумья автора о самоотверженности живого сердца.</a:t>
            </a:r>
            <a:endParaRPr kumimoji="0" lang="ru-RU" sz="3600" b="1" i="1" u="none" strike="noStrike" normalizeH="0" baseline="0" dirty="0" smtClean="0">
              <a:ln w="11430">
                <a:solidFill>
                  <a:schemeClr val="accent4">
                    <a:lumMod val="75000"/>
                    <a:lumOff val="2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214290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Стихотворения  объединены </a:t>
            </a:r>
          </a:p>
          <a:p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по темам: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3428992" y="285728"/>
            <a:ext cx="5500726" cy="6186309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l">
              <a:spcBef>
                <a:spcPts val="2400"/>
              </a:spcBef>
              <a:spcAft>
                <a:spcPts val="2400"/>
              </a:spcAft>
            </a:pPr>
            <a:r>
              <a:rPr lang="ru-RU" sz="3200" i="1" dirty="0" smtClean="0"/>
              <a:t>Ю. П. </a:t>
            </a:r>
            <a:r>
              <a:rPr lang="ru-RU" sz="3200" i="1" dirty="0" err="1" smtClean="0"/>
              <a:t>Вревская</a:t>
            </a:r>
            <a:r>
              <a:rPr lang="ru-RU" sz="3200" i="1" dirty="0" smtClean="0"/>
              <a:t>…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Человек  </a:t>
            </a:r>
            <a:r>
              <a:rPr lang="ru-RU" sz="2800" i="1" dirty="0" smtClean="0"/>
              <a:t>изумительной, поистине героической судьбы. Своей красотой, умом, образованностью, обаянием она очаровала Петербург и Париж. 	Знакомством с ней дорожил Виктор Гюго. Её хорошо знал </a:t>
            </a:r>
            <a:r>
              <a:rPr lang="ru-RU" sz="2800" i="1" dirty="0" err="1" smtClean="0"/>
              <a:t>Ференц</a:t>
            </a:r>
            <a:r>
              <a:rPr lang="ru-RU" sz="2800" i="1" dirty="0" smtClean="0"/>
              <a:t> Лист. </a:t>
            </a:r>
            <a:br>
              <a:rPr lang="ru-RU" sz="2800" i="1" dirty="0" smtClean="0"/>
            </a:br>
            <a:r>
              <a:rPr lang="ru-RU" sz="2800" i="1" dirty="0" smtClean="0"/>
              <a:t>Она была в числе тех немногих друзей  И.С.Тургенева, кому он в письмах и разговорах доверял своё самое заветное, самое душевное…</a:t>
            </a:r>
            <a:endParaRPr kumimoji="0" lang="ru-RU" sz="2800" b="1" i="1" u="none" strike="noStrike" normalizeH="0" baseline="0" dirty="0" smtClean="0">
              <a:ln w="11430">
                <a:solidFill>
                  <a:schemeClr val="accent4">
                    <a:lumMod val="75000"/>
                    <a:lumOff val="2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3074" name="Picture 2" descr="http://img0.liveinternet.ru/images/attach/b/3/15/44/15044637_1200589607_baron_vrevs__Ivanov_YUV_199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14290"/>
            <a:ext cx="2714625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2571736" y="1643050"/>
            <a:ext cx="6034118" cy="707886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l"/>
            <a:endParaRPr kumimoji="0" lang="ru-RU" sz="4000" b="1" i="1" u="none" strike="noStrike" normalizeH="0" baseline="0" dirty="0" smtClean="0">
              <a:ln>
                <a:solidFill>
                  <a:srgbClr val="C00000"/>
                </a:solidFill>
              </a:ln>
              <a:gradFill flip="none" rotWithShape="1">
                <a:gsLst>
                  <a:gs pos="0">
                    <a:srgbClr val="C00000">
                      <a:tint val="66000"/>
                      <a:satMod val="160000"/>
                    </a:srgbClr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lin ang="108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</a:endParaRPr>
          </a:p>
        </p:txBody>
      </p:sp>
      <p:pic>
        <p:nvPicPr>
          <p:cNvPr id="19458" name="Picture 2" descr="http://i037.radikal.ru/0801/83/a0f40a48b62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85728"/>
            <a:ext cx="2590800" cy="3924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460" name="Picture 4" descr="http://i006.radikal.ru/0801/29/2e3967b9e7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622916"/>
            <a:ext cx="2571768" cy="29731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462" name="Picture 6" descr="http://img0.liveinternet.ru/images/attach/b/3/15/140/15140109_1200673190_napolebrani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4214818"/>
            <a:ext cx="3589630" cy="23960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2571736" y="1643050"/>
            <a:ext cx="6034118" cy="440120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l"/>
            <a: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Милосердие</a:t>
            </a:r>
            <a:b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Самоотверженность</a:t>
            </a:r>
            <a:b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Долг</a:t>
            </a:r>
            <a:b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4000" dirty="0" smtClean="0">
                <a:ln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rgbClr val="C00000">
                        <a:tint val="66000"/>
                        <a:satMod val="160000"/>
                      </a:srgbClr>
                    </a:gs>
                    <a:gs pos="50000">
                      <a:srgbClr val="C00000">
                        <a:tint val="44500"/>
                        <a:satMod val="160000"/>
                      </a:srgbClr>
                    </a:gs>
                    <a:gs pos="100000">
                      <a:srgbClr val="C00000">
                        <a:tint val="23500"/>
                        <a:satMod val="160000"/>
                      </a:srgbClr>
                    </a:gs>
                  </a:gsLst>
                  <a:lin ang="108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Нравственная красота</a:t>
            </a:r>
            <a:endParaRPr kumimoji="0" lang="ru-RU" sz="4000" b="1" i="1" u="none" strike="noStrike" normalizeH="0" baseline="0" dirty="0" smtClean="0">
              <a:ln>
                <a:solidFill>
                  <a:srgbClr val="C00000"/>
                </a:solidFill>
              </a:ln>
              <a:gradFill flip="none" rotWithShape="1">
                <a:gsLst>
                  <a:gs pos="0">
                    <a:srgbClr val="C00000">
                      <a:tint val="66000"/>
                      <a:satMod val="160000"/>
                    </a:srgbClr>
                  </a:gs>
                  <a:gs pos="50000">
                    <a:srgbClr val="C00000">
                      <a:tint val="44500"/>
                      <a:satMod val="160000"/>
                    </a:srgbClr>
                  </a:gs>
                  <a:gs pos="100000">
                    <a:srgbClr val="C00000">
                      <a:tint val="23500"/>
                      <a:satMod val="160000"/>
                    </a:srgbClr>
                  </a:gs>
                </a:gsLst>
                <a:lin ang="108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642918"/>
            <a:ext cx="5715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СЛОВАРНАЯ РАБОТА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Подготовить (на выбор) сочинение- размышление: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2428868"/>
            <a:ext cx="7934356" cy="3457582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Что побудило героиню сделать такой выбор?</a:t>
            </a:r>
          </a:p>
          <a:p>
            <a:pPr>
              <a:buNone/>
            </a:pPr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Мои мысли и чувства о стихотворении Тургенева «Памяти </a:t>
            </a:r>
            <a:r>
              <a:rPr lang="ru-RU" b="1" i="1" dirty="0" err="1" smtClean="0">
                <a:solidFill>
                  <a:schemeClr val="accent6">
                    <a:lumMod val="50000"/>
                  </a:schemeClr>
                </a:solidFill>
              </a:rPr>
              <a:t>Ю.П.Вревской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».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льбом">
  <a:themeElements>
    <a:clrScheme name="Альбом 2">
      <a:dk1>
        <a:srgbClr val="000000"/>
      </a:dk1>
      <a:lt1>
        <a:srgbClr val="FFFFFF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FFFFF"/>
      </a:accent3>
      <a:accent4>
        <a:srgbClr val="000000"/>
      </a:accent4>
      <a:accent5>
        <a:srgbClr val="CDDBB9"/>
      </a:accent5>
      <a:accent6>
        <a:srgbClr val="3086A5"/>
      </a:accent6>
      <a:hlink>
        <a:srgbClr val="9191E1"/>
      </a:hlink>
      <a:folHlink>
        <a:srgbClr val="CC9864"/>
      </a:folHlink>
    </a:clrScheme>
    <a:fontScheme name="Альбо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Альбом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льбом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льбом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льбом 4">
        <a:dk1>
          <a:srgbClr val="000066"/>
        </a:dk1>
        <a:lt1>
          <a:srgbClr val="FDEDFD"/>
        </a:lt1>
        <a:dk2>
          <a:srgbClr val="221304"/>
        </a:dk2>
        <a:lt2>
          <a:srgbClr val="F3D9F3"/>
        </a:lt2>
        <a:accent1>
          <a:srgbClr val="A1BD69"/>
        </a:accent1>
        <a:accent2>
          <a:srgbClr val="3694B6"/>
        </a:accent2>
        <a:accent3>
          <a:srgbClr val="FEF4FE"/>
        </a:accent3>
        <a:accent4>
          <a:srgbClr val="000056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льбом 5">
        <a:dk1>
          <a:srgbClr val="000000"/>
        </a:dk1>
        <a:lt1>
          <a:srgbClr val="EBF6FD"/>
        </a:lt1>
        <a:dk2>
          <a:srgbClr val="221304"/>
        </a:dk2>
        <a:lt2>
          <a:srgbClr val="CCECFF"/>
        </a:lt2>
        <a:accent1>
          <a:srgbClr val="A1BD69"/>
        </a:accent1>
        <a:accent2>
          <a:srgbClr val="3694B6"/>
        </a:accent2>
        <a:accent3>
          <a:srgbClr val="F3FAFE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Office\Шаблоны\Дизайны презентаций\Альбом.pot</Template>
  <TotalTime>2135</TotalTime>
  <Words>49</Words>
  <Application>Microsoft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Альбом</vt:lpstr>
      <vt:lpstr>И.С. Тургенев  Стихотворения в прозе. «Памяти Ю. П. Вревской»</vt:lpstr>
      <vt:lpstr>- эпизоды из жизни народа;  - народ и борцы за народное дело;   - философские размышления о жизни и смерти;    - раздумья автора о самоотверженности живого сердца.</vt:lpstr>
      <vt:lpstr>Ю. П. Вревская…  Человек  изумительной, поистине героической судьбы. Своей красотой, умом, образованностью, обаянием она очаровала Петербург и Париж.  Знакомством с ней дорожил Виктор Гюго. Её хорошо знал Ференц Лист.  Она была в числе тех немногих друзей  И.С.Тургенева, кому он в письмах и разговорах доверял своё самое заветное, самое душевное…</vt:lpstr>
      <vt:lpstr>Слайд 4</vt:lpstr>
      <vt:lpstr>Милосердие  Самоотверженность  Долг  Нравственная красота</vt:lpstr>
      <vt:lpstr>Подготовить (на выбор) сочинение- размышление:</vt:lpstr>
    </vt:vector>
  </TitlesOfParts>
  <Company>Школа 46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ДРЕВНИХ ЦИВИЛИЗАЦИЙ.</dc:title>
  <dc:creator>elior</dc:creator>
  <cp:lastModifiedBy>Admin</cp:lastModifiedBy>
  <cp:revision>128</cp:revision>
  <dcterms:created xsi:type="dcterms:W3CDTF">1999-03-13T09:16:50Z</dcterms:created>
  <dcterms:modified xsi:type="dcterms:W3CDTF">2009-01-19T21:11:29Z</dcterms:modified>
</cp:coreProperties>
</file>