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56" r:id="rId2"/>
    <p:sldId id="264" r:id="rId3"/>
    <p:sldId id="265" r:id="rId4"/>
    <p:sldId id="257" r:id="rId5"/>
    <p:sldId id="263" r:id="rId6"/>
    <p:sldId id="266" r:id="rId7"/>
    <p:sldId id="261" r:id="rId8"/>
    <p:sldId id="262" r:id="rId9"/>
    <p:sldId id="267" r:id="rId10"/>
    <p:sldId id="268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Wide Lati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Wide Lati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Wide Lati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Wide Lati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Wide Latin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Wide Latin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Wide Latin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Wide Latin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Wide Lati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CC00"/>
    <a:srgbClr val="009E9A"/>
    <a:srgbClr val="F0EFE0"/>
    <a:srgbClr val="1F4081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3" autoAdjust="0"/>
    <p:restoredTop sz="94576" autoAdjust="0"/>
  </p:normalViewPr>
  <p:slideViewPr>
    <p:cSldViewPr>
      <p:cViewPr varScale="1">
        <p:scale>
          <a:sx n="70" d="100"/>
          <a:sy n="70" d="100"/>
        </p:scale>
        <p:origin x="-52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ru-RU" sz="2400">
                <a:latin typeface="Times New Roman" pitchFamily="18" charset="0"/>
              </a:endParaRPr>
            </a:p>
          </p:txBody>
        </p:sp>
      </p:grp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rot="-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3" name="Group 13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 rot="5400000" flipV="1">
              <a:off x="2783" y="-2624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154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143000"/>
          </a:xfrm>
        </p:spPr>
        <p:txBody>
          <a:bodyPr anchorCtr="1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154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667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47466-9EA5-403D-81E6-B06368474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F7F3D-24C1-40A1-8475-DDDAFD8CA5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38900" y="381000"/>
            <a:ext cx="2019300" cy="5562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5905500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4FE1F-D1B9-468D-A2B1-D4837E8539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0010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295400"/>
            <a:ext cx="7772400" cy="4648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9DB96-9A55-4505-9D07-196B4EF73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0010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64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2247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695700"/>
            <a:ext cx="3810000" cy="2247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BA382-BC2B-43F4-B17B-7186680FD4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DC56D-C682-4B58-B496-447EAB0249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7DFAB-1996-4599-9AF7-FF4CEA01B2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879EA-085F-4955-8863-F1849D1A6E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DE250-9D45-4F3E-92EF-5859923EA4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05E4A-A480-4D04-A1F1-4FCD7D3922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408A8-4D9A-4533-873B-4246A2C537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B7F38-E419-4567-AA8F-80F4102FC6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ECDBD-C8CD-420D-BEBC-94D46351EC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8001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4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0150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4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150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4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150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fld id="{08151262-4E6C-4FBF-A08E-57B32A6D6C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8199" name="Group 7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614408" name="Rectangle 8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4409" name="Rectangle 9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ru-RU" sz="2400">
                <a:latin typeface="Times New Roman" pitchFamily="18" charset="0"/>
              </a:endParaRPr>
            </a:p>
          </p:txBody>
        </p:sp>
      </p:grpSp>
      <p:grpSp>
        <p:nvGrpSpPr>
          <p:cNvPr id="8200" name="Group 10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614411" name="Rectangle 11"/>
            <p:cNvSpPr>
              <a:spLocks noChangeArrowheads="1"/>
            </p:cNvSpPr>
            <p:nvPr/>
          </p:nvSpPr>
          <p:spPr bwMode="auto">
            <a:xfrm rot="-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4412" name="Rectangle 12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8201" name="Group 13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614414" name="Rectangle 14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4415" name="Rectangle 15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8202" name="Group 16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614417" name="Rectangle 17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4418" name="Rectangle 18"/>
            <p:cNvSpPr>
              <a:spLocks noChangeArrowheads="1"/>
            </p:cNvSpPr>
            <p:nvPr/>
          </p:nvSpPr>
          <p:spPr bwMode="auto">
            <a:xfrm rot="5400000" flipV="1">
              <a:off x="2783" y="-2624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71438" y="176213"/>
            <a:ext cx="8745537" cy="161925"/>
            <a:chOff x="48" y="111"/>
            <a:chExt cx="5509" cy="102"/>
          </a:xfrm>
        </p:grpSpPr>
        <p:sp>
          <p:nvSpPr>
            <p:cNvPr id="614420" name="Rectangle 20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4421" name="Rectangle 21"/>
            <p:cNvSpPr>
              <a:spLocks noChangeArrowheads="1"/>
            </p:cNvSpPr>
            <p:nvPr/>
          </p:nvSpPr>
          <p:spPr bwMode="auto">
            <a:xfrm rot="5400000" flipV="1">
              <a:off x="2784" y="-2625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06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  <p:sldLayoutId id="2147483905" r:id="rId13"/>
  </p:sldLayoutIdLst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http://www.h-cosmos.ru/images/tsio.jpg" TargetMode="Externa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15.gif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10" Type="http://schemas.openxmlformats.org/officeDocument/2006/relationships/oleObject" Target="../embeddings/oleObject9.bin"/><Relationship Id="rId4" Type="http://schemas.openxmlformats.org/officeDocument/2006/relationships/image" Target="../media/image16.gif"/><Relationship Id="rId9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8.gif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image" Target="../media/image34.gif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7.jpeg"/><Relationship Id="rId5" Type="http://schemas.openxmlformats.org/officeDocument/2006/relationships/image" Target="../media/image36.gif"/><Relationship Id="rId10" Type="http://schemas.openxmlformats.org/officeDocument/2006/relationships/image" Target="../media/image38.jpeg"/><Relationship Id="rId4" Type="http://schemas.openxmlformats.org/officeDocument/2006/relationships/image" Target="../media/image35.gif"/><Relationship Id="rId9" Type="http://schemas.openxmlformats.org/officeDocument/2006/relationships/oleObject" Target="../embeddings/oleObject1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7" Type="http://schemas.openxmlformats.org/officeDocument/2006/relationships/image" Target="../media/image44.gif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gif"/><Relationship Id="rId5" Type="http://schemas.openxmlformats.org/officeDocument/2006/relationships/image" Target="../media/image42.gif"/><Relationship Id="rId4" Type="http://schemas.openxmlformats.org/officeDocument/2006/relationships/image" Target="../media/image4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2492375"/>
            <a:ext cx="8074025" cy="1436691"/>
          </a:xfrm>
          <a:solidFill>
            <a:schemeClr val="tx1"/>
          </a:solidFill>
          <a:ln w="317500">
            <a:pattFill prst="sphere">
              <a:fgClr>
                <a:schemeClr val="tx1"/>
              </a:fgClr>
              <a:bgClr>
                <a:schemeClr val="bg1"/>
              </a:bgClr>
            </a:pattFill>
          </a:ln>
        </p:spPr>
        <p:txBody>
          <a:bodyPr anchor="ctr"/>
          <a:lstStyle/>
          <a:p>
            <a:pPr eaLnBrk="1" hangingPunct="1"/>
            <a:r>
              <a:rPr lang="ru-RU" sz="6000" b="1" i="1" dirty="0" smtClean="0">
                <a:solidFill>
                  <a:srgbClr val="FFCC00"/>
                </a:solidFill>
                <a:latin typeface="Baskerville Old Face" pitchFamily="18" charset="0"/>
              </a:rPr>
              <a:t>Игра «Звёздный час»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2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422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4226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4"/>
          <p:cNvSpPr>
            <a:spLocks noChangeArrowheads="1" noChangeShapeType="1" noTextEdit="1"/>
          </p:cNvSpPr>
          <p:nvPr/>
        </p:nvSpPr>
        <p:spPr bwMode="auto">
          <a:xfrm>
            <a:off x="684213" y="692151"/>
            <a:ext cx="7920037" cy="195103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b="1" kern="10" dirty="0">
                <a:ln w="1905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:ln>
                <a:solidFill>
                  <a:srgbClr val="00FFFF"/>
                </a:solidFill>
                <a:latin typeface="Impact"/>
              </a:rPr>
              <a:t>Поздравляем победителей!</a:t>
            </a:r>
          </a:p>
        </p:txBody>
      </p:sp>
      <p:pic>
        <p:nvPicPr>
          <p:cNvPr id="12291" name="Picture 5" descr="телескоп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3786190"/>
            <a:ext cx="153670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4"/>
          <p:cNvGraphicFramePr>
            <a:graphicFrameLocks noChangeAspect="1"/>
          </p:cNvGraphicFramePr>
          <p:nvPr>
            <p:ph sz="half" idx="1"/>
          </p:nvPr>
        </p:nvGraphicFramePr>
        <p:xfrm>
          <a:off x="6948488" y="476250"/>
          <a:ext cx="1733550" cy="2305050"/>
        </p:xfrm>
        <a:graphic>
          <a:graphicData uri="http://schemas.openxmlformats.org/presentationml/2006/ole">
            <p:oleObj spid="_x0000_s1026" name="Рисунок" r:id="rId3" imgW="1733400" imgH="2305080" progId="">
              <p:embed/>
            </p:oleObj>
          </a:graphicData>
        </a:graphic>
      </p:graphicFrame>
      <p:sp>
        <p:nvSpPr>
          <p:cNvPr id="4102" name="Rectangle 11"/>
          <p:cNvSpPr>
            <a:spLocks noChangeArrowheads="1"/>
          </p:cNvSpPr>
          <p:nvPr/>
        </p:nvSpPr>
        <p:spPr bwMode="auto">
          <a:xfrm>
            <a:off x="714348" y="4429132"/>
            <a:ext cx="4716462" cy="13731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2"/>
                </a:solidFill>
                <a:latin typeface="Garamond" pitchFamily="18" charset="0"/>
              </a:rPr>
              <a:t>Первый советский конструктор ракетно-космических систем</a:t>
            </a:r>
            <a:r>
              <a:rPr lang="en-US" sz="2800" b="1" i="1" dirty="0">
                <a:latin typeface="Garamond" pitchFamily="18" charset="0"/>
              </a:rPr>
              <a:t> </a:t>
            </a:r>
          </a:p>
        </p:txBody>
      </p:sp>
      <p:sp>
        <p:nvSpPr>
          <p:cNvPr id="4103" name="Rectangle 12"/>
          <p:cNvSpPr>
            <a:spLocks noChangeArrowheads="1"/>
          </p:cNvSpPr>
          <p:nvPr/>
        </p:nvSpPr>
        <p:spPr bwMode="auto">
          <a:xfrm>
            <a:off x="1428728" y="4572008"/>
            <a:ext cx="3527425" cy="13731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latin typeface="Rockwell Extra Bold" pitchFamily="18" charset="0"/>
              </a:rPr>
              <a:t> </a:t>
            </a:r>
            <a:r>
              <a:rPr lang="ru-RU" sz="2800" b="1" i="1" dirty="0">
                <a:solidFill>
                  <a:schemeClr val="accent2"/>
                </a:solidFill>
                <a:latin typeface="Garamond" pitchFamily="18" charset="0"/>
              </a:rPr>
              <a:t>Полёт этого космонавта длился 108 минут</a:t>
            </a:r>
            <a:r>
              <a:rPr lang="en-US" sz="2800" i="1" dirty="0">
                <a:latin typeface="Garamond" pitchFamily="18" charset="0"/>
              </a:rPr>
              <a:t> </a:t>
            </a:r>
          </a:p>
        </p:txBody>
      </p:sp>
      <p:sp>
        <p:nvSpPr>
          <p:cNvPr id="4105" name="Rectangle 14"/>
          <p:cNvSpPr>
            <a:spLocks noChangeArrowheads="1"/>
          </p:cNvSpPr>
          <p:nvPr/>
        </p:nvSpPr>
        <p:spPr bwMode="auto">
          <a:xfrm>
            <a:off x="1285852" y="4286256"/>
            <a:ext cx="4392612" cy="13731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2"/>
                </a:solidFill>
                <a:latin typeface="Garamond" pitchFamily="18" charset="0"/>
              </a:rPr>
              <a:t>Русский ученый, основоположник космонавтики</a:t>
            </a:r>
            <a:r>
              <a:rPr lang="ru-RU" sz="2800" b="1" i="1" dirty="0">
                <a:latin typeface="Garamond" pitchFamily="18" charset="0"/>
              </a:rPr>
              <a:t> </a:t>
            </a:r>
          </a:p>
        </p:txBody>
      </p:sp>
      <p:sp>
        <p:nvSpPr>
          <p:cNvPr id="4106" name="Rectangle 15"/>
          <p:cNvSpPr>
            <a:spLocks noChangeArrowheads="1"/>
          </p:cNvSpPr>
          <p:nvPr/>
        </p:nvSpPr>
        <p:spPr bwMode="auto">
          <a:xfrm>
            <a:off x="1285852" y="4643446"/>
            <a:ext cx="4176712" cy="9461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2"/>
                </a:solidFill>
                <a:latin typeface="Garamond" pitchFamily="18" charset="0"/>
              </a:rPr>
              <a:t>Кто первым вышел в открытый космос?</a:t>
            </a:r>
            <a:r>
              <a:rPr lang="ru-RU" sz="2800" b="1" i="1" dirty="0">
                <a:latin typeface="Garamond" pitchFamily="18" charset="0"/>
              </a:rPr>
              <a:t> </a:t>
            </a:r>
          </a:p>
        </p:txBody>
      </p:sp>
      <p:graphicFrame>
        <p:nvGraphicFramePr>
          <p:cNvPr id="4110" name="Object 7"/>
          <p:cNvGraphicFramePr>
            <a:graphicFrameLocks noChangeAspect="1"/>
          </p:cNvGraphicFramePr>
          <p:nvPr/>
        </p:nvGraphicFramePr>
        <p:xfrm>
          <a:off x="2786050" y="500042"/>
          <a:ext cx="1731963" cy="2303463"/>
        </p:xfrm>
        <a:graphic>
          <a:graphicData uri="http://schemas.openxmlformats.org/presentationml/2006/ole">
            <p:oleObj spid="_x0000_s1027" name="Рисунок" r:id="rId4" imgW="1733400" imgH="2305080" progId="">
              <p:embed/>
            </p:oleObj>
          </a:graphicData>
        </a:graphic>
      </p:graphicFrame>
      <p:pic>
        <p:nvPicPr>
          <p:cNvPr id="4111" name="Picture 10" descr=" Константин Эдуардович Циолковский "/>
          <p:cNvPicPr>
            <a:picLocks noChangeAspect="1" noChangeArrowheads="1"/>
          </p:cNvPicPr>
          <p:nvPr/>
        </p:nvPicPr>
        <p:blipFill>
          <a:blip r:embed="rId5" r:link="rId6"/>
          <a:srcRect/>
          <a:stretch>
            <a:fillRect/>
          </a:stretch>
        </p:blipFill>
        <p:spPr bwMode="auto">
          <a:xfrm>
            <a:off x="4787900" y="476250"/>
            <a:ext cx="177165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928662" y="4572008"/>
            <a:ext cx="4248150" cy="13731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2"/>
                </a:solidFill>
                <a:latin typeface="Garamond" pitchFamily="18" charset="0"/>
              </a:rPr>
              <a:t>Позывные этого космонавта -</a:t>
            </a:r>
          </a:p>
          <a:p>
            <a:pPr algn="ctr"/>
            <a:r>
              <a:rPr lang="ru-RU" sz="2800" b="1" i="1" dirty="0">
                <a:solidFill>
                  <a:schemeClr val="accent2"/>
                </a:solidFill>
                <a:latin typeface="Garamond" pitchFamily="18" charset="0"/>
              </a:rPr>
              <a:t> «Чайка»</a:t>
            </a: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1285852" y="4572008"/>
            <a:ext cx="3600450" cy="13112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FFCC00"/>
                </a:solidFill>
                <a:latin typeface="Bookman Old Style" pitchFamily="18" charset="0"/>
              </a:rPr>
              <a:t>Покорители космоса</a:t>
            </a: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95288" y="2852738"/>
            <a:ext cx="452437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3600" dirty="0">
                <a:solidFill>
                  <a:srgbClr val="FFCC00"/>
                </a:solidFill>
                <a:latin typeface="Showcard Gothic" pitchFamily="82" charset="0"/>
              </a:rPr>
              <a:t>1</a:t>
            </a: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2484438" y="2852738"/>
            <a:ext cx="39370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FCC00"/>
                </a:solidFill>
                <a:latin typeface="Showcard Gothic" pitchFamily="82" charset="0"/>
              </a:rPr>
              <a:t>2</a:t>
            </a: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5148263" y="2781300"/>
            <a:ext cx="407987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3600" dirty="0">
                <a:solidFill>
                  <a:srgbClr val="FFCC00"/>
                </a:solidFill>
                <a:latin typeface="Showcard Gothic" pitchFamily="82" charset="0"/>
              </a:rPr>
              <a:t>3</a:t>
            </a:r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6659563" y="2781300"/>
            <a:ext cx="442912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FCC00"/>
                </a:solidFill>
                <a:latin typeface="Showcard Gothic" pitchFamily="82" charset="0"/>
              </a:rPr>
              <a:t>4</a:t>
            </a:r>
          </a:p>
        </p:txBody>
      </p:sp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5580063" y="5805488"/>
            <a:ext cx="41275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FCC00"/>
                </a:solidFill>
                <a:latin typeface="Showcard Gothic" pitchFamily="82" charset="0"/>
              </a:rPr>
              <a:t>5</a:t>
            </a:r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684213" y="2852738"/>
            <a:ext cx="1725612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CC00"/>
                </a:solidFill>
                <a:latin typeface="Garamond" pitchFamily="18" charset="0"/>
              </a:rPr>
              <a:t>Валентина </a:t>
            </a:r>
          </a:p>
          <a:p>
            <a:r>
              <a:rPr lang="ru-RU" sz="2400" b="1" dirty="0">
                <a:solidFill>
                  <a:srgbClr val="FFCC00"/>
                </a:solidFill>
                <a:latin typeface="Garamond" pitchFamily="18" charset="0"/>
              </a:rPr>
              <a:t>Терешкова</a:t>
            </a:r>
          </a:p>
        </p:txBody>
      </p: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6208713" y="5983288"/>
            <a:ext cx="2357437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CC00"/>
                </a:solidFill>
                <a:latin typeface="Garamond" pitchFamily="18" charset="0"/>
              </a:rPr>
              <a:t>Алексей Леонов</a:t>
            </a:r>
          </a:p>
        </p:txBody>
      </p:sp>
      <p:sp>
        <p:nvSpPr>
          <p:cNvPr id="4122" name="Text Box 26"/>
          <p:cNvSpPr txBox="1">
            <a:spLocks noChangeArrowheads="1"/>
          </p:cNvSpPr>
          <p:nvPr/>
        </p:nvSpPr>
        <p:spPr bwMode="auto">
          <a:xfrm>
            <a:off x="4643438" y="2349500"/>
            <a:ext cx="2232025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FFCC00"/>
                </a:solidFill>
                <a:latin typeface="Garamond" pitchFamily="18" charset="0"/>
              </a:rPr>
              <a:t>К.Э.Циолковский</a:t>
            </a:r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1000100" y="4643446"/>
            <a:ext cx="3960812" cy="13731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2"/>
                </a:solidFill>
                <a:latin typeface="Garamond" pitchFamily="18" charset="0"/>
              </a:rPr>
              <a:t>Участвовал в стыковке </a:t>
            </a:r>
          </a:p>
          <a:p>
            <a:pPr algn="ctr"/>
            <a:r>
              <a:rPr lang="ru-RU" sz="2800" b="1" i="1" dirty="0">
                <a:solidFill>
                  <a:schemeClr val="accent2"/>
                </a:solidFill>
                <a:latin typeface="Garamond" pitchFamily="18" charset="0"/>
              </a:rPr>
              <a:t>космических кораблей</a:t>
            </a:r>
          </a:p>
          <a:p>
            <a:pPr algn="ctr"/>
            <a:r>
              <a:rPr lang="ru-RU" sz="2800" b="1" i="1" dirty="0">
                <a:solidFill>
                  <a:schemeClr val="accent2"/>
                </a:solidFill>
                <a:latin typeface="Garamond" pitchFamily="18" charset="0"/>
              </a:rPr>
              <a:t>«Союз» и «Аполлон»</a:t>
            </a:r>
          </a:p>
        </p:txBody>
      </p:sp>
      <p:sp>
        <p:nvSpPr>
          <p:cNvPr id="4124" name="Text Box 28"/>
          <p:cNvSpPr txBox="1">
            <a:spLocks noChangeArrowheads="1"/>
          </p:cNvSpPr>
          <p:nvPr/>
        </p:nvSpPr>
        <p:spPr bwMode="auto">
          <a:xfrm>
            <a:off x="2771775" y="2924175"/>
            <a:ext cx="21605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CC00"/>
                </a:solidFill>
                <a:latin typeface="Garamond" pitchFamily="18" charset="0"/>
              </a:rPr>
              <a:t>С. П. Королёв</a:t>
            </a:r>
          </a:p>
        </p:txBody>
      </p:sp>
      <p:sp>
        <p:nvSpPr>
          <p:cNvPr id="4125" name="Text Box 29"/>
          <p:cNvSpPr txBox="1">
            <a:spLocks noChangeArrowheads="1"/>
          </p:cNvSpPr>
          <p:nvPr/>
        </p:nvSpPr>
        <p:spPr bwMode="auto">
          <a:xfrm>
            <a:off x="7235825" y="2708275"/>
            <a:ext cx="13081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CC00"/>
                </a:solidFill>
                <a:latin typeface="Garamond" pitchFamily="18" charset="0"/>
              </a:rPr>
              <a:t>Юрий</a:t>
            </a:r>
          </a:p>
          <a:p>
            <a:r>
              <a:rPr lang="ru-RU" sz="2400" b="1" dirty="0">
                <a:solidFill>
                  <a:srgbClr val="FFCC00"/>
                </a:solidFill>
                <a:latin typeface="Garamond" pitchFamily="18" charset="0"/>
              </a:rPr>
              <a:t>Гагарин</a:t>
            </a:r>
          </a:p>
        </p:txBody>
      </p:sp>
      <p:sp>
        <p:nvSpPr>
          <p:cNvPr id="4126" name="Text Box 30"/>
          <p:cNvSpPr txBox="1">
            <a:spLocks noChangeArrowheads="1"/>
          </p:cNvSpPr>
          <p:nvPr/>
        </p:nvSpPr>
        <p:spPr bwMode="auto">
          <a:xfrm>
            <a:off x="428596" y="4643446"/>
            <a:ext cx="5264150" cy="9461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2"/>
                </a:solidFill>
                <a:latin typeface="Garamond" pitchFamily="18" charset="0"/>
              </a:rPr>
              <a:t>27 марта 2008 года исполнилось </a:t>
            </a:r>
          </a:p>
          <a:p>
            <a:pPr algn="ctr"/>
            <a:r>
              <a:rPr lang="ru-RU" sz="2800" b="1" i="1" dirty="0">
                <a:solidFill>
                  <a:schemeClr val="accent2"/>
                </a:solidFill>
                <a:latin typeface="Garamond" pitchFamily="18" charset="0"/>
              </a:rPr>
              <a:t>40 лет со дня его гибели</a:t>
            </a:r>
          </a:p>
        </p:txBody>
      </p:sp>
      <p:pic>
        <p:nvPicPr>
          <p:cNvPr id="1028" name="Picture 4" descr="D:\Декада 2007-08\терешкова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500042"/>
            <a:ext cx="1895475" cy="2362200"/>
          </a:xfrm>
          <a:prstGeom prst="rect">
            <a:avLst/>
          </a:prstGeom>
          <a:noFill/>
        </p:spPr>
      </p:pic>
      <p:pic>
        <p:nvPicPr>
          <p:cNvPr id="1029" name="Picture 5" descr="D:\Декада 2007-08\леонов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49286" y="4000505"/>
            <a:ext cx="2508928" cy="185380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1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1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4102" grpId="1"/>
      <p:bldP spid="4103" grpId="0" build="allAtOnce"/>
      <p:bldP spid="4105" grpId="0"/>
      <p:bldP spid="4105" grpId="1"/>
      <p:bldP spid="4106" grpId="0"/>
      <p:bldP spid="4106" grpId="1"/>
      <p:bldP spid="4112" grpId="0"/>
      <p:bldP spid="4112" grpId="1"/>
      <p:bldP spid="4113" grpId="0"/>
      <p:bldP spid="4113" grpId="1"/>
      <p:bldP spid="4114" grpId="0"/>
      <p:bldP spid="4115" grpId="0"/>
      <p:bldP spid="4116" grpId="0"/>
      <p:bldP spid="4117" grpId="0"/>
      <p:bldP spid="4118" grpId="0"/>
      <p:bldP spid="4119" grpId="0"/>
      <p:bldP spid="4121" grpId="0"/>
      <p:bldP spid="4121" grpId="1"/>
      <p:bldP spid="4123" grpId="0"/>
      <p:bldP spid="4123" grpId="1"/>
      <p:bldP spid="4124" grpId="0"/>
      <p:bldP spid="4125" grpId="0"/>
      <p:bldP spid="4125" grpId="1"/>
      <p:bldP spid="4126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Декада 2007-08\стыковка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00350" y="2705112"/>
            <a:ext cx="3543300" cy="2438400"/>
          </a:xfrm>
          <a:prstGeom prst="rect">
            <a:avLst/>
          </a:prstGeom>
          <a:noFill/>
        </p:spPr>
      </p:pic>
      <p:pic>
        <p:nvPicPr>
          <p:cNvPr id="2051" name="Picture 3" descr="D:\Декада 2007-08\выход в космос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010046"/>
            <a:ext cx="3181350" cy="2419350"/>
          </a:xfrm>
          <a:prstGeom prst="rect">
            <a:avLst/>
          </a:prstGeom>
          <a:noFill/>
        </p:spPr>
      </p:pic>
      <p:graphicFrame>
        <p:nvGraphicFramePr>
          <p:cNvPr id="9219" name="Object 16"/>
          <p:cNvGraphicFramePr>
            <a:graphicFrameLocks noChangeAspect="1"/>
          </p:cNvGraphicFramePr>
          <p:nvPr/>
        </p:nvGraphicFramePr>
        <p:xfrm>
          <a:off x="6084888" y="981075"/>
          <a:ext cx="2663825" cy="2663825"/>
        </p:xfrm>
        <a:graphic>
          <a:graphicData uri="http://schemas.openxmlformats.org/presentationml/2006/ole">
            <p:oleObj spid="_x0000_s2050" name="Рисунок" r:id="rId5" imgW="2305080" imgH="2305080" progId="">
              <p:embed/>
            </p:oleObj>
          </a:graphicData>
        </a:graphic>
      </p:graphicFrame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95288" y="3716338"/>
            <a:ext cx="358775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3600" dirty="0">
                <a:solidFill>
                  <a:srgbClr val="FFCC00"/>
                </a:solidFill>
                <a:latin typeface="Showcard Gothic" pitchFamily="82" charset="0"/>
              </a:rPr>
              <a:t>1</a:t>
            </a:r>
            <a:endParaRPr lang="ru-RU" sz="3600" dirty="0">
              <a:solidFill>
                <a:srgbClr val="FFCC00"/>
              </a:solidFill>
              <a:latin typeface="Showcard Gothic" pitchFamily="82" charset="0"/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627313" y="2060575"/>
            <a:ext cx="39370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CC00"/>
                </a:solidFill>
                <a:latin typeface="Showcard Gothic" pitchFamily="82" charset="0"/>
              </a:rPr>
              <a:t>2</a:t>
            </a:r>
            <a:endParaRPr lang="ru-RU" sz="3600" dirty="0">
              <a:solidFill>
                <a:srgbClr val="FFCC00"/>
              </a:solidFill>
              <a:latin typeface="Showcard Gothic" pitchFamily="82" charset="0"/>
            </a:endParaRP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651500" y="549275"/>
            <a:ext cx="407988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CC00"/>
                </a:solidFill>
                <a:latin typeface="Showcard Gothic" pitchFamily="82" charset="0"/>
              </a:rPr>
              <a:t>3</a:t>
            </a:r>
            <a:endParaRPr lang="ru-RU" sz="3600" dirty="0">
              <a:solidFill>
                <a:srgbClr val="FFCC00"/>
              </a:solidFill>
              <a:latin typeface="Showcard Gothic" pitchFamily="82" charset="0"/>
            </a:endParaRP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755650" y="3644900"/>
            <a:ext cx="225425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b="1" dirty="0">
                <a:latin typeface="Baskerville Old Face" pitchFamily="18" charset="0"/>
              </a:rPr>
              <a:t>Первый выход в </a:t>
            </a:r>
          </a:p>
          <a:p>
            <a:pPr>
              <a:lnSpc>
                <a:spcPct val="120000"/>
              </a:lnSpc>
            </a:pPr>
            <a:r>
              <a:rPr lang="ru-RU" sz="2000" b="1" dirty="0">
                <a:latin typeface="Baskerville Old Face" pitchFamily="18" charset="0"/>
              </a:rPr>
              <a:t>открытый космос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059113" y="1916113"/>
            <a:ext cx="3065462" cy="8858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2000" b="1" dirty="0">
                <a:latin typeface="Baskerville Old Face" pitchFamily="18" charset="0"/>
              </a:rPr>
              <a:t>Стыковка советского и </a:t>
            </a:r>
          </a:p>
          <a:p>
            <a:pPr>
              <a:lnSpc>
                <a:spcPct val="130000"/>
              </a:lnSpc>
            </a:pPr>
            <a:r>
              <a:rPr lang="ru-RU" sz="2000" b="1" dirty="0">
                <a:latin typeface="Baskerville Old Face" pitchFamily="18" charset="0"/>
              </a:rPr>
              <a:t>американского кораблей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6084888" y="476250"/>
            <a:ext cx="2376487" cy="8540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latin typeface="Baskerville Old Face" pitchFamily="18" charset="0"/>
              </a:rPr>
              <a:t>Первая посадка </a:t>
            </a:r>
          </a:p>
          <a:p>
            <a:pPr>
              <a:spcBef>
                <a:spcPct val="50000"/>
              </a:spcBef>
            </a:pPr>
            <a:r>
              <a:rPr lang="ru-RU" sz="2000" b="1" dirty="0">
                <a:latin typeface="Baskerville Old Face" pitchFamily="18" charset="0"/>
              </a:rPr>
              <a:t>на Луну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827088" y="908050"/>
            <a:ext cx="4176712" cy="701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CC00"/>
                </a:solidFill>
                <a:latin typeface="Bookman Old Style" pitchFamily="18" charset="0"/>
              </a:rPr>
              <a:t>Верно ли это?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86248" y="5572140"/>
            <a:ext cx="4143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Bookman Old Style" pitchFamily="18" charset="0"/>
              </a:rPr>
              <a:t>Неверно!</a:t>
            </a:r>
            <a:endParaRPr lang="ru-RU" sz="40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993 -0.20995 " pathEditMode="relative" ptsTypes="AA">
                                      <p:cBhvr>
                                        <p:cTn id="60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1493 0.2206 " pathEditMode="relative" ptsTypes="AA">
                                      <p:cBhvr>
                                        <p:cTn id="62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/>
      <p:bldP spid="9222" grpId="1"/>
      <p:bldP spid="9223" grpId="0"/>
      <p:bldP spid="9223" grpId="1"/>
      <p:bldP spid="9224" grpId="0"/>
      <p:bldP spid="9225" grpId="0"/>
      <p:bldP spid="9226" grpId="0"/>
      <p:bldP spid="9227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D:\Декада 2007-08\Марс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2285992"/>
            <a:ext cx="1714512" cy="1543061"/>
          </a:xfrm>
          <a:prstGeom prst="rect">
            <a:avLst/>
          </a:prstGeom>
          <a:noFill/>
        </p:spPr>
      </p:pic>
      <p:pic>
        <p:nvPicPr>
          <p:cNvPr id="3082" name="Picture 10" descr="D:\Декада 2007-08\Земля copy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6" y="428604"/>
            <a:ext cx="1905000" cy="1524000"/>
          </a:xfrm>
          <a:prstGeom prst="rect">
            <a:avLst/>
          </a:prstGeom>
          <a:noFill/>
        </p:spPr>
      </p:pic>
      <p:graphicFrame>
        <p:nvGraphicFramePr>
          <p:cNvPr id="567332" name="Object 36"/>
          <p:cNvGraphicFramePr>
            <a:graphicFrameLocks noChangeAspect="1"/>
          </p:cNvGraphicFramePr>
          <p:nvPr/>
        </p:nvGraphicFramePr>
        <p:xfrm>
          <a:off x="7080260" y="4508500"/>
          <a:ext cx="1349392" cy="1349392"/>
        </p:xfrm>
        <a:graphic>
          <a:graphicData uri="http://schemas.openxmlformats.org/presentationml/2006/ole">
            <p:oleObj spid="_x0000_s3074" name="Рисунок" r:id="rId5" imgW="2305080" imgH="2305080" progId="">
              <p:embed/>
            </p:oleObj>
          </a:graphicData>
        </a:graphic>
      </p:graphicFrame>
      <p:graphicFrame>
        <p:nvGraphicFramePr>
          <p:cNvPr id="567304" name="Object 8"/>
          <p:cNvGraphicFramePr>
            <a:graphicFrameLocks noChangeAspect="1"/>
          </p:cNvGraphicFramePr>
          <p:nvPr/>
        </p:nvGraphicFramePr>
        <p:xfrm>
          <a:off x="468313" y="4652963"/>
          <a:ext cx="1457325" cy="1457325"/>
        </p:xfrm>
        <a:graphic>
          <a:graphicData uri="http://schemas.openxmlformats.org/presentationml/2006/ole">
            <p:oleObj spid="_x0000_s3075" name="Рисунок" r:id="rId6" imgW="2305080" imgH="2305080" progId="">
              <p:embed/>
            </p:oleObj>
          </a:graphicData>
        </a:graphic>
      </p:graphicFrame>
      <p:graphicFrame>
        <p:nvGraphicFramePr>
          <p:cNvPr id="567305" name="Object 9"/>
          <p:cNvGraphicFramePr>
            <a:graphicFrameLocks noChangeAspect="1"/>
          </p:cNvGraphicFramePr>
          <p:nvPr/>
        </p:nvGraphicFramePr>
        <p:xfrm>
          <a:off x="539750" y="404813"/>
          <a:ext cx="1524000" cy="1524000"/>
        </p:xfrm>
        <a:graphic>
          <a:graphicData uri="http://schemas.openxmlformats.org/presentationml/2006/ole">
            <p:oleObj spid="_x0000_s3076" name="Рисунок" r:id="rId7" imgW="2305080" imgH="2305080" progId="">
              <p:embed/>
            </p:oleObj>
          </a:graphicData>
        </a:graphic>
      </p:graphicFrame>
      <p:graphicFrame>
        <p:nvGraphicFramePr>
          <p:cNvPr id="567308" name="Object 12"/>
          <p:cNvGraphicFramePr>
            <a:graphicFrameLocks noChangeAspect="1"/>
          </p:cNvGraphicFramePr>
          <p:nvPr/>
        </p:nvGraphicFramePr>
        <p:xfrm>
          <a:off x="4214810" y="500042"/>
          <a:ext cx="2514600" cy="1509713"/>
        </p:xfrm>
        <a:graphic>
          <a:graphicData uri="http://schemas.openxmlformats.org/presentationml/2006/ole">
            <p:oleObj spid="_x0000_s3079" name="Рисунок" r:id="rId8" imgW="3838680" imgH="2305080" progId="">
              <p:embed/>
            </p:oleObj>
          </a:graphicData>
        </a:graphic>
      </p:graphicFrame>
      <p:graphicFrame>
        <p:nvGraphicFramePr>
          <p:cNvPr id="567309" name="Object 13"/>
          <p:cNvGraphicFramePr>
            <a:graphicFrameLocks noChangeAspect="1"/>
          </p:cNvGraphicFramePr>
          <p:nvPr/>
        </p:nvGraphicFramePr>
        <p:xfrm>
          <a:off x="7235825" y="404813"/>
          <a:ext cx="1524000" cy="1524000"/>
        </p:xfrm>
        <a:graphic>
          <a:graphicData uri="http://schemas.openxmlformats.org/presentationml/2006/ole">
            <p:oleObj spid="_x0000_s3080" name="Рисунок" r:id="rId9" imgW="2305080" imgH="2305080" progId="">
              <p:embed/>
            </p:oleObj>
          </a:graphicData>
        </a:graphic>
      </p:graphicFrame>
      <p:graphicFrame>
        <p:nvGraphicFramePr>
          <p:cNvPr id="567310" name="Object 14"/>
          <p:cNvGraphicFramePr>
            <a:graphicFrameLocks noChangeAspect="1"/>
          </p:cNvGraphicFramePr>
          <p:nvPr/>
        </p:nvGraphicFramePr>
        <p:xfrm>
          <a:off x="500034" y="2500306"/>
          <a:ext cx="1524000" cy="1524000"/>
        </p:xfrm>
        <a:graphic>
          <a:graphicData uri="http://schemas.openxmlformats.org/presentationml/2006/ole">
            <p:oleObj spid="_x0000_s3081" name="Рисунок" r:id="rId10" imgW="2305080" imgH="2305080" progId="">
              <p:embed/>
            </p:oleObj>
          </a:graphicData>
        </a:graphic>
      </p:graphicFrame>
      <p:sp>
        <p:nvSpPr>
          <p:cNvPr id="567313" name="Text Box 17"/>
          <p:cNvSpPr txBox="1">
            <a:spLocks noChangeArrowheads="1"/>
          </p:cNvSpPr>
          <p:nvPr/>
        </p:nvSpPr>
        <p:spPr bwMode="auto">
          <a:xfrm>
            <a:off x="2357422" y="3643314"/>
            <a:ext cx="4248150" cy="181588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/>
            <a:r>
              <a:rPr kumimoji="0" lang="ru-RU" sz="2800" b="1" dirty="0">
                <a:solidFill>
                  <a:schemeClr val="accent2"/>
                </a:solidFill>
                <a:latin typeface="Garamond" pitchFamily="18" charset="0"/>
              </a:rPr>
              <a:t>Какую планету назвали в честь греческого бога войны Ареса?</a:t>
            </a:r>
          </a:p>
          <a:p>
            <a:pPr algn="ctr"/>
            <a:endParaRPr kumimoji="0" lang="ru-RU" sz="2800" b="1" dirty="0">
              <a:solidFill>
                <a:schemeClr val="accent2"/>
              </a:solidFill>
              <a:latin typeface="Bookman Old Style" pitchFamily="18" charset="0"/>
            </a:endParaRPr>
          </a:p>
        </p:txBody>
      </p:sp>
      <p:sp>
        <p:nvSpPr>
          <p:cNvPr id="567314" name="Text Box 18"/>
          <p:cNvSpPr txBox="1">
            <a:spLocks noChangeArrowheads="1"/>
          </p:cNvSpPr>
          <p:nvPr/>
        </p:nvSpPr>
        <p:spPr bwMode="auto">
          <a:xfrm>
            <a:off x="539750" y="4437063"/>
            <a:ext cx="396875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0" lang="ru-RU" sz="2800" b="1" dirty="0">
                <a:latin typeface="Times New Roman" pitchFamily="18" charset="0"/>
              </a:rPr>
              <a:t>1</a:t>
            </a:r>
          </a:p>
        </p:txBody>
      </p:sp>
      <p:sp>
        <p:nvSpPr>
          <p:cNvPr id="567315" name="Text Box 19"/>
          <p:cNvSpPr txBox="1">
            <a:spLocks noChangeArrowheads="1"/>
          </p:cNvSpPr>
          <p:nvPr/>
        </p:nvSpPr>
        <p:spPr bwMode="auto">
          <a:xfrm>
            <a:off x="468313" y="2205038"/>
            <a:ext cx="473075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0" lang="ru-RU" sz="2800" b="1" dirty="0">
                <a:latin typeface="Times New Roman" pitchFamily="18" charset="0"/>
              </a:rPr>
              <a:t>2</a:t>
            </a:r>
          </a:p>
        </p:txBody>
      </p:sp>
      <p:sp>
        <p:nvSpPr>
          <p:cNvPr id="567316" name="Text Box 20"/>
          <p:cNvSpPr txBox="1">
            <a:spLocks noChangeArrowheads="1"/>
          </p:cNvSpPr>
          <p:nvPr/>
        </p:nvSpPr>
        <p:spPr bwMode="auto">
          <a:xfrm>
            <a:off x="468313" y="476250"/>
            <a:ext cx="549275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0" lang="ru-RU" sz="2800" b="1" dirty="0">
                <a:latin typeface="Times New Roman" pitchFamily="18" charset="0"/>
              </a:rPr>
              <a:t>3</a:t>
            </a:r>
          </a:p>
        </p:txBody>
      </p:sp>
      <p:sp>
        <p:nvSpPr>
          <p:cNvPr id="567317" name="Text Box 21"/>
          <p:cNvSpPr txBox="1">
            <a:spLocks noChangeArrowheads="1"/>
          </p:cNvSpPr>
          <p:nvPr/>
        </p:nvSpPr>
        <p:spPr bwMode="auto">
          <a:xfrm>
            <a:off x="3492500" y="476250"/>
            <a:ext cx="473075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0" lang="ru-RU" sz="2800" b="1" dirty="0">
                <a:latin typeface="Times New Roman" pitchFamily="18" charset="0"/>
              </a:rPr>
              <a:t>4</a:t>
            </a:r>
          </a:p>
        </p:txBody>
      </p:sp>
      <p:sp>
        <p:nvSpPr>
          <p:cNvPr id="567318" name="Text Box 22"/>
          <p:cNvSpPr txBox="1">
            <a:spLocks noChangeArrowheads="1"/>
          </p:cNvSpPr>
          <p:nvPr/>
        </p:nvSpPr>
        <p:spPr bwMode="auto">
          <a:xfrm>
            <a:off x="6227763" y="476250"/>
            <a:ext cx="409575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0" lang="ru-RU" sz="2800" b="1" dirty="0">
                <a:latin typeface="Times New Roman" pitchFamily="18" charset="0"/>
              </a:rPr>
              <a:t>5</a:t>
            </a:r>
          </a:p>
        </p:txBody>
      </p:sp>
      <p:sp>
        <p:nvSpPr>
          <p:cNvPr id="567319" name="Text Box 23"/>
          <p:cNvSpPr txBox="1">
            <a:spLocks noChangeArrowheads="1"/>
          </p:cNvSpPr>
          <p:nvPr/>
        </p:nvSpPr>
        <p:spPr bwMode="auto">
          <a:xfrm>
            <a:off x="8243888" y="476250"/>
            <a:ext cx="4318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0" lang="ru-RU" sz="2800" b="1" dirty="0">
                <a:latin typeface="Times New Roman" pitchFamily="18" charset="0"/>
              </a:rPr>
              <a:t>6</a:t>
            </a:r>
          </a:p>
        </p:txBody>
      </p:sp>
      <p:sp>
        <p:nvSpPr>
          <p:cNvPr id="567320" name="Text Box 24"/>
          <p:cNvSpPr txBox="1">
            <a:spLocks noChangeArrowheads="1"/>
          </p:cNvSpPr>
          <p:nvPr/>
        </p:nvSpPr>
        <p:spPr bwMode="auto">
          <a:xfrm>
            <a:off x="8172450" y="2276475"/>
            <a:ext cx="549275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0" lang="ru-RU" sz="2800" b="1" dirty="0">
                <a:latin typeface="Times New Roman" pitchFamily="18" charset="0"/>
              </a:rPr>
              <a:t>7</a:t>
            </a:r>
          </a:p>
        </p:txBody>
      </p:sp>
      <p:sp>
        <p:nvSpPr>
          <p:cNvPr id="567321" name="Text Box 25"/>
          <p:cNvSpPr txBox="1">
            <a:spLocks noChangeArrowheads="1"/>
          </p:cNvSpPr>
          <p:nvPr/>
        </p:nvSpPr>
        <p:spPr bwMode="auto">
          <a:xfrm>
            <a:off x="8172450" y="4149725"/>
            <a:ext cx="33655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0" lang="ru-RU" sz="2800" b="1" dirty="0">
                <a:latin typeface="Times New Roman" pitchFamily="18" charset="0"/>
              </a:rPr>
              <a:t>8</a:t>
            </a:r>
          </a:p>
        </p:txBody>
      </p:sp>
      <p:sp>
        <p:nvSpPr>
          <p:cNvPr id="567323" name="Text Box 27"/>
          <p:cNvSpPr txBox="1">
            <a:spLocks noChangeArrowheads="1"/>
          </p:cNvSpPr>
          <p:nvPr/>
        </p:nvSpPr>
        <p:spPr bwMode="auto">
          <a:xfrm>
            <a:off x="611188" y="1700213"/>
            <a:ext cx="1371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0" lang="ru-RU" sz="2400" b="1" dirty="0">
                <a:solidFill>
                  <a:schemeClr val="accent1"/>
                </a:solidFill>
                <a:latin typeface="Times New Roman" pitchFamily="18" charset="0"/>
              </a:rPr>
              <a:t>Венера</a:t>
            </a:r>
          </a:p>
        </p:txBody>
      </p:sp>
      <p:sp>
        <p:nvSpPr>
          <p:cNvPr id="567324" name="Text Box 28"/>
          <p:cNvSpPr txBox="1">
            <a:spLocks noChangeArrowheads="1"/>
          </p:cNvSpPr>
          <p:nvPr/>
        </p:nvSpPr>
        <p:spPr bwMode="auto">
          <a:xfrm>
            <a:off x="539750" y="5805488"/>
            <a:ext cx="1447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0" lang="ru-RU" sz="2400" b="1" dirty="0">
                <a:solidFill>
                  <a:schemeClr val="accent1"/>
                </a:solidFill>
                <a:latin typeface="Times New Roman" pitchFamily="18" charset="0"/>
              </a:rPr>
              <a:t>Юпитер</a:t>
            </a:r>
          </a:p>
        </p:txBody>
      </p:sp>
      <p:sp>
        <p:nvSpPr>
          <p:cNvPr id="567325" name="Text Box 29"/>
          <p:cNvSpPr txBox="1">
            <a:spLocks noChangeArrowheads="1"/>
          </p:cNvSpPr>
          <p:nvPr/>
        </p:nvSpPr>
        <p:spPr bwMode="auto">
          <a:xfrm>
            <a:off x="539750" y="3860800"/>
            <a:ext cx="1209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kumimoji="0" lang="ru-RU" sz="2400" b="1" dirty="0">
                <a:solidFill>
                  <a:schemeClr val="accent1"/>
                </a:solidFill>
                <a:latin typeface="Times New Roman" pitchFamily="18" charset="0"/>
              </a:rPr>
              <a:t>Нептун</a:t>
            </a:r>
          </a:p>
        </p:txBody>
      </p:sp>
      <p:sp>
        <p:nvSpPr>
          <p:cNvPr id="567326" name="Text Box 30"/>
          <p:cNvSpPr txBox="1">
            <a:spLocks noChangeArrowheads="1"/>
          </p:cNvSpPr>
          <p:nvPr/>
        </p:nvSpPr>
        <p:spPr bwMode="auto">
          <a:xfrm>
            <a:off x="2555875" y="1700213"/>
            <a:ext cx="11588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0" lang="ru-RU" sz="2400" b="1" dirty="0">
                <a:solidFill>
                  <a:schemeClr val="accent1"/>
                </a:solidFill>
                <a:latin typeface="Times New Roman" pitchFamily="18" charset="0"/>
              </a:rPr>
              <a:t>Земля</a:t>
            </a:r>
          </a:p>
        </p:txBody>
      </p:sp>
      <p:sp>
        <p:nvSpPr>
          <p:cNvPr id="567327" name="Text Box 31"/>
          <p:cNvSpPr txBox="1">
            <a:spLocks noChangeArrowheads="1"/>
          </p:cNvSpPr>
          <p:nvPr/>
        </p:nvSpPr>
        <p:spPr bwMode="auto">
          <a:xfrm>
            <a:off x="4932363" y="1700213"/>
            <a:ext cx="1204912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kumimoji="0" lang="ru-RU" sz="2400" b="1" dirty="0">
                <a:solidFill>
                  <a:schemeClr val="accent1"/>
                </a:solidFill>
                <a:latin typeface="Times New Roman" pitchFamily="18" charset="0"/>
              </a:rPr>
              <a:t>Сатурн</a:t>
            </a:r>
          </a:p>
        </p:txBody>
      </p:sp>
      <p:sp>
        <p:nvSpPr>
          <p:cNvPr id="567328" name="Text Box 32"/>
          <p:cNvSpPr txBox="1">
            <a:spLocks noChangeArrowheads="1"/>
          </p:cNvSpPr>
          <p:nvPr/>
        </p:nvSpPr>
        <p:spPr bwMode="auto">
          <a:xfrm>
            <a:off x="7527925" y="1752600"/>
            <a:ext cx="10064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0" lang="ru-RU" sz="2400" b="1" dirty="0">
                <a:solidFill>
                  <a:schemeClr val="accent1"/>
                </a:solidFill>
                <a:latin typeface="Times New Roman" pitchFamily="18" charset="0"/>
              </a:rPr>
              <a:t>Уран</a:t>
            </a:r>
          </a:p>
        </p:txBody>
      </p:sp>
      <p:sp>
        <p:nvSpPr>
          <p:cNvPr id="567329" name="Text Box 33"/>
          <p:cNvSpPr txBox="1">
            <a:spLocks noChangeArrowheads="1"/>
          </p:cNvSpPr>
          <p:nvPr/>
        </p:nvSpPr>
        <p:spPr bwMode="auto">
          <a:xfrm>
            <a:off x="7451725" y="3829056"/>
            <a:ext cx="1311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0" lang="ru-RU" sz="2400" b="1" dirty="0">
                <a:solidFill>
                  <a:schemeClr val="accent1"/>
                </a:solidFill>
                <a:latin typeface="Times New Roman" pitchFamily="18" charset="0"/>
              </a:rPr>
              <a:t>Марс</a:t>
            </a:r>
          </a:p>
        </p:txBody>
      </p:sp>
      <p:sp>
        <p:nvSpPr>
          <p:cNvPr id="567330" name="Text Box 34"/>
          <p:cNvSpPr txBox="1">
            <a:spLocks noChangeArrowheads="1"/>
          </p:cNvSpPr>
          <p:nvPr/>
        </p:nvSpPr>
        <p:spPr bwMode="auto">
          <a:xfrm>
            <a:off x="7019926" y="5786454"/>
            <a:ext cx="1766916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kumimoji="0" lang="ru-RU" sz="2400" b="1" dirty="0">
                <a:solidFill>
                  <a:schemeClr val="accent1"/>
                </a:solidFill>
                <a:latin typeface="Times New Roman" pitchFamily="18" charset="0"/>
              </a:rPr>
              <a:t>Меркурий</a:t>
            </a:r>
          </a:p>
        </p:txBody>
      </p:sp>
      <p:sp>
        <p:nvSpPr>
          <p:cNvPr id="567331" name="Text Box 35"/>
          <p:cNvSpPr txBox="1">
            <a:spLocks noChangeArrowheads="1"/>
          </p:cNvSpPr>
          <p:nvPr/>
        </p:nvSpPr>
        <p:spPr bwMode="auto">
          <a:xfrm>
            <a:off x="2500298" y="3714752"/>
            <a:ext cx="3851275" cy="95410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kumimoji="0" lang="ru-RU" sz="2800" b="1" dirty="0">
                <a:solidFill>
                  <a:schemeClr val="accent2"/>
                </a:solidFill>
                <a:latin typeface="Garamond" pitchFamily="18" charset="0"/>
              </a:rPr>
              <a:t>У какой планеты нет магнитного поля?</a:t>
            </a:r>
          </a:p>
        </p:txBody>
      </p:sp>
      <p:sp>
        <p:nvSpPr>
          <p:cNvPr id="567333" name="Text Box 37"/>
          <p:cNvSpPr txBox="1">
            <a:spLocks noChangeArrowheads="1"/>
          </p:cNvSpPr>
          <p:nvPr/>
        </p:nvSpPr>
        <p:spPr bwMode="auto">
          <a:xfrm>
            <a:off x="2230453" y="2214554"/>
            <a:ext cx="4556125" cy="9461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CC00"/>
                </a:solidFill>
                <a:latin typeface="Bookman Old Style" pitchFamily="18" charset="0"/>
              </a:rPr>
              <a:t>Перед вами планеты Солнечной системы</a:t>
            </a:r>
          </a:p>
        </p:txBody>
      </p:sp>
      <p:sp>
        <p:nvSpPr>
          <p:cNvPr id="567334" name="Text Box 38"/>
          <p:cNvSpPr txBox="1">
            <a:spLocks noChangeArrowheads="1"/>
          </p:cNvSpPr>
          <p:nvPr/>
        </p:nvSpPr>
        <p:spPr bwMode="auto">
          <a:xfrm>
            <a:off x="2000232" y="3786190"/>
            <a:ext cx="4752975" cy="224676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kumimoji="0" lang="ru-RU" sz="2800" b="1" dirty="0">
                <a:solidFill>
                  <a:schemeClr val="accent2"/>
                </a:solidFill>
                <a:latin typeface="Garamond" pitchFamily="18" charset="0"/>
              </a:rPr>
              <a:t>Какая планета сначала была открыта «на кончике пера» и только затем с помощью телескопа?</a:t>
            </a:r>
          </a:p>
          <a:p>
            <a:pPr algn="ctr"/>
            <a:endParaRPr lang="ru-RU" sz="2800" dirty="0">
              <a:latin typeface="Garamond" pitchFamily="18" charset="0"/>
            </a:endParaRPr>
          </a:p>
        </p:txBody>
      </p:sp>
      <p:sp>
        <p:nvSpPr>
          <p:cNvPr id="567335" name="Text Box 39"/>
          <p:cNvSpPr txBox="1">
            <a:spLocks noChangeArrowheads="1"/>
          </p:cNvSpPr>
          <p:nvPr/>
        </p:nvSpPr>
        <p:spPr bwMode="auto">
          <a:xfrm>
            <a:off x="2357422" y="3786190"/>
            <a:ext cx="4267200" cy="138499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kumimoji="0" lang="ru-RU" sz="2800" b="1" dirty="0">
                <a:solidFill>
                  <a:schemeClr val="accent2"/>
                </a:solidFill>
                <a:latin typeface="Garamond" pitchFamily="18" charset="0"/>
              </a:rPr>
              <a:t>Номер какой планеты от Солнца 3?</a:t>
            </a:r>
          </a:p>
          <a:p>
            <a:endParaRPr lang="ru-RU" sz="2800" dirty="0">
              <a:latin typeface="Garamond" pitchFamily="18" charset="0"/>
            </a:endParaRPr>
          </a:p>
        </p:txBody>
      </p:sp>
      <p:sp>
        <p:nvSpPr>
          <p:cNvPr id="567336" name="Text Box 40"/>
          <p:cNvSpPr txBox="1">
            <a:spLocks noChangeArrowheads="1"/>
          </p:cNvSpPr>
          <p:nvPr/>
        </p:nvSpPr>
        <p:spPr bwMode="auto">
          <a:xfrm>
            <a:off x="2000232" y="3643314"/>
            <a:ext cx="5040313" cy="138499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kumimoji="0" lang="ru-RU" sz="2800" b="1" dirty="0">
                <a:solidFill>
                  <a:schemeClr val="accent2"/>
                </a:solidFill>
                <a:latin typeface="Garamond" pitchFamily="18" charset="0"/>
              </a:rPr>
              <a:t>Какая планета имеет больше всего спутников?</a:t>
            </a:r>
          </a:p>
          <a:p>
            <a:pPr algn="ctr"/>
            <a:endParaRPr lang="ru-RU" sz="2800" dirty="0">
              <a:latin typeface="Garamond" pitchFamily="18" charset="0"/>
            </a:endParaRPr>
          </a:p>
        </p:txBody>
      </p:sp>
      <p:sp>
        <p:nvSpPr>
          <p:cNvPr id="567337" name="Text Box 41"/>
          <p:cNvSpPr txBox="1">
            <a:spLocks noChangeArrowheads="1"/>
          </p:cNvSpPr>
          <p:nvPr/>
        </p:nvSpPr>
        <p:spPr bwMode="auto">
          <a:xfrm>
            <a:off x="2500298" y="3857628"/>
            <a:ext cx="4125913" cy="95410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Garamond" pitchFamily="18" charset="0"/>
              </a:rPr>
              <a:t>Какая планета смогла бы плавать в воде?</a:t>
            </a:r>
          </a:p>
        </p:txBody>
      </p:sp>
      <p:sp>
        <p:nvSpPr>
          <p:cNvPr id="567338" name="Text Box 42"/>
          <p:cNvSpPr txBox="1">
            <a:spLocks noChangeArrowheads="1"/>
          </p:cNvSpPr>
          <p:nvPr/>
        </p:nvSpPr>
        <p:spPr bwMode="auto">
          <a:xfrm>
            <a:off x="2357422" y="3714752"/>
            <a:ext cx="4321175" cy="1600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kumimoji="0" lang="ru-RU" sz="2800" b="1" dirty="0">
                <a:solidFill>
                  <a:schemeClr val="accent2"/>
                </a:solidFill>
                <a:latin typeface="Garamond" pitchFamily="18" charset="0"/>
              </a:rPr>
              <a:t>У какой планеты самый большой спутник?</a:t>
            </a:r>
          </a:p>
          <a:p>
            <a:pPr algn="ctr">
              <a:spcBef>
                <a:spcPct val="50000"/>
              </a:spcBef>
            </a:pPr>
            <a:endParaRPr lang="ru-RU" sz="2800" dirty="0">
              <a:latin typeface="Garamond" pitchFamily="18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7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7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7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7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67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67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67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7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67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7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7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67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67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67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67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67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67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67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67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67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67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67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67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67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67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67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67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67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67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67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67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000"/>
                            </p:stCondLst>
                            <p:childTnLst>
                              <p:par>
                                <p:cTn id="8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500"/>
                            </p:stCondLst>
                            <p:childTnLst>
                              <p:par>
                                <p:cTn id="9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67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67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67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67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67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67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67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67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67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67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67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67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567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56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1" dur="1000" fill="hold"/>
                                        <p:tgtEl>
                                          <p:spTgt spid="56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4" dur="1000" fill="hold"/>
                                        <p:tgtEl>
                                          <p:spTgt spid="56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00"/>
                            </p:stCondLst>
                            <p:childTnLst>
                              <p:par>
                                <p:cTn id="1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2000"/>
                                        <p:tgtEl>
                                          <p:spTgt spid="567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000" fill="hold"/>
                                        <p:tgtEl>
                                          <p:spTgt spid="567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567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000"/>
                            </p:stCondLst>
                            <p:childTnLst>
                              <p:par>
                                <p:cTn id="17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000"/>
                                        <p:tgtEl>
                                          <p:spTgt spid="567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1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4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000"/>
                            </p:stCondLst>
                            <p:childTnLst>
                              <p:par>
                                <p:cTn id="18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2000"/>
                                        <p:tgtEl>
                                          <p:spTgt spid="567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6" dur="1000" fill="hold"/>
                                        <p:tgtEl>
                                          <p:spTgt spid="56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9" dur="1000" fill="hold"/>
                                        <p:tgtEl>
                                          <p:spTgt spid="56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000"/>
                            </p:stCondLst>
                            <p:childTnLst>
                              <p:par>
                                <p:cTn id="20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2000"/>
                                        <p:tgtEl>
                                          <p:spTgt spid="567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1" dur="1000" fill="hold"/>
                                        <p:tgtEl>
                                          <p:spTgt spid="56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4" dur="1000" fill="hold"/>
                                        <p:tgtEl>
                                          <p:spTgt spid="56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000"/>
                            </p:stCondLst>
                            <p:childTnLst>
                              <p:par>
                                <p:cTn id="2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2000"/>
                                        <p:tgtEl>
                                          <p:spTgt spid="567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6" dur="1000" fill="hold"/>
                                        <p:tgtEl>
                                          <p:spTgt spid="56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9" dur="1000" fill="hold"/>
                                        <p:tgtEl>
                                          <p:spTgt spid="56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000"/>
                            </p:stCondLst>
                            <p:childTnLst>
                              <p:par>
                                <p:cTn id="23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7313" grpId="0"/>
      <p:bldP spid="567313" grpId="1"/>
      <p:bldP spid="567314" grpId="0" autoUpdateAnimBg="0"/>
      <p:bldP spid="567315" grpId="0" autoUpdateAnimBg="0"/>
      <p:bldP spid="567316" grpId="0" autoUpdateAnimBg="0"/>
      <p:bldP spid="567317" grpId="0" autoUpdateAnimBg="0"/>
      <p:bldP spid="567318" grpId="0" autoUpdateAnimBg="0"/>
      <p:bldP spid="567319" grpId="0" autoUpdateAnimBg="0"/>
      <p:bldP spid="567320" grpId="0" autoUpdateAnimBg="0"/>
      <p:bldP spid="567321" grpId="0" autoUpdateAnimBg="0"/>
      <p:bldP spid="567323" grpId="0" autoUpdateAnimBg="0"/>
      <p:bldP spid="567324" grpId="0" autoUpdateAnimBg="0"/>
      <p:bldP spid="567325" grpId="0"/>
      <p:bldP spid="567326" grpId="0"/>
      <p:bldP spid="567327" grpId="0"/>
      <p:bldP spid="567328" grpId="0"/>
      <p:bldP spid="567329" grpId="0"/>
      <p:bldP spid="567330" grpId="0"/>
      <p:bldP spid="567331" grpId="0" build="allAtOnce"/>
      <p:bldP spid="567333" grpId="0"/>
      <p:bldP spid="567334" grpId="0" build="allAtOnce"/>
      <p:bldP spid="567335" grpId="0"/>
      <p:bldP spid="567335" grpId="1"/>
      <p:bldP spid="567336" grpId="0"/>
      <p:bldP spid="567336" grpId="1"/>
      <p:bldP spid="567337" grpId="0" build="allAtOnce"/>
      <p:bldP spid="567338" grpId="0"/>
      <p:bldP spid="56733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D:\Декада 2007-08\challenger_apollo17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4255538"/>
            <a:ext cx="2428892" cy="2173858"/>
          </a:xfrm>
          <a:prstGeom prst="rect">
            <a:avLst/>
          </a:prstGeom>
          <a:noFill/>
        </p:spPr>
      </p:pic>
      <p:pic>
        <p:nvPicPr>
          <p:cNvPr id="2" name="Picture 6" descr="D:\Декада 2007-08\старт космического корабля copy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1928801"/>
            <a:ext cx="2643206" cy="1982405"/>
          </a:xfrm>
          <a:prstGeom prst="rect">
            <a:avLst/>
          </a:prstGeom>
          <a:noFill/>
        </p:spPr>
      </p:pic>
      <p:pic>
        <p:nvPicPr>
          <p:cNvPr id="4101" name="Picture 5" descr="D:\Декада 2007-08\sputnik_asm720 copy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1785926"/>
            <a:ext cx="2857500" cy="2343150"/>
          </a:xfrm>
          <a:prstGeom prst="rect">
            <a:avLst/>
          </a:prstGeom>
          <a:noFill/>
        </p:spPr>
      </p:pic>
      <p:pic>
        <p:nvPicPr>
          <p:cNvPr id="4100" name="Picture 4" descr="D:\Декада 2007-08\станция Мир copy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6207" y="1928802"/>
            <a:ext cx="2857520" cy="2143140"/>
          </a:xfrm>
          <a:prstGeom prst="rect">
            <a:avLst/>
          </a:prstGeom>
          <a:noFill/>
        </p:spPr>
      </p:pic>
      <p:graphicFrame>
        <p:nvGraphicFramePr>
          <p:cNvPr id="3074" name="Object 6"/>
          <p:cNvGraphicFramePr>
            <a:graphicFrameLocks noChangeAspect="1"/>
          </p:cNvGraphicFramePr>
          <p:nvPr/>
        </p:nvGraphicFramePr>
        <p:xfrm>
          <a:off x="5867400" y="4292600"/>
          <a:ext cx="2952750" cy="2106613"/>
        </p:xfrm>
        <a:graphic>
          <a:graphicData uri="http://schemas.openxmlformats.org/presentationml/2006/ole">
            <p:oleObj spid="_x0000_s4098" name="Рисунок" r:id="rId7" imgW="3228840" imgH="2305080" progId="">
              <p:embed/>
            </p:oleObj>
          </a:graphicData>
        </a:graphic>
      </p:graphicFrame>
      <p:sp>
        <p:nvSpPr>
          <p:cNvPr id="3076" name="Rectangle 9"/>
          <p:cNvSpPr>
            <a:spLocks noChangeArrowheads="1"/>
          </p:cNvSpPr>
          <p:nvPr/>
        </p:nvSpPr>
        <p:spPr bwMode="auto">
          <a:xfrm>
            <a:off x="468313" y="836613"/>
            <a:ext cx="8027987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Garamond" pitchFamily="18" charset="0"/>
              </a:rPr>
              <a:t>Объект, затопленный в Тихом океане в 2001 году</a:t>
            </a:r>
          </a:p>
        </p:txBody>
      </p:sp>
      <p:sp>
        <p:nvSpPr>
          <p:cNvPr id="3077" name="Rectangle 10"/>
          <p:cNvSpPr>
            <a:spLocks noChangeArrowheads="1"/>
          </p:cNvSpPr>
          <p:nvPr/>
        </p:nvSpPr>
        <p:spPr bwMode="auto">
          <a:xfrm>
            <a:off x="1571604" y="785794"/>
            <a:ext cx="6156325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Garamond" pitchFamily="18" charset="0"/>
              </a:rPr>
              <a:t>Спускаемый аппарат с людьми на поверхность Луны</a:t>
            </a:r>
            <a:endParaRPr lang="en-US" sz="2400" b="1" dirty="0">
              <a:latin typeface="Garamond" pitchFamily="18" charset="0"/>
            </a:endParaRPr>
          </a:p>
        </p:txBody>
      </p:sp>
      <p:sp>
        <p:nvSpPr>
          <p:cNvPr id="4102" name="Rectangle 11"/>
          <p:cNvSpPr>
            <a:spLocks noChangeArrowheads="1"/>
          </p:cNvSpPr>
          <p:nvPr/>
        </p:nvSpPr>
        <p:spPr bwMode="auto">
          <a:xfrm>
            <a:off x="5724525" y="5373688"/>
            <a:ext cx="278606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ru-RU" sz="2000" b="1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3079" name="Rectangle 12"/>
          <p:cNvSpPr>
            <a:spLocks noChangeArrowheads="1"/>
          </p:cNvSpPr>
          <p:nvPr/>
        </p:nvSpPr>
        <p:spPr bwMode="auto">
          <a:xfrm>
            <a:off x="1928794" y="785794"/>
            <a:ext cx="554355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Garamond" pitchFamily="18" charset="0"/>
              </a:rPr>
              <a:t>Самоходный аппарат, совершивший путешествие по поверхности Луны</a:t>
            </a:r>
          </a:p>
        </p:txBody>
      </p:sp>
      <p:pic>
        <p:nvPicPr>
          <p:cNvPr id="3083" name="Picture 18" descr="spirit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8313" y="4221163"/>
            <a:ext cx="2952750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1928794" y="785794"/>
            <a:ext cx="5618162" cy="701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CC00"/>
                </a:solidFill>
                <a:latin typeface="Baskerville Old Face" pitchFamily="18" charset="0"/>
              </a:rPr>
              <a:t>Космические аппараты</a:t>
            </a: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539750" y="5661025"/>
            <a:ext cx="37465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 anchorCtr="1">
            <a:spAutoFit/>
          </a:bodyPr>
          <a:lstStyle/>
          <a:p>
            <a:r>
              <a:rPr lang="ru-RU" sz="3600" dirty="0">
                <a:latin typeface="Showcard Gothic" pitchFamily="82" charset="0"/>
              </a:rPr>
              <a:t>1</a:t>
            </a: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468313" y="3429000"/>
            <a:ext cx="39370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3600" dirty="0">
                <a:latin typeface="Showcard Gothic" pitchFamily="82" charset="0"/>
              </a:rPr>
              <a:t>2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3348038" y="3500438"/>
            <a:ext cx="407987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3600" dirty="0">
                <a:latin typeface="Showcard Gothic" pitchFamily="82" charset="0"/>
              </a:rPr>
              <a:t>3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3419475" y="5734050"/>
            <a:ext cx="442913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3600" dirty="0">
                <a:latin typeface="Showcard Gothic" pitchFamily="82" charset="0"/>
              </a:rPr>
              <a:t>4</a:t>
            </a:r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6064250" y="5661025"/>
            <a:ext cx="41275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3600" dirty="0">
                <a:latin typeface="Showcard Gothic" pitchFamily="82" charset="0"/>
              </a:rPr>
              <a:t>5</a:t>
            </a:r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auto">
          <a:xfrm>
            <a:off x="6011863" y="3500438"/>
            <a:ext cx="428625" cy="646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ru-RU" sz="3600" dirty="0">
                <a:latin typeface="Showcard Gothic" pitchFamily="82" charset="0"/>
              </a:rPr>
              <a:t>6</a:t>
            </a:r>
          </a:p>
        </p:txBody>
      </p: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6011863" y="4271963"/>
            <a:ext cx="1492250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FFCC00"/>
                </a:solidFill>
                <a:latin typeface="Baskerville Old Face" pitchFamily="18" charset="0"/>
              </a:rPr>
              <a:t>Луноход</a:t>
            </a:r>
          </a:p>
        </p:txBody>
      </p:sp>
      <p:sp>
        <p:nvSpPr>
          <p:cNvPr id="4116" name="Text Box 23"/>
          <p:cNvSpPr txBox="1">
            <a:spLocks noChangeArrowheads="1"/>
          </p:cNvSpPr>
          <p:nvPr/>
        </p:nvSpPr>
        <p:spPr bwMode="auto">
          <a:xfrm>
            <a:off x="2859088" y="538163"/>
            <a:ext cx="184150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1285852" y="857232"/>
            <a:ext cx="6408738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Garamond" pitchFamily="18" charset="0"/>
              </a:rPr>
              <a:t>Запуск этого аппарата ознаменовал начало</a:t>
            </a:r>
          </a:p>
          <a:p>
            <a:pPr algn="ctr"/>
            <a:r>
              <a:rPr lang="ru-RU" sz="2400" b="1" dirty="0">
                <a:latin typeface="Garamond" pitchFamily="18" charset="0"/>
              </a:rPr>
              <a:t> космической эры</a:t>
            </a:r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3635375" y="3644900"/>
            <a:ext cx="247173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FFCC00"/>
                </a:solidFill>
                <a:latin typeface="Baskerville Old Face" pitchFamily="18" charset="0"/>
              </a:rPr>
              <a:t>Первый спутник</a:t>
            </a:r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3419475" y="4292600"/>
            <a:ext cx="2270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FFCC00"/>
                </a:solidFill>
                <a:latin typeface="Baskerville Old Face" pitchFamily="18" charset="0"/>
              </a:rPr>
              <a:t>Лунный модуль</a:t>
            </a:r>
          </a:p>
        </p:txBody>
      </p:sp>
      <p:sp>
        <p:nvSpPr>
          <p:cNvPr id="3099" name="Text Box 27"/>
          <p:cNvSpPr txBox="1">
            <a:spLocks noChangeArrowheads="1"/>
          </p:cNvSpPr>
          <p:nvPr/>
        </p:nvSpPr>
        <p:spPr bwMode="auto">
          <a:xfrm>
            <a:off x="900113" y="3671888"/>
            <a:ext cx="2354262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FFCC00"/>
                </a:solidFill>
                <a:latin typeface="Baskerville Old Face" pitchFamily="18" charset="0"/>
              </a:rPr>
              <a:t>Станция «Мир»</a:t>
            </a:r>
          </a:p>
        </p:txBody>
      </p:sp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857224" y="928670"/>
            <a:ext cx="7129462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2400" b="1" dirty="0">
                <a:latin typeface="Garamond" pitchFamily="18" charset="0"/>
              </a:rPr>
              <a:t>Аппарат многоразового использования «</a:t>
            </a:r>
            <a:r>
              <a:rPr lang="ru-RU" sz="2400" b="1" dirty="0" err="1">
                <a:latin typeface="Garamond" pitchFamily="18" charset="0"/>
              </a:rPr>
              <a:t>Шаттл</a:t>
            </a:r>
            <a:r>
              <a:rPr lang="ru-RU" sz="2400" b="1" dirty="0">
                <a:latin typeface="Garamond" pitchFamily="18" charset="0"/>
              </a:rPr>
              <a:t>»</a:t>
            </a:r>
          </a:p>
        </p:txBody>
      </p:sp>
      <p:sp>
        <p:nvSpPr>
          <p:cNvPr id="3101" name="Text Box 29"/>
          <p:cNvSpPr txBox="1">
            <a:spLocks noChangeArrowheads="1"/>
          </p:cNvSpPr>
          <p:nvPr/>
        </p:nvSpPr>
        <p:spPr bwMode="auto">
          <a:xfrm>
            <a:off x="6300788" y="3429000"/>
            <a:ext cx="2687637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FFCC00"/>
                </a:solidFill>
                <a:latin typeface="Baskerville Old Face" pitchFamily="18" charset="0"/>
              </a:rPr>
              <a:t>Космический </a:t>
            </a:r>
            <a:endParaRPr lang="en-US" sz="2400" b="1" i="1" dirty="0">
              <a:solidFill>
                <a:srgbClr val="FFCC00"/>
              </a:solidFill>
              <a:latin typeface="Baskerville Old Face" pitchFamily="18" charset="0"/>
            </a:endParaRPr>
          </a:p>
          <a:p>
            <a:r>
              <a:rPr lang="ru-RU" sz="2400" b="1" i="1" dirty="0">
                <a:solidFill>
                  <a:srgbClr val="FFCC00"/>
                </a:solidFill>
                <a:latin typeface="Baskerville Old Face" pitchFamily="18" charset="0"/>
              </a:rPr>
              <a:t>корабль</a:t>
            </a:r>
            <a:r>
              <a:rPr lang="en-US" sz="2400" b="1" i="1" dirty="0">
                <a:solidFill>
                  <a:srgbClr val="FFCC00"/>
                </a:solidFill>
                <a:latin typeface="Baskerville Old Face" pitchFamily="18" charset="0"/>
              </a:rPr>
              <a:t> </a:t>
            </a:r>
            <a:r>
              <a:rPr lang="ru-RU" sz="2400" b="1" i="1" dirty="0">
                <a:solidFill>
                  <a:srgbClr val="FFCC00"/>
                </a:solidFill>
                <a:latin typeface="Baskerville Old Face" pitchFamily="18" charset="0"/>
              </a:rPr>
              <a:t>«</a:t>
            </a:r>
            <a:r>
              <a:rPr lang="ru-RU" sz="2400" b="1" i="1" dirty="0" err="1">
                <a:solidFill>
                  <a:srgbClr val="FFCC00"/>
                </a:solidFill>
                <a:latin typeface="Baskerville Old Face" pitchFamily="18" charset="0"/>
              </a:rPr>
              <a:t>Шаттл</a:t>
            </a:r>
            <a:r>
              <a:rPr lang="ru-RU" sz="2400" b="1" i="1" dirty="0">
                <a:solidFill>
                  <a:srgbClr val="FFCC00"/>
                </a:solidFill>
                <a:latin typeface="Baskerville Old Face" pitchFamily="18" charset="0"/>
              </a:rPr>
              <a:t>»</a:t>
            </a:r>
          </a:p>
        </p:txBody>
      </p:sp>
      <p:sp>
        <p:nvSpPr>
          <p:cNvPr id="3102" name="Text Box 30"/>
          <p:cNvSpPr txBox="1">
            <a:spLocks noChangeArrowheads="1"/>
          </p:cNvSpPr>
          <p:nvPr/>
        </p:nvSpPr>
        <p:spPr bwMode="auto">
          <a:xfrm>
            <a:off x="900113" y="4243388"/>
            <a:ext cx="1722437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800" b="1" i="1" dirty="0" err="1">
                <a:latin typeface="Baskerville Old Face" pitchFamily="18" charset="0"/>
              </a:rPr>
              <a:t>Марсоход</a:t>
            </a:r>
            <a:endParaRPr lang="ru-RU" sz="2800" b="1" i="1" dirty="0">
              <a:latin typeface="Baskerville Old Face" pitchFamily="18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70" decel="1000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770" decel="100000"/>
                                        <p:tgtEl>
                                          <p:spTgt spid="309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8" dur="77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0" dur="77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70" decel="1000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770" decel="100000"/>
                                        <p:tgtEl>
                                          <p:spTgt spid="309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2" dur="77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4" dur="77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770" decel="1000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770" decel="100000"/>
                                        <p:tgtEl>
                                          <p:spTgt spid="30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6" dur="77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8" dur="77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770" decel="1000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770" decel="100000"/>
                                        <p:tgtEl>
                                          <p:spTgt spid="309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0" dur="77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2" dur="77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770" decel="1000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770" decel="100000"/>
                                        <p:tgtEl>
                                          <p:spTgt spid="310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4" dur="77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6" dur="77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000"/>
                            </p:stCondLst>
                            <p:childTnLst>
                              <p:par>
                                <p:cTn id="179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770" decel="1000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8" dur="770" decel="100000"/>
                                        <p:tgtEl>
                                          <p:spTgt spid="31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0" dur="77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2" dur="77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6" grpId="1"/>
      <p:bldP spid="3077" grpId="0"/>
      <p:bldP spid="3077" grpId="1"/>
      <p:bldP spid="3079" grpId="0"/>
      <p:bldP spid="3079" grpId="1"/>
      <p:bldP spid="3087" grpId="0"/>
      <p:bldP spid="3087" grpId="1"/>
      <p:bldP spid="3088" grpId="0"/>
      <p:bldP spid="3089" grpId="0"/>
      <p:bldP spid="3090" grpId="0"/>
      <p:bldP spid="3091" grpId="0"/>
      <p:bldP spid="3092" grpId="0"/>
      <p:bldP spid="3093" grpId="0"/>
      <p:bldP spid="3094" grpId="0"/>
      <p:bldP spid="3096" grpId="0"/>
      <p:bldP spid="3096" grpId="1"/>
      <p:bldP spid="3097" grpId="0"/>
      <p:bldP spid="3098" grpId="0"/>
      <p:bldP spid="3099" grpId="0"/>
      <p:bldP spid="3100" grpId="0"/>
      <p:bldP spid="3100" grpId="1"/>
      <p:bldP spid="3101" grpId="0"/>
      <p:bldP spid="31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Прямоугольник 1"/>
          <p:cNvSpPr>
            <a:spLocks noChangeArrowheads="1"/>
          </p:cNvSpPr>
          <p:nvPr/>
        </p:nvSpPr>
        <p:spPr bwMode="auto">
          <a:xfrm>
            <a:off x="2357438" y="428625"/>
            <a:ext cx="4214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solidFill>
                  <a:srgbClr val="FFCC00"/>
                </a:solidFill>
                <a:latin typeface="Bookman Old Style" pitchFamily="18" charset="0"/>
              </a:rPr>
              <a:t>Верно ли это?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43000" y="1785938"/>
            <a:ext cx="374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Showcard Gothic" pitchFamily="82" charset="0"/>
              </a:rPr>
              <a:t>1</a:t>
            </a:r>
          </a:p>
        </p:txBody>
      </p:sp>
      <p:graphicFrame>
        <p:nvGraphicFramePr>
          <p:cNvPr id="567307" name="Object 11"/>
          <p:cNvGraphicFramePr>
            <a:graphicFrameLocks noChangeAspect="1"/>
          </p:cNvGraphicFramePr>
          <p:nvPr/>
        </p:nvGraphicFramePr>
        <p:xfrm>
          <a:off x="2214563" y="1143000"/>
          <a:ext cx="1676400" cy="1508125"/>
        </p:xfrm>
        <a:graphic>
          <a:graphicData uri="http://schemas.openxmlformats.org/presentationml/2006/ole">
            <p:oleObj spid="_x0000_s5122" name="Рисунок" r:id="rId3" imgW="2562120" imgH="2305080" progId="">
              <p:embed/>
            </p:oleObj>
          </a:graphicData>
        </a:graphic>
      </p:graphicFrame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500313" y="2500313"/>
            <a:ext cx="936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ru-RU" sz="2400" b="1">
                <a:solidFill>
                  <a:schemeClr val="accent1"/>
                </a:solidFill>
                <a:latin typeface="Times New Roman" pitchFamily="18" charset="0"/>
              </a:rPr>
              <a:t>Марс</a:t>
            </a:r>
          </a:p>
        </p:txBody>
      </p:sp>
      <p:cxnSp>
        <p:nvCxnSpPr>
          <p:cNvPr id="9" name="Прямая со стрелкой 8"/>
          <p:cNvCxnSpPr/>
          <p:nvPr/>
        </p:nvCxnSpPr>
        <p:spPr bwMode="auto">
          <a:xfrm>
            <a:off x="4000500" y="2000250"/>
            <a:ext cx="1260475" cy="0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none" w="sm" len="sm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500688" y="1714500"/>
            <a:ext cx="1320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Фобос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143000" y="3571875"/>
            <a:ext cx="441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Showcard Gothic" pitchFamily="82" charset="0"/>
              </a:rPr>
              <a:t>2</a:t>
            </a:r>
          </a:p>
        </p:txBody>
      </p:sp>
      <p:graphicFrame>
        <p:nvGraphicFramePr>
          <p:cNvPr id="567306" name="Object 5"/>
          <p:cNvGraphicFramePr>
            <a:graphicFrameLocks noChangeAspect="1"/>
          </p:cNvGraphicFramePr>
          <p:nvPr/>
        </p:nvGraphicFramePr>
        <p:xfrm>
          <a:off x="2071688" y="2928938"/>
          <a:ext cx="1824037" cy="1524000"/>
        </p:xfrm>
        <a:graphic>
          <a:graphicData uri="http://schemas.openxmlformats.org/presentationml/2006/ole">
            <p:oleObj spid="_x0000_s5123" name="Рисунок" r:id="rId4" imgW="2886120" imgH="2305080" progId="">
              <p:embed/>
            </p:oleObj>
          </a:graphicData>
        </a:graphic>
      </p:graphicFrame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357438" y="4214813"/>
            <a:ext cx="1143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ru-RU" sz="2400" b="1">
                <a:solidFill>
                  <a:schemeClr val="accent1"/>
                </a:solidFill>
                <a:latin typeface="Times New Roman" pitchFamily="18" charset="0"/>
              </a:rPr>
              <a:t>Земля</a:t>
            </a:r>
          </a:p>
        </p:txBody>
      </p:sp>
      <p:cxnSp>
        <p:nvCxnSpPr>
          <p:cNvPr id="16" name="Прямая со стрелкой 15"/>
          <p:cNvCxnSpPr>
            <a:cxnSpLocks noChangeShapeType="1"/>
          </p:cNvCxnSpPr>
          <p:nvPr/>
        </p:nvCxnSpPr>
        <p:spPr bwMode="auto">
          <a:xfrm>
            <a:off x="4000500" y="3714750"/>
            <a:ext cx="1357313" cy="1588"/>
          </a:xfrm>
          <a:prstGeom prst="straightConnector1">
            <a:avLst/>
          </a:prstGeom>
          <a:noFill/>
          <a:ln w="38100" cap="sq" algn="ctr">
            <a:solidFill>
              <a:schemeClr val="tx1"/>
            </a:solidFill>
            <a:miter lim="800000"/>
            <a:headEnd type="none" w="sm" len="sm"/>
            <a:tailEnd type="arrow" w="med" len="med"/>
          </a:ln>
        </p:spPr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643563" y="3357563"/>
            <a:ext cx="1785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Луна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214438" y="5143500"/>
            <a:ext cx="441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Showcard Gothic" pitchFamily="82" charset="0"/>
              </a:rPr>
              <a:t>3</a:t>
            </a:r>
          </a:p>
        </p:txBody>
      </p:sp>
      <p:graphicFrame>
        <p:nvGraphicFramePr>
          <p:cNvPr id="567304" name="Object 8"/>
          <p:cNvGraphicFramePr>
            <a:graphicFrameLocks noChangeAspect="1"/>
          </p:cNvGraphicFramePr>
          <p:nvPr/>
        </p:nvGraphicFramePr>
        <p:xfrm>
          <a:off x="2214563" y="4572000"/>
          <a:ext cx="1457325" cy="1457325"/>
        </p:xfrm>
        <a:graphic>
          <a:graphicData uri="http://schemas.openxmlformats.org/presentationml/2006/ole">
            <p:oleObj spid="_x0000_s5124" name="Рисунок" r:id="rId5" imgW="2305080" imgH="2305080" progId="">
              <p:embed/>
            </p:oleObj>
          </a:graphicData>
        </a:graphic>
      </p:graphicFrame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2286000" y="5857875"/>
            <a:ext cx="13446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ru-RU" sz="2400" b="1">
                <a:solidFill>
                  <a:schemeClr val="accent1"/>
                </a:solidFill>
                <a:latin typeface="Times New Roman" pitchFamily="18" charset="0"/>
              </a:rPr>
              <a:t>Юпитер</a:t>
            </a:r>
          </a:p>
        </p:txBody>
      </p:sp>
      <p:cxnSp>
        <p:nvCxnSpPr>
          <p:cNvPr id="23" name="Прямая со стрелкой 22"/>
          <p:cNvCxnSpPr>
            <a:cxnSpLocks noChangeShapeType="1"/>
          </p:cNvCxnSpPr>
          <p:nvPr/>
        </p:nvCxnSpPr>
        <p:spPr bwMode="auto">
          <a:xfrm>
            <a:off x="4000500" y="5357813"/>
            <a:ext cx="1357313" cy="1587"/>
          </a:xfrm>
          <a:prstGeom prst="straightConnector1">
            <a:avLst/>
          </a:prstGeom>
          <a:noFill/>
          <a:ln w="38100" cap="sq" algn="ctr">
            <a:solidFill>
              <a:schemeClr val="tx1"/>
            </a:solidFill>
            <a:miter lim="800000"/>
            <a:headEnd type="none" w="sm" len="sm"/>
            <a:tailEnd type="arrow" w="med" len="med"/>
          </a:ln>
        </p:spPr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656263" y="4991100"/>
            <a:ext cx="1441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Европа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 flipH="1">
            <a:off x="2555875" y="2636838"/>
            <a:ext cx="43465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Да, верно!</a:t>
            </a:r>
          </a:p>
        </p:txBody>
      </p:sp>
      <p:graphicFrame>
        <p:nvGraphicFramePr>
          <p:cNvPr id="567310" name="Object 14"/>
          <p:cNvGraphicFramePr>
            <a:graphicFrameLocks noChangeAspect="1"/>
          </p:cNvGraphicFramePr>
          <p:nvPr/>
        </p:nvGraphicFramePr>
        <p:xfrm>
          <a:off x="2286000" y="1214438"/>
          <a:ext cx="1524000" cy="1524000"/>
        </p:xfrm>
        <a:graphic>
          <a:graphicData uri="http://schemas.openxmlformats.org/presentationml/2006/ole">
            <p:oleObj spid="_x0000_s5125" name="Рисунок" r:id="rId6" imgW="2305080" imgH="2305080" progId="">
              <p:embed/>
            </p:oleObj>
          </a:graphicData>
        </a:graphic>
      </p:graphicFrame>
      <p:sp>
        <p:nvSpPr>
          <p:cNvPr id="27" name="Прямоугольник 26"/>
          <p:cNvSpPr>
            <a:spLocks noChangeArrowheads="1"/>
          </p:cNvSpPr>
          <p:nvPr/>
        </p:nvSpPr>
        <p:spPr bwMode="auto">
          <a:xfrm>
            <a:off x="2428875" y="2500313"/>
            <a:ext cx="1216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ru-RU" sz="2400" b="1">
                <a:solidFill>
                  <a:schemeClr val="accent1"/>
                </a:solidFill>
                <a:latin typeface="Times New Roman" pitchFamily="18" charset="0"/>
              </a:rPr>
              <a:t>Нептун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500688" y="1785938"/>
            <a:ext cx="14430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Тритон</a:t>
            </a:r>
          </a:p>
        </p:txBody>
      </p:sp>
      <p:graphicFrame>
        <p:nvGraphicFramePr>
          <p:cNvPr id="567308" name="Object 12"/>
          <p:cNvGraphicFramePr>
            <a:graphicFrameLocks noChangeAspect="1"/>
          </p:cNvGraphicFramePr>
          <p:nvPr/>
        </p:nvGraphicFramePr>
        <p:xfrm>
          <a:off x="1571625" y="2928938"/>
          <a:ext cx="2514600" cy="1509712"/>
        </p:xfrm>
        <a:graphic>
          <a:graphicData uri="http://schemas.openxmlformats.org/presentationml/2006/ole">
            <p:oleObj spid="_x0000_s5126" name="Рисунок" r:id="rId7" imgW="3838680" imgH="2305080" progId="">
              <p:embed/>
            </p:oleObj>
          </a:graphicData>
        </a:graphic>
      </p:graphicFrame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2214563" y="4214813"/>
            <a:ext cx="1203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ru-RU" sz="2400" b="1">
                <a:solidFill>
                  <a:schemeClr val="accent1"/>
                </a:solidFill>
                <a:latin typeface="Times New Roman" pitchFamily="18" charset="0"/>
              </a:rPr>
              <a:t>Сатурн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5643563" y="3429000"/>
            <a:ext cx="15303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Деймос</a:t>
            </a:r>
          </a:p>
        </p:txBody>
      </p:sp>
      <p:graphicFrame>
        <p:nvGraphicFramePr>
          <p:cNvPr id="567309" name="Object 13"/>
          <p:cNvGraphicFramePr>
            <a:graphicFrameLocks noChangeAspect="1"/>
          </p:cNvGraphicFramePr>
          <p:nvPr/>
        </p:nvGraphicFramePr>
        <p:xfrm>
          <a:off x="2143125" y="4643438"/>
          <a:ext cx="1524000" cy="1524000"/>
        </p:xfrm>
        <a:graphic>
          <a:graphicData uri="http://schemas.openxmlformats.org/presentationml/2006/ole">
            <p:oleObj spid="_x0000_s5127" name="Рисунок" r:id="rId8" imgW="2305080" imgH="2305080" progId="">
              <p:embed/>
            </p:oleObj>
          </a:graphicData>
        </a:graphic>
      </p:graphicFrame>
      <p:sp>
        <p:nvSpPr>
          <p:cNvPr id="35" name="Прямоугольник 34"/>
          <p:cNvSpPr>
            <a:spLocks noChangeArrowheads="1"/>
          </p:cNvSpPr>
          <p:nvPr/>
        </p:nvSpPr>
        <p:spPr bwMode="auto">
          <a:xfrm>
            <a:off x="2428875" y="5929313"/>
            <a:ext cx="889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ru-RU" sz="2400" b="1">
                <a:solidFill>
                  <a:schemeClr val="accent1"/>
                </a:solidFill>
                <a:latin typeface="Times New Roman" pitchFamily="18" charset="0"/>
              </a:rPr>
              <a:t>Уран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572125" y="5000625"/>
            <a:ext cx="15446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Офелия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2714625" y="1500188"/>
            <a:ext cx="33940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FFCC00"/>
                </a:solidFill>
              </a:rPr>
              <a:t>Неверно!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67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7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67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67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67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67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567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567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67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567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567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567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567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567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00"/>
                            </p:stCondLst>
                            <p:childTnLst>
                              <p:par>
                                <p:cTn id="1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000"/>
                            </p:stCondLst>
                            <p:childTnLst>
                              <p:par>
                                <p:cTn id="16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567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67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500"/>
                            </p:stCondLst>
                            <p:childTnLst>
                              <p:par>
                                <p:cTn id="17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500"/>
                            </p:stCondLst>
                            <p:childTnLst>
                              <p:par>
                                <p:cTn id="18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4500"/>
                            </p:stCondLst>
                            <p:childTnLst>
                              <p:par>
                                <p:cTn id="19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0"/>
                            </p:stCondLst>
                            <p:childTnLst>
                              <p:par>
                                <p:cTn id="19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500"/>
                            </p:stCondLst>
                            <p:childTnLst>
                              <p:par>
                                <p:cTn id="20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4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8" grpId="0"/>
      <p:bldP spid="3" grpId="0"/>
      <p:bldP spid="3" grpId="1"/>
      <p:bldP spid="7" grpId="0"/>
      <p:bldP spid="7" grpId="1"/>
      <p:bldP spid="11" grpId="0"/>
      <p:bldP spid="11" grpId="1"/>
      <p:bldP spid="12" grpId="0"/>
      <p:bldP spid="12" grpId="1"/>
      <p:bldP spid="14" grpId="0"/>
      <p:bldP spid="14" grpId="1"/>
      <p:bldP spid="18" grpId="0"/>
      <p:bldP spid="18" grpId="1"/>
      <p:bldP spid="19" grpId="0"/>
      <p:bldP spid="19" grpId="1"/>
      <p:bldP spid="21" grpId="0"/>
      <p:bldP spid="21" grpId="1"/>
      <p:bldP spid="24" grpId="0"/>
      <p:bldP spid="24" grpId="1"/>
      <p:bldP spid="25" grpId="0" build="allAtOnce"/>
      <p:bldP spid="27" grpId="0" build="allAtOnce"/>
      <p:bldP spid="28" grpId="0" build="allAtOnce"/>
      <p:bldP spid="33" grpId="0" build="allAtOnce"/>
      <p:bldP spid="35" grpId="0"/>
      <p:bldP spid="35" grpId="1"/>
      <p:bldP spid="36" grpId="0"/>
      <p:bldP spid="36" grpId="1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43" name="Picture 3" descr="Кассиопея"/>
          <p:cNvPicPr>
            <a:picLocks noChangeAspect="1" noChangeArrowheads="1"/>
          </p:cNvPicPr>
          <p:nvPr/>
        </p:nvPicPr>
        <p:blipFill>
          <a:blip r:embed="rId2">
            <a:lum bright="24000" contrast="42000"/>
          </a:blip>
          <a:srcRect/>
          <a:stretch>
            <a:fillRect/>
          </a:stretch>
        </p:blipFill>
        <p:spPr bwMode="auto">
          <a:xfrm>
            <a:off x="468313" y="3644900"/>
            <a:ext cx="2057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45" name="Picture 5" descr="Большая медведица"/>
          <p:cNvPicPr>
            <a:picLocks noChangeAspect="1" noChangeArrowheads="1"/>
          </p:cNvPicPr>
          <p:nvPr/>
        </p:nvPicPr>
        <p:blipFill>
          <a:blip r:embed="rId3">
            <a:lum bright="24000" contrast="54000"/>
          </a:blip>
          <a:srcRect/>
          <a:stretch>
            <a:fillRect/>
          </a:stretch>
        </p:blipFill>
        <p:spPr bwMode="auto">
          <a:xfrm>
            <a:off x="395288" y="981075"/>
            <a:ext cx="1981200" cy="178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47" name="Picture 7" descr="Лебедь"/>
          <p:cNvPicPr>
            <a:picLocks noChangeAspect="1" noChangeArrowheads="1"/>
          </p:cNvPicPr>
          <p:nvPr/>
        </p:nvPicPr>
        <p:blipFill>
          <a:blip r:embed="rId4">
            <a:lum bright="24000" contrast="36000"/>
          </a:blip>
          <a:srcRect/>
          <a:stretch>
            <a:fillRect/>
          </a:stretch>
        </p:blipFill>
        <p:spPr bwMode="auto">
          <a:xfrm>
            <a:off x="2411413" y="404813"/>
            <a:ext cx="2057400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49" name="Picture 9" descr="Лира"/>
          <p:cNvPicPr>
            <a:picLocks noChangeAspect="1" noChangeArrowheads="1"/>
          </p:cNvPicPr>
          <p:nvPr/>
        </p:nvPicPr>
        <p:blipFill>
          <a:blip r:embed="rId5">
            <a:lum bright="24000" contrast="30000"/>
          </a:blip>
          <a:srcRect/>
          <a:stretch>
            <a:fillRect/>
          </a:stretch>
        </p:blipFill>
        <p:spPr bwMode="auto">
          <a:xfrm>
            <a:off x="6877050" y="1052513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51" name="Picture 11" descr="Малая Медведица"/>
          <p:cNvPicPr>
            <a:picLocks noChangeAspect="1" noChangeArrowheads="1"/>
          </p:cNvPicPr>
          <p:nvPr/>
        </p:nvPicPr>
        <p:blipFill>
          <a:blip r:embed="rId6">
            <a:lum bright="24000" contrast="30000"/>
          </a:blip>
          <a:srcRect/>
          <a:stretch>
            <a:fillRect/>
          </a:stretch>
        </p:blipFill>
        <p:spPr bwMode="auto">
          <a:xfrm>
            <a:off x="4572000" y="404813"/>
            <a:ext cx="2209800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54" name="Picture 14" descr="Центавр"/>
          <p:cNvPicPr>
            <a:picLocks noChangeAspect="1" noChangeArrowheads="1"/>
          </p:cNvPicPr>
          <p:nvPr/>
        </p:nvPicPr>
        <p:blipFill>
          <a:blip r:embed="rId7">
            <a:lum bright="24000" contrast="30000"/>
          </a:blip>
          <a:srcRect/>
          <a:stretch>
            <a:fillRect/>
          </a:stretch>
        </p:blipFill>
        <p:spPr bwMode="auto">
          <a:xfrm>
            <a:off x="6804025" y="3716338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55" name="Text Box 15"/>
          <p:cNvSpPr txBox="1">
            <a:spLocks noChangeArrowheads="1"/>
          </p:cNvSpPr>
          <p:nvPr/>
        </p:nvSpPr>
        <p:spPr bwMode="auto">
          <a:xfrm>
            <a:off x="990600" y="5876925"/>
            <a:ext cx="33655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0" lang="ru-RU" sz="2800" b="1">
                <a:latin typeface="Times New Roman" pitchFamily="18" charset="0"/>
              </a:rPr>
              <a:t>1</a:t>
            </a:r>
          </a:p>
        </p:txBody>
      </p:sp>
      <p:sp>
        <p:nvSpPr>
          <p:cNvPr id="573456" name="Text Box 16"/>
          <p:cNvSpPr txBox="1">
            <a:spLocks noChangeArrowheads="1"/>
          </p:cNvSpPr>
          <p:nvPr/>
        </p:nvSpPr>
        <p:spPr bwMode="auto">
          <a:xfrm>
            <a:off x="900113" y="2873375"/>
            <a:ext cx="36195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kumimoji="0" lang="ru-RU" sz="2800" b="1">
                <a:latin typeface="Times New Roman" pitchFamily="18" charset="0"/>
              </a:rPr>
              <a:t>2</a:t>
            </a:r>
          </a:p>
        </p:txBody>
      </p:sp>
      <p:sp>
        <p:nvSpPr>
          <p:cNvPr id="573457" name="Text Box 17"/>
          <p:cNvSpPr txBox="1">
            <a:spLocks noChangeArrowheads="1"/>
          </p:cNvSpPr>
          <p:nvPr/>
        </p:nvSpPr>
        <p:spPr bwMode="auto">
          <a:xfrm>
            <a:off x="3276600" y="2009775"/>
            <a:ext cx="36195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kumimoji="0" lang="ru-RU" sz="2800" b="1">
                <a:latin typeface="Times New Roman" pitchFamily="18" charset="0"/>
              </a:rPr>
              <a:t>3</a:t>
            </a:r>
          </a:p>
        </p:txBody>
      </p:sp>
      <p:sp>
        <p:nvSpPr>
          <p:cNvPr id="573458" name="Text Box 18"/>
          <p:cNvSpPr txBox="1">
            <a:spLocks noChangeArrowheads="1"/>
          </p:cNvSpPr>
          <p:nvPr/>
        </p:nvSpPr>
        <p:spPr bwMode="auto">
          <a:xfrm>
            <a:off x="5364163" y="1938338"/>
            <a:ext cx="361950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kumimoji="0" lang="ru-RU" sz="2800" b="1">
                <a:latin typeface="Times New Roman" pitchFamily="18" charset="0"/>
              </a:rPr>
              <a:t>4</a:t>
            </a:r>
          </a:p>
        </p:txBody>
      </p:sp>
      <p:sp>
        <p:nvSpPr>
          <p:cNvPr id="573459" name="Text Box 19"/>
          <p:cNvSpPr txBox="1">
            <a:spLocks noChangeArrowheads="1"/>
          </p:cNvSpPr>
          <p:nvPr/>
        </p:nvSpPr>
        <p:spPr bwMode="auto">
          <a:xfrm>
            <a:off x="7667625" y="2946400"/>
            <a:ext cx="36195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kumimoji="0" lang="ru-RU" sz="2800" b="1">
                <a:latin typeface="Times New Roman" pitchFamily="18" charset="0"/>
              </a:rPr>
              <a:t>5</a:t>
            </a:r>
          </a:p>
        </p:txBody>
      </p:sp>
      <p:sp>
        <p:nvSpPr>
          <p:cNvPr id="573460" name="Text Box 20"/>
          <p:cNvSpPr txBox="1">
            <a:spLocks noChangeArrowheads="1"/>
          </p:cNvSpPr>
          <p:nvPr/>
        </p:nvSpPr>
        <p:spPr bwMode="auto">
          <a:xfrm>
            <a:off x="7740650" y="5805488"/>
            <a:ext cx="336550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0" lang="ru-RU" sz="2800" b="1">
                <a:latin typeface="Times New Roman" pitchFamily="18" charset="0"/>
              </a:rPr>
              <a:t>6</a:t>
            </a:r>
          </a:p>
        </p:txBody>
      </p:sp>
      <p:sp>
        <p:nvSpPr>
          <p:cNvPr id="573461" name="Text Box 21"/>
          <p:cNvSpPr txBox="1">
            <a:spLocks noChangeArrowheads="1"/>
          </p:cNvSpPr>
          <p:nvPr/>
        </p:nvSpPr>
        <p:spPr bwMode="auto">
          <a:xfrm>
            <a:off x="2555875" y="2492375"/>
            <a:ext cx="4176713" cy="12493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kumimoji="0" lang="ru-RU" sz="2400" b="1">
                <a:solidFill>
                  <a:srgbClr val="FFCC00"/>
                </a:solidFill>
                <a:latin typeface="Bookman Old Style" pitchFamily="18" charset="0"/>
              </a:rPr>
              <a:t>Перед вами созвездия северного полушария неба</a:t>
            </a:r>
            <a:r>
              <a:rPr kumimoji="0" lang="ru-RU" sz="2800" b="1">
                <a:solidFill>
                  <a:srgbClr val="FFCC00"/>
                </a:solidFill>
                <a:latin typeface="Bookman Old Style" pitchFamily="18" charset="0"/>
              </a:rPr>
              <a:t> </a:t>
            </a:r>
          </a:p>
        </p:txBody>
      </p:sp>
      <p:sp>
        <p:nvSpPr>
          <p:cNvPr id="11279" name="Text Box 22"/>
          <p:cNvSpPr txBox="1">
            <a:spLocks noChangeArrowheads="1"/>
          </p:cNvSpPr>
          <p:nvPr/>
        </p:nvSpPr>
        <p:spPr bwMode="auto">
          <a:xfrm>
            <a:off x="2651125" y="4003675"/>
            <a:ext cx="1841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endParaRPr kumimoji="0" lang="ru-RU" sz="2400">
              <a:latin typeface="Times New Roman" pitchFamily="18" charset="0"/>
            </a:endParaRPr>
          </a:p>
        </p:txBody>
      </p:sp>
      <p:sp>
        <p:nvSpPr>
          <p:cNvPr id="573470" name="Text Box 30"/>
          <p:cNvSpPr txBox="1">
            <a:spLocks noChangeArrowheads="1"/>
          </p:cNvSpPr>
          <p:nvPr/>
        </p:nvSpPr>
        <p:spPr bwMode="auto">
          <a:xfrm>
            <a:off x="539750" y="5178425"/>
            <a:ext cx="18002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</a:rPr>
              <a:t>Кассиопея</a:t>
            </a:r>
          </a:p>
        </p:txBody>
      </p:sp>
      <p:sp>
        <p:nvSpPr>
          <p:cNvPr id="573471" name="Text Box 31"/>
          <p:cNvSpPr txBox="1">
            <a:spLocks noChangeArrowheads="1"/>
          </p:cNvSpPr>
          <p:nvPr/>
        </p:nvSpPr>
        <p:spPr bwMode="auto">
          <a:xfrm>
            <a:off x="447675" y="2082800"/>
            <a:ext cx="1747838" cy="701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Большая Медведица</a:t>
            </a:r>
          </a:p>
        </p:txBody>
      </p:sp>
      <p:sp>
        <p:nvSpPr>
          <p:cNvPr id="573472" name="Text Box 32"/>
          <p:cNvSpPr txBox="1">
            <a:spLocks noChangeArrowheads="1"/>
          </p:cNvSpPr>
          <p:nvPr/>
        </p:nvSpPr>
        <p:spPr bwMode="auto">
          <a:xfrm>
            <a:off x="2535238" y="1649413"/>
            <a:ext cx="1604962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</a:rPr>
              <a:t>Лебедь</a:t>
            </a:r>
          </a:p>
        </p:txBody>
      </p:sp>
      <p:sp>
        <p:nvSpPr>
          <p:cNvPr id="573473" name="Text Box 33"/>
          <p:cNvSpPr txBox="1">
            <a:spLocks noChangeArrowheads="1"/>
          </p:cNvSpPr>
          <p:nvPr/>
        </p:nvSpPr>
        <p:spPr bwMode="auto">
          <a:xfrm>
            <a:off x="4500563" y="1628775"/>
            <a:ext cx="2300287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Малая Медведица</a:t>
            </a:r>
          </a:p>
        </p:txBody>
      </p:sp>
      <p:sp>
        <p:nvSpPr>
          <p:cNvPr id="573474" name="Text Box 34"/>
          <p:cNvSpPr txBox="1">
            <a:spLocks noChangeArrowheads="1"/>
          </p:cNvSpPr>
          <p:nvPr/>
        </p:nvSpPr>
        <p:spPr bwMode="auto">
          <a:xfrm>
            <a:off x="7812088" y="2492375"/>
            <a:ext cx="935037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</a:rPr>
              <a:t>Лира</a:t>
            </a:r>
          </a:p>
        </p:txBody>
      </p:sp>
      <p:sp>
        <p:nvSpPr>
          <p:cNvPr id="573475" name="Text Box 35"/>
          <p:cNvSpPr txBox="1">
            <a:spLocks noChangeArrowheads="1"/>
          </p:cNvSpPr>
          <p:nvPr/>
        </p:nvSpPr>
        <p:spPr bwMode="auto">
          <a:xfrm>
            <a:off x="7019925" y="5157788"/>
            <a:ext cx="1530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2400" b="1" dirty="0">
                <a:latin typeface="Times New Roman" pitchFamily="18" charset="0"/>
              </a:rPr>
              <a:t>Центавр</a:t>
            </a:r>
          </a:p>
        </p:txBody>
      </p:sp>
      <p:sp>
        <p:nvSpPr>
          <p:cNvPr id="573476" name="Text Box 36"/>
          <p:cNvSpPr txBox="1">
            <a:spLocks noChangeArrowheads="1"/>
          </p:cNvSpPr>
          <p:nvPr/>
        </p:nvSpPr>
        <p:spPr bwMode="auto">
          <a:xfrm>
            <a:off x="2843213" y="3644900"/>
            <a:ext cx="3816350" cy="181588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Garamond" pitchFamily="18" charset="0"/>
              </a:rPr>
              <a:t>В каком созвездии находится ближайшая к нам после Солнца звезда?</a:t>
            </a:r>
          </a:p>
        </p:txBody>
      </p:sp>
      <p:sp>
        <p:nvSpPr>
          <p:cNvPr id="11287" name="Text Box 37"/>
          <p:cNvSpPr txBox="1">
            <a:spLocks noChangeArrowheads="1"/>
          </p:cNvSpPr>
          <p:nvPr/>
        </p:nvSpPr>
        <p:spPr bwMode="auto">
          <a:xfrm>
            <a:off x="3040063" y="5106988"/>
            <a:ext cx="184150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573478" name="Text Box 38"/>
          <p:cNvSpPr txBox="1">
            <a:spLocks noChangeArrowheads="1"/>
          </p:cNvSpPr>
          <p:nvPr/>
        </p:nvSpPr>
        <p:spPr bwMode="auto">
          <a:xfrm>
            <a:off x="2857488" y="4071942"/>
            <a:ext cx="3527425" cy="138499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Garamond" pitchFamily="18" charset="0"/>
              </a:rPr>
              <a:t>В каком созвездии находится Полярная звезда?</a:t>
            </a:r>
          </a:p>
        </p:txBody>
      </p:sp>
      <p:sp>
        <p:nvSpPr>
          <p:cNvPr id="573479" name="Text Box 39"/>
          <p:cNvSpPr txBox="1">
            <a:spLocks noChangeArrowheads="1"/>
          </p:cNvSpPr>
          <p:nvPr/>
        </p:nvSpPr>
        <p:spPr bwMode="auto">
          <a:xfrm>
            <a:off x="2928926" y="3929066"/>
            <a:ext cx="3527425" cy="181588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Garamond" pitchFamily="18" charset="0"/>
              </a:rPr>
              <a:t>Какое созвездие за его очертания иначе называют Северным крестом?</a:t>
            </a:r>
          </a:p>
        </p:txBody>
      </p:sp>
      <p:sp>
        <p:nvSpPr>
          <p:cNvPr id="573480" name="Text Box 40"/>
          <p:cNvSpPr txBox="1">
            <a:spLocks noChangeArrowheads="1"/>
          </p:cNvSpPr>
          <p:nvPr/>
        </p:nvSpPr>
        <p:spPr bwMode="auto">
          <a:xfrm>
            <a:off x="3071802" y="3786190"/>
            <a:ext cx="3297238" cy="224676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chemeClr val="accent2"/>
                </a:solidFill>
                <a:latin typeface="Garamond" pitchFamily="18" charset="0"/>
              </a:rPr>
              <a:t>Созвездие, самая яркая звезда которого называется </a:t>
            </a:r>
            <a:r>
              <a:rPr lang="ru-RU" sz="2800" b="1" dirty="0" err="1">
                <a:solidFill>
                  <a:schemeClr val="accent2"/>
                </a:solidFill>
                <a:latin typeface="Garamond" pitchFamily="18" charset="0"/>
              </a:rPr>
              <a:t>Шедар</a:t>
            </a:r>
            <a:r>
              <a:rPr lang="ru-RU" sz="2800" b="1" dirty="0">
                <a:solidFill>
                  <a:schemeClr val="accent2"/>
                </a:solidFill>
                <a:latin typeface="Garamond" pitchFamily="18" charset="0"/>
              </a:rPr>
              <a:t> – «грудь»</a:t>
            </a:r>
          </a:p>
        </p:txBody>
      </p:sp>
      <p:sp>
        <p:nvSpPr>
          <p:cNvPr id="10267" name="Text Box 27"/>
          <p:cNvSpPr txBox="1">
            <a:spLocks noChangeArrowheads="1"/>
          </p:cNvSpPr>
          <p:nvPr/>
        </p:nvSpPr>
        <p:spPr bwMode="auto">
          <a:xfrm>
            <a:off x="3214678" y="3786190"/>
            <a:ext cx="3095625" cy="181588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Garamond" pitchFamily="18" charset="0"/>
              </a:rPr>
              <a:t>Созвездие, ярчайшая звезда которого называется Вега</a:t>
            </a:r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2282843" y="3786190"/>
            <a:ext cx="4789487" cy="181588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Garamond" pitchFamily="18" charset="0"/>
              </a:rPr>
              <a:t>В кого превратила</a:t>
            </a:r>
          </a:p>
          <a:p>
            <a:pPr algn="ctr"/>
            <a:r>
              <a:rPr lang="ru-RU" sz="2800" b="1" dirty="0">
                <a:solidFill>
                  <a:schemeClr val="accent2"/>
                </a:solidFill>
                <a:latin typeface="Garamond" pitchFamily="18" charset="0"/>
              </a:rPr>
              <a:t> злая Гера возлюбленную своего мужа </a:t>
            </a:r>
            <a:r>
              <a:rPr lang="ru-RU" sz="2800" b="1" dirty="0" smtClean="0">
                <a:solidFill>
                  <a:schemeClr val="accent2"/>
                </a:solidFill>
                <a:latin typeface="Garamond" pitchFamily="18" charset="0"/>
              </a:rPr>
              <a:t>Зевса</a:t>
            </a:r>
            <a:r>
              <a:rPr lang="en-US" sz="2800" b="1" dirty="0" smtClean="0">
                <a:solidFill>
                  <a:schemeClr val="accent2"/>
                </a:solidFill>
                <a:latin typeface="Garamond" pitchFamily="18" charset="0"/>
              </a:rPr>
              <a:t> -</a:t>
            </a:r>
            <a:endParaRPr lang="ru-RU" sz="2800" b="1" dirty="0">
              <a:solidFill>
                <a:schemeClr val="accent2"/>
              </a:solidFill>
              <a:latin typeface="Garamond" pitchFamily="18" charset="0"/>
            </a:endParaRPr>
          </a:p>
          <a:p>
            <a:pPr algn="ctr"/>
            <a:r>
              <a:rPr lang="ru-RU" sz="2800" b="1" dirty="0">
                <a:solidFill>
                  <a:schemeClr val="accent2"/>
                </a:solidFill>
                <a:latin typeface="Garamond" pitchFamily="18" charset="0"/>
              </a:rPr>
              <a:t>нимфу по имени </a:t>
            </a:r>
            <a:r>
              <a:rPr lang="ru-RU" sz="2800" b="1" dirty="0" err="1" smtClean="0">
                <a:solidFill>
                  <a:schemeClr val="accent2"/>
                </a:solidFill>
                <a:latin typeface="Garamond" pitchFamily="18" charset="0"/>
              </a:rPr>
              <a:t>Каллипсо</a:t>
            </a:r>
            <a:endParaRPr lang="ru-RU" sz="2800" b="1" dirty="0">
              <a:solidFill>
                <a:schemeClr val="accent2"/>
              </a:solidFill>
              <a:latin typeface="Garamond" pitchFamily="18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73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73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73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3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3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3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73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73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73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73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73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73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73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73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73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73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73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73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73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73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73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73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73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73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73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73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73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73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0"/>
                            </p:stCondLst>
                            <p:childTnLst>
                              <p:par>
                                <p:cTn id="8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73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73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73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73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8500"/>
                            </p:stCondLst>
                            <p:childTnLst>
                              <p:par>
                                <p:cTn id="9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73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73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000"/>
                            </p:stCondLst>
                            <p:childTnLst>
                              <p:par>
                                <p:cTn id="9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7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7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73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73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73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73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7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7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600"/>
                            </p:stCondLst>
                            <p:childTnLst>
                              <p:par>
                                <p:cTn id="1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000"/>
                                        <p:tgtEl>
                                          <p:spTgt spid="5734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73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73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734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34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734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300"/>
                            </p:stCondLst>
                            <p:childTnLst>
                              <p:par>
                                <p:cTn id="13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2000"/>
                                        <p:tgtEl>
                                          <p:spTgt spid="5734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73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73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73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573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734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34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734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000"/>
                                        <p:tgtEl>
                                          <p:spTgt spid="5734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73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573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573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73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734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34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734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800"/>
                            </p:stCondLst>
                            <p:childTnLst>
                              <p:par>
                                <p:cTn id="17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2000"/>
                                        <p:tgtEl>
                                          <p:spTgt spid="5734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73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3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73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300"/>
                            </p:stCondLst>
                            <p:childTnLst>
                              <p:par>
                                <p:cTn id="19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0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734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34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734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500"/>
                            </p:stCondLst>
                            <p:childTnLst>
                              <p:par>
                                <p:cTn id="21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20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55" grpId="0"/>
      <p:bldP spid="573456" grpId="0"/>
      <p:bldP spid="573457" grpId="0"/>
      <p:bldP spid="573458" grpId="0"/>
      <p:bldP spid="573459" grpId="0"/>
      <p:bldP spid="573460" grpId="0"/>
      <p:bldP spid="573461" grpId="0"/>
      <p:bldP spid="573470" grpId="0"/>
      <p:bldP spid="573470" grpId="1"/>
      <p:bldP spid="573471" grpId="0"/>
      <p:bldP spid="573471" grpId="1"/>
      <p:bldP spid="573472" grpId="0"/>
      <p:bldP spid="573472" grpId="1"/>
      <p:bldP spid="573473" grpId="0"/>
      <p:bldP spid="573473" grpId="1"/>
      <p:bldP spid="573474" grpId="0" build="allAtOnce"/>
      <p:bldP spid="573475" grpId="0" build="allAtOnce"/>
      <p:bldP spid="573475" grpId="1" build="allAtOnce"/>
      <p:bldP spid="573476" grpId="0"/>
      <p:bldP spid="573476" grpId="1"/>
      <p:bldP spid="573478" grpId="0"/>
      <p:bldP spid="573478" grpId="1"/>
      <p:bldP spid="573479" grpId="0"/>
      <p:bldP spid="573479" grpId="1"/>
      <p:bldP spid="573480" grpId="0"/>
      <p:bldP spid="573480" grpId="1"/>
      <p:bldP spid="10267" grpId="0"/>
      <p:bldP spid="10267" grpId="1"/>
      <p:bldP spid="10268" grpId="0"/>
      <p:bldP spid="1026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 descr="D:\Декада 2007-08\Тум. Андромеды оч мал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4586296"/>
            <a:ext cx="2530946" cy="1771662"/>
          </a:xfrm>
          <a:prstGeom prst="rect">
            <a:avLst/>
          </a:prstGeom>
          <a:noFill/>
        </p:spPr>
      </p:pic>
      <p:pic>
        <p:nvPicPr>
          <p:cNvPr id="6153" name="Picture 9" descr="D:\Декада 2007-08\Галактика Водоворот copy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4339834"/>
            <a:ext cx="2500330" cy="1875248"/>
          </a:xfrm>
          <a:prstGeom prst="rect">
            <a:avLst/>
          </a:prstGeom>
          <a:noFill/>
        </p:spPr>
      </p:pic>
      <p:pic>
        <p:nvPicPr>
          <p:cNvPr id="6152" name="Picture 8" descr="D:\Декада 2007-08\Крабовидная туманность copy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357165"/>
            <a:ext cx="2333628" cy="1750221"/>
          </a:xfrm>
          <a:prstGeom prst="rect">
            <a:avLst/>
          </a:prstGeom>
          <a:noFill/>
        </p:spPr>
      </p:pic>
      <p:pic>
        <p:nvPicPr>
          <p:cNvPr id="2067" name="Picture 19" descr="Эллипт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4365625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3" name="Object 3"/>
          <p:cNvGraphicFramePr>
            <a:graphicFrameLocks noChangeAspect="1"/>
          </p:cNvGraphicFramePr>
          <p:nvPr/>
        </p:nvGraphicFramePr>
        <p:xfrm>
          <a:off x="5572132" y="551975"/>
          <a:ext cx="3292468" cy="1826100"/>
        </p:xfrm>
        <a:graphic>
          <a:graphicData uri="http://schemas.openxmlformats.org/presentationml/2006/ole">
            <p:oleObj spid="_x0000_s6148" name="Рисунок" r:id="rId7" imgW="4152960" imgH="2305080" progId="">
              <p:embed/>
            </p:oleObj>
          </a:graphicData>
        </a:graphic>
      </p:graphicFrame>
      <p:graphicFrame>
        <p:nvGraphicFramePr>
          <p:cNvPr id="2054" name="Object 5"/>
          <p:cNvGraphicFramePr>
            <a:graphicFrameLocks noChangeAspect="1"/>
          </p:cNvGraphicFramePr>
          <p:nvPr/>
        </p:nvGraphicFramePr>
        <p:xfrm>
          <a:off x="3419475" y="333375"/>
          <a:ext cx="2133600" cy="2133600"/>
        </p:xfrm>
        <a:graphic>
          <a:graphicData uri="http://schemas.openxmlformats.org/presentationml/2006/ole">
            <p:oleObj spid="_x0000_s6149" name="Рисунок" r:id="rId8" imgW="2305080" imgH="2305080" progId="">
              <p:embed/>
            </p:oleObj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468313" y="2276475"/>
          <a:ext cx="2743200" cy="2060575"/>
        </p:xfrm>
        <a:graphic>
          <a:graphicData uri="http://schemas.openxmlformats.org/presentationml/2006/ole">
            <p:oleObj spid="_x0000_s6150" name="Рисунок" r:id="rId9" imgW="3067200" imgH="2305080" progId="">
              <p:embed/>
            </p:oleObj>
          </a:graphicData>
        </a:graphic>
      </p:graphicFrame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611188" y="4581525"/>
            <a:ext cx="36195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kumimoji="0" lang="ru-RU" sz="2800" b="1">
                <a:latin typeface="Times New Roman" pitchFamily="18" charset="0"/>
              </a:rPr>
              <a:t>1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539750" y="2492375"/>
            <a:ext cx="36195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kumimoji="0" lang="ru-RU" sz="2800" b="1">
                <a:latin typeface="Times New Roman" pitchFamily="18" charset="0"/>
              </a:rPr>
              <a:t>2</a:t>
            </a:r>
          </a:p>
        </p:txBody>
      </p:sp>
      <p:sp>
        <p:nvSpPr>
          <p:cNvPr id="2059" name="Text Box 13"/>
          <p:cNvSpPr txBox="1">
            <a:spLocks noChangeArrowheads="1"/>
          </p:cNvSpPr>
          <p:nvPr/>
        </p:nvSpPr>
        <p:spPr bwMode="auto">
          <a:xfrm>
            <a:off x="5795963" y="476250"/>
            <a:ext cx="36195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kumimoji="0" lang="ru-RU" sz="2800" b="1">
                <a:latin typeface="Times New Roman" pitchFamily="18" charset="0"/>
              </a:rPr>
              <a:t>5</a:t>
            </a:r>
          </a:p>
        </p:txBody>
      </p:sp>
      <p:sp>
        <p:nvSpPr>
          <p:cNvPr id="2060" name="Text Box 16"/>
          <p:cNvSpPr txBox="1">
            <a:spLocks noChangeArrowheads="1"/>
          </p:cNvSpPr>
          <p:nvPr/>
        </p:nvSpPr>
        <p:spPr bwMode="auto">
          <a:xfrm>
            <a:off x="3348038" y="2924175"/>
            <a:ext cx="2667000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ru-RU" sz="3200" b="1">
                <a:solidFill>
                  <a:srgbClr val="FFCC00"/>
                </a:solidFill>
                <a:latin typeface="Times New Roman" pitchFamily="18" charset="0"/>
              </a:rPr>
              <a:t>Галактики</a:t>
            </a:r>
          </a:p>
        </p:txBody>
      </p:sp>
      <p:sp>
        <p:nvSpPr>
          <p:cNvPr id="2061" name="Text Box 12"/>
          <p:cNvSpPr txBox="1">
            <a:spLocks noChangeArrowheads="1"/>
          </p:cNvSpPr>
          <p:nvPr/>
        </p:nvSpPr>
        <p:spPr bwMode="auto">
          <a:xfrm>
            <a:off x="3348038" y="476250"/>
            <a:ext cx="36195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kumimoji="0" lang="ru-RU" sz="2800" b="1">
                <a:latin typeface="Times New Roman" pitchFamily="18" charset="0"/>
              </a:rPr>
              <a:t>4</a:t>
            </a:r>
          </a:p>
        </p:txBody>
      </p:sp>
      <p:sp>
        <p:nvSpPr>
          <p:cNvPr id="2062" name="Text Box 15"/>
          <p:cNvSpPr txBox="1">
            <a:spLocks noChangeArrowheads="1"/>
          </p:cNvSpPr>
          <p:nvPr/>
        </p:nvSpPr>
        <p:spPr bwMode="auto">
          <a:xfrm>
            <a:off x="5867400" y="4581525"/>
            <a:ext cx="36195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kumimoji="0" lang="ru-RU" sz="2800" b="1">
                <a:latin typeface="Times New Roman" pitchFamily="18" charset="0"/>
              </a:rPr>
              <a:t>7</a:t>
            </a:r>
          </a:p>
        </p:txBody>
      </p:sp>
      <p:sp>
        <p:nvSpPr>
          <p:cNvPr id="2063" name="Text Box 11"/>
          <p:cNvSpPr txBox="1">
            <a:spLocks noChangeArrowheads="1"/>
          </p:cNvSpPr>
          <p:nvPr/>
        </p:nvSpPr>
        <p:spPr bwMode="auto">
          <a:xfrm>
            <a:off x="539750" y="476250"/>
            <a:ext cx="36195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kumimoji="0" lang="ru-RU" sz="2800" b="1">
                <a:latin typeface="Times New Roman" pitchFamily="18" charset="0"/>
              </a:rPr>
              <a:t>3</a:t>
            </a:r>
          </a:p>
        </p:txBody>
      </p:sp>
      <p:pic>
        <p:nvPicPr>
          <p:cNvPr id="2064" name="Picture 17" descr="Большое Магел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867401" y="2553602"/>
            <a:ext cx="2776565" cy="1983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5" name="Text Box 18"/>
          <p:cNvSpPr txBox="1">
            <a:spLocks noChangeArrowheads="1"/>
          </p:cNvSpPr>
          <p:nvPr/>
        </p:nvSpPr>
        <p:spPr bwMode="auto">
          <a:xfrm>
            <a:off x="3419475" y="4508500"/>
            <a:ext cx="36195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800" b="1">
                <a:latin typeface="Times New Roman" pitchFamily="18" charset="0"/>
              </a:rPr>
              <a:t>8</a:t>
            </a:r>
            <a:endParaRPr lang="ru-RU" sz="2800" b="1">
              <a:latin typeface="Times New Roman" pitchFamily="18" charset="0"/>
            </a:endParaRPr>
          </a:p>
        </p:txBody>
      </p:sp>
      <p:sp>
        <p:nvSpPr>
          <p:cNvPr id="2066" name="Text Box 14"/>
          <p:cNvSpPr txBox="1">
            <a:spLocks noChangeArrowheads="1"/>
          </p:cNvSpPr>
          <p:nvPr/>
        </p:nvSpPr>
        <p:spPr bwMode="auto">
          <a:xfrm>
            <a:off x="5867400" y="2420938"/>
            <a:ext cx="361950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kumimoji="0" lang="ru-RU" sz="2800" b="1">
                <a:latin typeface="Times New Roman" pitchFamily="18" charset="0"/>
              </a:rPr>
              <a:t>6</a:t>
            </a:r>
          </a:p>
        </p:txBody>
      </p:sp>
      <p:sp>
        <p:nvSpPr>
          <p:cNvPr id="2068" name="Text Box 20"/>
          <p:cNvSpPr txBox="1">
            <a:spLocks noChangeArrowheads="1"/>
          </p:cNvSpPr>
          <p:nvPr/>
        </p:nvSpPr>
        <p:spPr bwMode="auto">
          <a:xfrm>
            <a:off x="3132138" y="2781300"/>
            <a:ext cx="2613025" cy="16160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tx2"/>
                </a:solidFill>
                <a:latin typeface="Book Antiqua" pitchFamily="18" charset="0"/>
              </a:rPr>
              <a:t>Наша галактика – Млечный путь – </a:t>
            </a:r>
          </a:p>
          <a:p>
            <a:pPr algn="ctr"/>
            <a:r>
              <a:rPr lang="ru-RU" sz="2000" b="1">
                <a:solidFill>
                  <a:schemeClr val="tx2"/>
                </a:solidFill>
                <a:latin typeface="Book Antiqua" pitchFamily="18" charset="0"/>
              </a:rPr>
              <a:t>выглядит именно так, считают </a:t>
            </a:r>
          </a:p>
          <a:p>
            <a:pPr algn="ctr"/>
            <a:r>
              <a:rPr lang="ru-RU" sz="2000" b="1">
                <a:solidFill>
                  <a:schemeClr val="tx2"/>
                </a:solidFill>
                <a:latin typeface="Book Antiqua" pitchFamily="18" charset="0"/>
              </a:rPr>
              <a:t>астрономы</a:t>
            </a: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592138" y="3679825"/>
            <a:ext cx="2319337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 i="1">
                <a:solidFill>
                  <a:srgbClr val="FFCC00"/>
                </a:solidFill>
                <a:latin typeface="Book Antiqua" pitchFamily="18" charset="0"/>
              </a:rPr>
              <a:t>Млечный путь</a:t>
            </a:r>
          </a:p>
        </p:txBody>
      </p: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3400425" y="2439988"/>
            <a:ext cx="2395538" cy="1920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tx2"/>
                </a:solidFill>
                <a:latin typeface="Book Antiqua" pitchFamily="18" charset="0"/>
              </a:rPr>
              <a:t>Наша ближайшая соседка – </a:t>
            </a:r>
          </a:p>
          <a:p>
            <a:pPr algn="ctr"/>
            <a:r>
              <a:rPr lang="ru-RU" sz="2000" b="1">
                <a:solidFill>
                  <a:schemeClr val="tx2"/>
                </a:solidFill>
                <a:latin typeface="Book Antiqua" pitchFamily="18" charset="0"/>
              </a:rPr>
              <a:t>галактика туманность </a:t>
            </a:r>
          </a:p>
          <a:p>
            <a:pPr algn="ctr"/>
            <a:r>
              <a:rPr lang="ru-RU" sz="2000" b="1">
                <a:solidFill>
                  <a:schemeClr val="tx2"/>
                </a:solidFill>
                <a:latin typeface="Book Antiqua" pitchFamily="18" charset="0"/>
              </a:rPr>
              <a:t>Андромеды</a:t>
            </a: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5724525" y="6021388"/>
            <a:ext cx="3119438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srgbClr val="FFCC00"/>
                </a:solidFill>
                <a:latin typeface="Book Antiqua" pitchFamily="18" charset="0"/>
              </a:rPr>
              <a:t>Туманность Андромеды</a:t>
            </a:r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3059113" y="1916113"/>
            <a:ext cx="2755900" cy="25638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Book Antiqua" pitchFamily="18" charset="0"/>
              </a:rPr>
              <a:t>Крабовидная туманность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Book Antiqua" pitchFamily="18" charset="0"/>
              </a:rPr>
              <a:t>не является галактикой, она 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Book Antiqua" pitchFamily="18" charset="0"/>
              </a:rPr>
              <a:t>образовалась в Нашей галактике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Book Antiqua" pitchFamily="18" charset="0"/>
              </a:rPr>
              <a:t>в 1054 году в результате вспышки 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Book Antiqua" pitchFamily="18" charset="0"/>
              </a:rPr>
              <a:t>сверхновой</a:t>
            </a:r>
            <a:r>
              <a:rPr lang="en-US" b="1" dirty="0">
                <a:solidFill>
                  <a:schemeClr val="tx2"/>
                </a:solidFill>
                <a:latin typeface="Book Antiqua" pitchFamily="18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Book Antiqua" pitchFamily="18" charset="0"/>
              </a:rPr>
              <a:t>звезды</a:t>
            </a:r>
          </a:p>
        </p:txBody>
      </p:sp>
      <p:sp>
        <p:nvSpPr>
          <p:cNvPr id="2074" name="Text Box 26"/>
          <p:cNvSpPr txBox="1">
            <a:spLocks noChangeArrowheads="1"/>
          </p:cNvSpPr>
          <p:nvPr/>
        </p:nvSpPr>
        <p:spPr bwMode="auto">
          <a:xfrm>
            <a:off x="323850" y="2000250"/>
            <a:ext cx="3070225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FFCC00"/>
                </a:solidFill>
                <a:latin typeface="Book Antiqua" pitchFamily="18" charset="0"/>
              </a:rPr>
              <a:t>Крабовидная туманность</a:t>
            </a:r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2771775" y="2852738"/>
            <a:ext cx="3168650" cy="701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solidFill>
                  <a:schemeClr val="tx2"/>
                </a:solidFill>
                <a:latin typeface="Book Antiqua" pitchFamily="18" charset="0"/>
              </a:rPr>
              <a:t>Гигантская спиральная </a:t>
            </a:r>
          </a:p>
          <a:p>
            <a:pPr algn="ctr"/>
            <a:r>
              <a:rPr lang="ru-RU" sz="2000" b="1">
                <a:solidFill>
                  <a:schemeClr val="tx2"/>
                </a:solidFill>
                <a:latin typeface="Book Antiqua" pitchFamily="18" charset="0"/>
              </a:rPr>
              <a:t>галактика Сомбреро</a:t>
            </a:r>
          </a:p>
        </p:txBody>
      </p:sp>
      <p:sp>
        <p:nvSpPr>
          <p:cNvPr id="2076" name="Text Box 28"/>
          <p:cNvSpPr txBox="1">
            <a:spLocks noChangeArrowheads="1"/>
          </p:cNvSpPr>
          <p:nvPr/>
        </p:nvSpPr>
        <p:spPr bwMode="auto">
          <a:xfrm>
            <a:off x="5795963" y="1844675"/>
            <a:ext cx="274955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000" b="1" i="1">
                <a:solidFill>
                  <a:srgbClr val="FFCC00"/>
                </a:solidFill>
                <a:latin typeface="Book Antiqua" pitchFamily="18" charset="0"/>
              </a:rPr>
              <a:t>Галактика Сомбреро</a:t>
            </a:r>
          </a:p>
        </p:txBody>
      </p:sp>
      <p:sp>
        <p:nvSpPr>
          <p:cNvPr id="2077" name="Text Box 29"/>
          <p:cNvSpPr txBox="1">
            <a:spLocks noChangeArrowheads="1"/>
          </p:cNvSpPr>
          <p:nvPr/>
        </p:nvSpPr>
        <p:spPr bwMode="auto">
          <a:xfrm>
            <a:off x="3059113" y="2852738"/>
            <a:ext cx="3019425" cy="10064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Book Antiqua" pitchFamily="18" charset="0"/>
              </a:rPr>
              <a:t>Большое Магелланово</a:t>
            </a:r>
          </a:p>
          <a:p>
            <a:pPr algn="ctr"/>
            <a:r>
              <a:rPr lang="ru-RU" sz="2000" b="1" dirty="0">
                <a:solidFill>
                  <a:schemeClr val="tx2"/>
                </a:solidFill>
                <a:latin typeface="Book Antiqua" pitchFamily="18" charset="0"/>
              </a:rPr>
              <a:t>облако – галактика </a:t>
            </a:r>
          </a:p>
          <a:p>
            <a:pPr algn="ctr"/>
            <a:r>
              <a:rPr lang="ru-RU" sz="2000" b="1" dirty="0">
                <a:solidFill>
                  <a:schemeClr val="tx2"/>
                </a:solidFill>
                <a:latin typeface="Book Antiqua" pitchFamily="18" charset="0"/>
              </a:rPr>
              <a:t>неправильного типа</a:t>
            </a:r>
          </a:p>
        </p:txBody>
      </p:sp>
      <p:sp>
        <p:nvSpPr>
          <p:cNvPr id="2078" name="Text Box 30"/>
          <p:cNvSpPr txBox="1">
            <a:spLocks noChangeArrowheads="1"/>
          </p:cNvSpPr>
          <p:nvPr/>
        </p:nvSpPr>
        <p:spPr bwMode="auto">
          <a:xfrm>
            <a:off x="6351588" y="2428875"/>
            <a:ext cx="1209675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000" b="1" i="1">
                <a:solidFill>
                  <a:srgbClr val="FFCC00"/>
                </a:solidFill>
                <a:latin typeface="Book Antiqua" pitchFamily="18" charset="0"/>
              </a:rPr>
              <a:t>Большое</a:t>
            </a:r>
          </a:p>
        </p:txBody>
      </p:sp>
      <p:sp>
        <p:nvSpPr>
          <p:cNvPr id="2079" name="Text Box 31"/>
          <p:cNvSpPr txBox="1">
            <a:spLocks noChangeArrowheads="1"/>
          </p:cNvSpPr>
          <p:nvPr/>
        </p:nvSpPr>
        <p:spPr bwMode="auto">
          <a:xfrm>
            <a:off x="5867400" y="4005263"/>
            <a:ext cx="2657475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000" b="1" i="1">
                <a:solidFill>
                  <a:srgbClr val="FFCC00"/>
                </a:solidFill>
                <a:latin typeface="Book Antiqua" pitchFamily="18" charset="0"/>
              </a:rPr>
              <a:t>Магелланово облако</a:t>
            </a:r>
          </a:p>
        </p:txBody>
      </p:sp>
      <p:sp>
        <p:nvSpPr>
          <p:cNvPr id="2080" name="Text Box 32"/>
          <p:cNvSpPr txBox="1">
            <a:spLocks noChangeArrowheads="1"/>
          </p:cNvSpPr>
          <p:nvPr/>
        </p:nvSpPr>
        <p:spPr bwMode="auto">
          <a:xfrm>
            <a:off x="3276600" y="2420938"/>
            <a:ext cx="2374900" cy="17684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  <a:latin typeface="Book Antiqua" pitchFamily="18" charset="0"/>
              </a:rPr>
              <a:t>Одна из </a:t>
            </a:r>
          </a:p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  <a:latin typeface="Book Antiqua" pitchFamily="18" charset="0"/>
              </a:rPr>
              <a:t>галактик</a:t>
            </a:r>
          </a:p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  <a:latin typeface="Book Antiqua" pitchFamily="18" charset="0"/>
              </a:rPr>
              <a:t>эллиптического</a:t>
            </a:r>
          </a:p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  <a:latin typeface="Book Antiqua" pitchFamily="18" charset="0"/>
              </a:rPr>
              <a:t>типа</a:t>
            </a:r>
          </a:p>
        </p:txBody>
      </p:sp>
      <p:sp>
        <p:nvSpPr>
          <p:cNvPr id="2081" name="Text Box 33"/>
          <p:cNvSpPr txBox="1">
            <a:spLocks noChangeArrowheads="1"/>
          </p:cNvSpPr>
          <p:nvPr/>
        </p:nvSpPr>
        <p:spPr bwMode="auto">
          <a:xfrm>
            <a:off x="2987675" y="5805488"/>
            <a:ext cx="3086100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FFCC00"/>
                </a:solidFill>
                <a:latin typeface="Book Antiqua" pitchFamily="18" charset="0"/>
              </a:rPr>
              <a:t>Эллиптическая галактика</a:t>
            </a:r>
          </a:p>
        </p:txBody>
      </p:sp>
      <p:sp>
        <p:nvSpPr>
          <p:cNvPr id="2082" name="Text Box 34"/>
          <p:cNvSpPr txBox="1">
            <a:spLocks noChangeArrowheads="1"/>
          </p:cNvSpPr>
          <p:nvPr/>
        </p:nvSpPr>
        <p:spPr bwMode="auto">
          <a:xfrm>
            <a:off x="539750" y="6032500"/>
            <a:ext cx="2665413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CC00"/>
                </a:solidFill>
                <a:latin typeface="Book Antiqua" pitchFamily="18" charset="0"/>
              </a:rPr>
              <a:t>Галактика Водоворот</a:t>
            </a:r>
          </a:p>
        </p:txBody>
      </p:sp>
      <p:sp>
        <p:nvSpPr>
          <p:cNvPr id="2084" name="Text Box 36"/>
          <p:cNvSpPr txBox="1">
            <a:spLocks noChangeArrowheads="1"/>
          </p:cNvSpPr>
          <p:nvPr/>
        </p:nvSpPr>
        <p:spPr bwMode="auto">
          <a:xfrm>
            <a:off x="3687763" y="434975"/>
            <a:ext cx="1462087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FFCC00"/>
                </a:solidFill>
                <a:latin typeface="Book Antiqua" pitchFamily="18" charset="0"/>
              </a:rPr>
              <a:t>Спиральная</a:t>
            </a:r>
          </a:p>
        </p:txBody>
      </p:sp>
      <p:sp>
        <p:nvSpPr>
          <p:cNvPr id="2085" name="Text Box 37"/>
          <p:cNvSpPr txBox="1">
            <a:spLocks noChangeArrowheads="1"/>
          </p:cNvSpPr>
          <p:nvPr/>
        </p:nvSpPr>
        <p:spPr bwMode="auto">
          <a:xfrm>
            <a:off x="2987675" y="1844675"/>
            <a:ext cx="2868613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CC00"/>
                </a:solidFill>
                <a:latin typeface="Book Antiqua" pitchFamily="18" charset="0"/>
              </a:rPr>
              <a:t>галактика с перемычкой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800"/>
                            </p:stCondLst>
                            <p:childTnLst>
                              <p:par>
                                <p:cTn id="1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2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2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3000"/>
                            </p:stCondLst>
                            <p:childTnLst>
                              <p:par>
                                <p:cTn id="15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3000"/>
                            </p:stCondLst>
                            <p:childTnLst>
                              <p:par>
                                <p:cTn id="16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3000"/>
                            </p:stCondLst>
                            <p:childTnLst>
                              <p:par>
                                <p:cTn id="16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000"/>
                            </p:stCondLst>
                            <p:childTnLst>
                              <p:par>
                                <p:cTn id="16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600"/>
                            </p:stCondLst>
                            <p:childTnLst>
                              <p:par>
                                <p:cTn id="19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600"/>
                            </p:stCondLst>
                            <p:childTnLst>
                              <p:par>
                                <p:cTn id="19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2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2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2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2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2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2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2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600"/>
                            </p:stCondLst>
                            <p:childTnLst>
                              <p:par>
                                <p:cTn id="221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4200"/>
                            </p:stCondLst>
                            <p:childTnLst>
                              <p:par>
                                <p:cTn id="22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4200"/>
                            </p:stCondLst>
                            <p:childTnLst>
                              <p:par>
                                <p:cTn id="23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4200"/>
                            </p:stCondLst>
                            <p:childTnLst>
                              <p:par>
                                <p:cTn id="23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2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2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2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3100"/>
                            </p:stCondLst>
                            <p:childTnLst>
                              <p:par>
                                <p:cTn id="25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1000"/>
                                        <p:tgtEl>
                                          <p:spTgt spid="2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2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2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1000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1900"/>
                            </p:stCondLst>
                            <p:childTnLst>
                              <p:par>
                                <p:cTn id="267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20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7" grpId="0"/>
      <p:bldP spid="2058" grpId="0"/>
      <p:bldP spid="2059" grpId="0"/>
      <p:bldP spid="2060" grpId="0"/>
      <p:bldP spid="2061" grpId="0"/>
      <p:bldP spid="2063" grpId="0"/>
      <p:bldP spid="2065" grpId="0"/>
      <p:bldP spid="2066" grpId="0"/>
      <p:bldP spid="2068" grpId="0"/>
      <p:bldP spid="2068" grpId="1"/>
      <p:bldP spid="2070" grpId="0"/>
      <p:bldP spid="2070" grpId="1"/>
      <p:bldP spid="2073" grpId="0" build="allAtOnce"/>
      <p:bldP spid="2075" grpId="0" build="allAtOnce"/>
      <p:bldP spid="2076" grpId="0"/>
      <p:bldP spid="2077" grpId="0" build="allAtOnce"/>
      <p:bldP spid="2078" grpId="0"/>
      <p:bldP spid="2079" grpId="0"/>
      <p:bldP spid="2080" grpId="0"/>
      <p:bldP spid="2080" grpId="1"/>
      <p:bldP spid="2084" grpId="0"/>
      <p:bldP spid="208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1" name="Picture 13" descr="D:\Декада 2007-08\Ньютон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3895746"/>
            <a:ext cx="1914525" cy="2533650"/>
          </a:xfrm>
          <a:prstGeom prst="rect">
            <a:avLst/>
          </a:prstGeom>
          <a:noFill/>
        </p:spPr>
      </p:pic>
      <p:pic>
        <p:nvPicPr>
          <p:cNvPr id="7180" name="Picture 12" descr="D:\Декада 2007-08\Коперник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4105296"/>
            <a:ext cx="3190875" cy="2324100"/>
          </a:xfrm>
          <a:prstGeom prst="rect">
            <a:avLst/>
          </a:prstGeom>
          <a:noFill/>
        </p:spPr>
      </p:pic>
      <p:pic>
        <p:nvPicPr>
          <p:cNvPr id="7179" name="Picture 11" descr="D:\Декада 2007-08\Струве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4000504"/>
            <a:ext cx="1857375" cy="2457450"/>
          </a:xfrm>
          <a:prstGeom prst="rect">
            <a:avLst/>
          </a:prstGeom>
          <a:noFill/>
        </p:spPr>
      </p:pic>
      <p:pic>
        <p:nvPicPr>
          <p:cNvPr id="7178" name="Picture 10" descr="D:\Декада 2007-08\Галилей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1214422"/>
            <a:ext cx="2028825" cy="2686050"/>
          </a:xfrm>
          <a:prstGeom prst="rect">
            <a:avLst/>
          </a:prstGeom>
          <a:noFill/>
        </p:spPr>
      </p:pic>
      <p:pic>
        <p:nvPicPr>
          <p:cNvPr id="7177" name="Picture 9" descr="D:\Декада 2007-08\Кеплер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29059" y="1214422"/>
            <a:ext cx="2028825" cy="2686050"/>
          </a:xfrm>
          <a:prstGeom prst="rect">
            <a:avLst/>
          </a:prstGeom>
          <a:noFill/>
        </p:spPr>
      </p:pic>
      <p:pic>
        <p:nvPicPr>
          <p:cNvPr id="7176" name="Picture 8" descr="D:\Декада 2007-08\Гершель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786" y="1214422"/>
            <a:ext cx="2019300" cy="2686050"/>
          </a:xfrm>
          <a:prstGeom prst="rect">
            <a:avLst/>
          </a:prstGeom>
          <a:noFill/>
        </p:spPr>
      </p:pic>
      <p:sp>
        <p:nvSpPr>
          <p:cNvPr id="26635" name="Text Box 1035"/>
          <p:cNvSpPr txBox="1">
            <a:spLocks noChangeArrowheads="1"/>
          </p:cNvSpPr>
          <p:nvPr/>
        </p:nvSpPr>
        <p:spPr bwMode="auto">
          <a:xfrm>
            <a:off x="2057400" y="533400"/>
            <a:ext cx="5578475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FFCC00"/>
                </a:solidFill>
                <a:latin typeface="Bookman Old Style" pitchFamily="18" charset="0"/>
              </a:rPr>
              <a:t>Великие астрономы</a:t>
            </a:r>
          </a:p>
        </p:txBody>
      </p:sp>
      <p:sp>
        <p:nvSpPr>
          <p:cNvPr id="26636" name="Text Box 1036"/>
          <p:cNvSpPr txBox="1">
            <a:spLocks noChangeArrowheads="1"/>
          </p:cNvSpPr>
          <p:nvPr/>
        </p:nvSpPr>
        <p:spPr bwMode="auto">
          <a:xfrm>
            <a:off x="357158" y="2924175"/>
            <a:ext cx="320675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3600" b="1" dirty="0">
                <a:latin typeface="Showcard Gothic" pitchFamily="82" charset="0"/>
              </a:rPr>
              <a:t>1</a:t>
            </a:r>
          </a:p>
        </p:txBody>
      </p:sp>
      <p:sp>
        <p:nvSpPr>
          <p:cNvPr id="26637" name="Text Box 1037"/>
          <p:cNvSpPr txBox="1">
            <a:spLocks noChangeArrowheads="1"/>
          </p:cNvSpPr>
          <p:nvPr/>
        </p:nvSpPr>
        <p:spPr bwMode="auto">
          <a:xfrm>
            <a:off x="3248019" y="2997200"/>
            <a:ext cx="395287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3600" b="1" dirty="0">
                <a:latin typeface="Showcard Gothic" pitchFamily="82" charset="0"/>
              </a:rPr>
              <a:t>2</a:t>
            </a:r>
          </a:p>
        </p:txBody>
      </p:sp>
      <p:sp>
        <p:nvSpPr>
          <p:cNvPr id="26638" name="Text Box 1038"/>
          <p:cNvSpPr txBox="1">
            <a:spLocks noChangeArrowheads="1"/>
          </p:cNvSpPr>
          <p:nvPr/>
        </p:nvSpPr>
        <p:spPr bwMode="auto">
          <a:xfrm>
            <a:off x="6234127" y="2997200"/>
            <a:ext cx="409575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3600" b="1">
                <a:latin typeface="Showcard Gothic" pitchFamily="82" charset="0"/>
              </a:rPr>
              <a:t>3</a:t>
            </a:r>
          </a:p>
        </p:txBody>
      </p:sp>
      <p:sp>
        <p:nvSpPr>
          <p:cNvPr id="26639" name="Text Box 1039"/>
          <p:cNvSpPr txBox="1">
            <a:spLocks noChangeArrowheads="1"/>
          </p:cNvSpPr>
          <p:nvPr/>
        </p:nvSpPr>
        <p:spPr bwMode="auto">
          <a:xfrm>
            <a:off x="357158" y="5661025"/>
            <a:ext cx="442912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3600" b="1" dirty="0">
                <a:latin typeface="Showcard Gothic" pitchFamily="82" charset="0"/>
              </a:rPr>
              <a:t>4</a:t>
            </a:r>
          </a:p>
        </p:txBody>
      </p:sp>
      <p:sp>
        <p:nvSpPr>
          <p:cNvPr id="26640" name="Text Box 1040"/>
          <p:cNvSpPr txBox="1">
            <a:spLocks noChangeArrowheads="1"/>
          </p:cNvSpPr>
          <p:nvPr/>
        </p:nvSpPr>
        <p:spPr bwMode="auto">
          <a:xfrm>
            <a:off x="2916238" y="5589588"/>
            <a:ext cx="41275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3600" b="1">
                <a:latin typeface="Showcard Gothic" pitchFamily="82" charset="0"/>
              </a:rPr>
              <a:t>5</a:t>
            </a:r>
          </a:p>
        </p:txBody>
      </p:sp>
      <p:sp>
        <p:nvSpPr>
          <p:cNvPr id="26641" name="Text Box 1041"/>
          <p:cNvSpPr txBox="1">
            <a:spLocks noChangeArrowheads="1"/>
          </p:cNvSpPr>
          <p:nvPr/>
        </p:nvSpPr>
        <p:spPr bwMode="auto">
          <a:xfrm>
            <a:off x="6227763" y="5589588"/>
            <a:ext cx="428625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3600" b="1">
                <a:latin typeface="Showcard Gothic" pitchFamily="82" charset="0"/>
              </a:rPr>
              <a:t>6</a:t>
            </a:r>
          </a:p>
        </p:txBody>
      </p:sp>
      <p:sp>
        <p:nvSpPr>
          <p:cNvPr id="26642" name="Text Box 1042"/>
          <p:cNvSpPr txBox="1">
            <a:spLocks noChangeArrowheads="1"/>
          </p:cNvSpPr>
          <p:nvPr/>
        </p:nvSpPr>
        <p:spPr bwMode="auto">
          <a:xfrm>
            <a:off x="827088" y="3429000"/>
            <a:ext cx="1706562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 i="1">
                <a:latin typeface="Times New Roman" pitchFamily="18" charset="0"/>
              </a:rPr>
              <a:t>У. Гершель</a:t>
            </a:r>
          </a:p>
        </p:txBody>
      </p:sp>
      <p:sp>
        <p:nvSpPr>
          <p:cNvPr id="26643" name="Text Box 1043"/>
          <p:cNvSpPr txBox="1">
            <a:spLocks noChangeArrowheads="1"/>
          </p:cNvSpPr>
          <p:nvPr/>
        </p:nvSpPr>
        <p:spPr bwMode="auto">
          <a:xfrm>
            <a:off x="4114807" y="3500438"/>
            <a:ext cx="152876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Times New Roman" pitchFamily="18" charset="0"/>
              </a:rPr>
              <a:t>И. Кеплер</a:t>
            </a:r>
          </a:p>
        </p:txBody>
      </p:sp>
      <p:sp>
        <p:nvSpPr>
          <p:cNvPr id="26644" name="Text Box 1044"/>
          <p:cNvSpPr txBox="1">
            <a:spLocks noChangeArrowheads="1"/>
          </p:cNvSpPr>
          <p:nvPr/>
        </p:nvSpPr>
        <p:spPr bwMode="auto">
          <a:xfrm>
            <a:off x="6804025" y="3429000"/>
            <a:ext cx="164623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 i="1">
                <a:latin typeface="Times New Roman" pitchFamily="18" charset="0"/>
              </a:rPr>
              <a:t>Г. Галилей</a:t>
            </a:r>
          </a:p>
        </p:txBody>
      </p:sp>
      <p:sp>
        <p:nvSpPr>
          <p:cNvPr id="26645" name="Text Box 1045"/>
          <p:cNvSpPr txBox="1">
            <a:spLocks noChangeArrowheads="1"/>
          </p:cNvSpPr>
          <p:nvPr/>
        </p:nvSpPr>
        <p:spPr bwMode="auto">
          <a:xfrm>
            <a:off x="755650" y="5949950"/>
            <a:ext cx="190023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 i="1">
                <a:latin typeface="Times New Roman" pitchFamily="18" charset="0"/>
              </a:rPr>
              <a:t>В. Я. Струве</a:t>
            </a:r>
          </a:p>
        </p:txBody>
      </p:sp>
      <p:sp>
        <p:nvSpPr>
          <p:cNvPr id="26646" name="Text Box 1046"/>
          <p:cNvSpPr txBox="1">
            <a:spLocks noChangeArrowheads="1"/>
          </p:cNvSpPr>
          <p:nvPr/>
        </p:nvSpPr>
        <p:spPr bwMode="auto">
          <a:xfrm>
            <a:off x="3708400" y="6021388"/>
            <a:ext cx="18827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 i="1">
                <a:latin typeface="Times New Roman" pitchFamily="18" charset="0"/>
              </a:rPr>
              <a:t>Н. Коперник</a:t>
            </a:r>
          </a:p>
        </p:txBody>
      </p:sp>
      <p:sp>
        <p:nvSpPr>
          <p:cNvPr id="26647" name="Text Box 1047"/>
          <p:cNvSpPr txBox="1">
            <a:spLocks noChangeArrowheads="1"/>
          </p:cNvSpPr>
          <p:nvPr/>
        </p:nvSpPr>
        <p:spPr bwMode="auto">
          <a:xfrm>
            <a:off x="6948488" y="5949950"/>
            <a:ext cx="17303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 i="1">
                <a:latin typeface="Times New Roman" pitchFamily="18" charset="0"/>
              </a:rPr>
              <a:t>И. Ньютон</a:t>
            </a:r>
          </a:p>
        </p:txBody>
      </p:sp>
      <p:sp>
        <p:nvSpPr>
          <p:cNvPr id="26648" name="Text Box 1048"/>
          <p:cNvSpPr txBox="1">
            <a:spLocks noChangeArrowheads="1"/>
          </p:cNvSpPr>
          <p:nvPr/>
        </p:nvSpPr>
        <p:spPr bwMode="auto">
          <a:xfrm>
            <a:off x="1042988" y="620713"/>
            <a:ext cx="7107237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  <a:latin typeface="Bookman Old Style" pitchFamily="18" charset="0"/>
              </a:rPr>
              <a:t>Автор гелиоцентрической системы мира</a:t>
            </a:r>
          </a:p>
        </p:txBody>
      </p:sp>
      <p:sp>
        <p:nvSpPr>
          <p:cNvPr id="26649" name="Text Box 1049"/>
          <p:cNvSpPr txBox="1">
            <a:spLocks noChangeArrowheads="1"/>
          </p:cNvSpPr>
          <p:nvPr/>
        </p:nvSpPr>
        <p:spPr bwMode="auto">
          <a:xfrm>
            <a:off x="2700338" y="620713"/>
            <a:ext cx="3821112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  <a:latin typeface="Bookman Old Style" pitchFamily="18" charset="0"/>
              </a:rPr>
              <a:t>Открыл планету Уран</a:t>
            </a:r>
          </a:p>
        </p:txBody>
      </p:sp>
      <p:sp>
        <p:nvSpPr>
          <p:cNvPr id="26650" name="Text Box 1050"/>
          <p:cNvSpPr txBox="1">
            <a:spLocks noChangeArrowheads="1"/>
          </p:cNvSpPr>
          <p:nvPr/>
        </p:nvSpPr>
        <p:spPr bwMode="auto">
          <a:xfrm>
            <a:off x="1258888" y="549275"/>
            <a:ext cx="66071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  <a:latin typeface="Bookman Old Style" pitchFamily="18" charset="0"/>
              </a:rPr>
              <a:t>Основатель Пулковской обсерватории</a:t>
            </a:r>
          </a:p>
        </p:txBody>
      </p:sp>
      <p:sp>
        <p:nvSpPr>
          <p:cNvPr id="26651" name="Text Box 1051"/>
          <p:cNvSpPr txBox="1">
            <a:spLocks noChangeArrowheads="1"/>
          </p:cNvSpPr>
          <p:nvPr/>
        </p:nvSpPr>
        <p:spPr bwMode="auto">
          <a:xfrm>
            <a:off x="2124075" y="549275"/>
            <a:ext cx="5086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  <a:latin typeface="Bookman Old Style" pitchFamily="18" charset="0"/>
              </a:rPr>
              <a:t>Открыл 4 спутника Юпитера</a:t>
            </a:r>
          </a:p>
        </p:txBody>
      </p:sp>
      <p:sp>
        <p:nvSpPr>
          <p:cNvPr id="26652" name="Text Box 1052"/>
          <p:cNvSpPr txBox="1">
            <a:spLocks noChangeArrowheads="1"/>
          </p:cNvSpPr>
          <p:nvPr/>
        </p:nvSpPr>
        <p:spPr bwMode="auto">
          <a:xfrm>
            <a:off x="1258888" y="549275"/>
            <a:ext cx="6494462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  <a:latin typeface="Bookman Old Style" pitchFamily="18" charset="0"/>
              </a:rPr>
              <a:t>Изобретатель телескопа - рефлектора</a:t>
            </a:r>
          </a:p>
        </p:txBody>
      </p:sp>
      <p:sp>
        <p:nvSpPr>
          <p:cNvPr id="26653" name="Text Box 1053"/>
          <p:cNvSpPr txBox="1">
            <a:spLocks noChangeArrowheads="1"/>
          </p:cNvSpPr>
          <p:nvPr/>
        </p:nvSpPr>
        <p:spPr bwMode="auto">
          <a:xfrm>
            <a:off x="1979613" y="549275"/>
            <a:ext cx="4938712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  <a:latin typeface="Bookman Old Style" pitchFamily="18" charset="0"/>
              </a:rPr>
              <a:t>Обнаружил пятна на Солнце</a:t>
            </a:r>
          </a:p>
        </p:txBody>
      </p:sp>
      <p:sp>
        <p:nvSpPr>
          <p:cNvPr id="26654" name="Text Box 1054"/>
          <p:cNvSpPr txBox="1">
            <a:spLocks noChangeArrowheads="1"/>
          </p:cNvSpPr>
          <p:nvPr/>
        </p:nvSpPr>
        <p:spPr bwMode="auto">
          <a:xfrm>
            <a:off x="1403350" y="476250"/>
            <a:ext cx="6397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  <a:latin typeface="Bookman Old Style" pitchFamily="18" charset="0"/>
              </a:rPr>
              <a:t>Открыл 3 закона небесной механики</a:t>
            </a:r>
          </a:p>
        </p:txBody>
      </p:sp>
      <p:sp>
        <p:nvSpPr>
          <p:cNvPr id="26655" name="Text Box 1055"/>
          <p:cNvSpPr txBox="1">
            <a:spLocks noChangeArrowheads="1"/>
          </p:cNvSpPr>
          <p:nvPr/>
        </p:nvSpPr>
        <p:spPr bwMode="auto">
          <a:xfrm>
            <a:off x="1403350" y="476250"/>
            <a:ext cx="63230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  <a:latin typeface="Bookman Old Style" pitchFamily="18" charset="0"/>
              </a:rPr>
              <a:t>Автор закона всемирного тяготения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00"/>
                            </p:stCondLst>
                            <p:childTnLst>
                              <p:par>
                                <p:cTn id="2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00"/>
                            </p:stCondLst>
                            <p:childTnLst>
                              <p:par>
                                <p:cTn id="4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2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700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2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700"/>
                            </p:stCondLst>
                            <p:childTnLst>
                              <p:par>
                                <p:cTn id="6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2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700"/>
                            </p:stCondLst>
                            <p:childTnLst>
                              <p:par>
                                <p:cTn id="73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6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66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5" dur="5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20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0" presetID="2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91" dur="2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animClr clrSpc="rgb" dir="cw">
                                      <p:cBhvr>
                                        <p:cTn id="92" dur="2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4" dur="2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3" dur="5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7" dur="20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8" presetID="2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09" dur="2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animClr clrSpc="rgb" dir="cw">
                                      <p:cBhvr>
                                        <p:cTn id="110" dur="2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11" dur="2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12" dur="2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1" dur="5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5" dur="2000" fill="hold"/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6" presetID="2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7" dur="20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animClr clrSpc="rgb" dir="cw">
                                      <p:cBhvr>
                                        <p:cTn id="128" dur="20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20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30" dur="20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9" dur="5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3" dur="2000" fill="hold"/>
                                        <p:tgtEl>
                                          <p:spTgt spid="26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4" presetID="2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45" dur="20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animClr clrSpc="rgb" dir="cw">
                                      <p:cBhvr>
                                        <p:cTn id="146" dur="20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47" dur="20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48" dur="20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0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7" dur="50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" presetClass="emph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1" dur="2000" fill="hold"/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2" presetID="2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63" dur="20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animClr clrSpc="rgb" dir="cw">
                                      <p:cBhvr>
                                        <p:cTn id="164" dur="20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65" dur="20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66" dur="20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5" dur="5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9" dur="20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0" presetID="2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81" dur="2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animClr clrSpc="rgb" dir="cw">
                                      <p:cBhvr>
                                        <p:cTn id="182" dur="2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83" dur="2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84" dur="2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000"/>
                            </p:stCondLst>
                            <p:childTnLst>
                              <p:par>
                                <p:cTn id="18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3" dur="5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7" dur="2000" fill="hold"/>
                                        <p:tgtEl>
                                          <p:spTgt spid="26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8" presetID="28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99" dur="20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0" dur="20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1" dur="20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202" dur="20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00"/>
                            </p:stCondLst>
                            <p:childTnLst>
                              <p:par>
                                <p:cTn id="20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1" dur="500"/>
                                        <p:tgtEl>
                                          <p:spTgt spid="26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5" dur="2000" fill="hold"/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6" presetID="28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17" dur="5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8" dur="5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9" dur="5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220" dur="5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266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5" grpId="0" autoUpdateAnimBg="0"/>
      <p:bldP spid="26635" grpId="1"/>
      <p:bldP spid="26636" grpId="0"/>
      <p:bldP spid="26636" grpId="1"/>
      <p:bldP spid="26637" grpId="0"/>
      <p:bldP spid="26637" grpId="1"/>
      <p:bldP spid="26638" grpId="0"/>
      <p:bldP spid="26638" grpId="1"/>
      <p:bldP spid="26638" grpId="2"/>
      <p:bldP spid="26639" grpId="0"/>
      <p:bldP spid="26639" grpId="1"/>
      <p:bldP spid="26640" grpId="0"/>
      <p:bldP spid="26640" grpId="1"/>
      <p:bldP spid="26641" grpId="0"/>
      <p:bldP spid="26641" grpId="1"/>
      <p:bldP spid="26641" grpId="2"/>
      <p:bldP spid="26642" grpId="0" autoUpdateAnimBg="0"/>
      <p:bldP spid="26642" grpId="1"/>
      <p:bldP spid="26643" grpId="0" autoUpdateAnimBg="0"/>
      <p:bldP spid="26643" grpId="1"/>
      <p:bldP spid="26644" grpId="0" build="allAtOnce" autoUpdateAnimBg="0"/>
      <p:bldP spid="26644" grpId="1" build="allAtOnce"/>
      <p:bldP spid="26645" grpId="0" autoUpdateAnimBg="0"/>
      <p:bldP spid="26645" grpId="1"/>
      <p:bldP spid="26646" grpId="0" autoUpdateAnimBg="0"/>
      <p:bldP spid="26646" grpId="1"/>
      <p:bldP spid="26647" grpId="0"/>
      <p:bldP spid="26647" grpId="1"/>
      <p:bldP spid="26647" grpId="2"/>
      <p:bldP spid="26648" grpId="0" autoUpdateAnimBg="0"/>
      <p:bldP spid="26648" grpId="1"/>
      <p:bldP spid="26649" grpId="0" autoUpdateAnimBg="0"/>
      <p:bldP spid="26649" grpId="1"/>
      <p:bldP spid="26650" grpId="0" autoUpdateAnimBg="0"/>
      <p:bldP spid="26650" grpId="1"/>
      <p:bldP spid="26651" grpId="0" autoUpdateAnimBg="0"/>
      <p:bldP spid="26651" grpId="1"/>
      <p:bldP spid="26652" grpId="0" autoUpdateAnimBg="0"/>
      <p:bldP spid="26652" grpId="1"/>
      <p:bldP spid="26653" grpId="0" autoUpdateAnimBg="0"/>
      <p:bldP spid="26653" grpId="1"/>
      <p:bldP spid="26654" grpId="0" autoUpdateAnimBg="0"/>
      <p:bldP spid="26654" grpId="1"/>
      <p:bldP spid="26655" grpId="0"/>
      <p:bldP spid="26655" grpId="1"/>
    </p:bldLst>
  </p:timing>
</p:sld>
</file>

<file path=ppt/theme/theme1.xml><?xml version="1.0" encoding="utf-8"?>
<a:theme xmlns:a="http://schemas.openxmlformats.org/drawingml/2006/main" name="Selling a Product or Service">
  <a:themeElements>
    <a:clrScheme name="Selling a Product or Service 5">
      <a:dk1>
        <a:srgbClr val="808080"/>
      </a:dk1>
      <a:lt1>
        <a:srgbClr val="00FFFF"/>
      </a:lt1>
      <a:dk2>
        <a:srgbClr val="000000"/>
      </a:dk2>
      <a:lt2>
        <a:srgbClr val="FFFFFF"/>
      </a:lt2>
      <a:accent1>
        <a:srgbClr val="6699FF"/>
      </a:accent1>
      <a:accent2>
        <a:srgbClr val="9933FF"/>
      </a:accent2>
      <a:accent3>
        <a:srgbClr val="AAAAAA"/>
      </a:accent3>
      <a:accent4>
        <a:srgbClr val="00DADA"/>
      </a:accent4>
      <a:accent5>
        <a:srgbClr val="B8CAFF"/>
      </a:accent5>
      <a:accent6>
        <a:srgbClr val="8A2DE7"/>
      </a:accent6>
      <a:hlink>
        <a:srgbClr val="00FFFF"/>
      </a:hlink>
      <a:folHlink>
        <a:srgbClr val="0099CC"/>
      </a:folHlink>
    </a:clrScheme>
    <a:fontScheme name="Selling a Product or Servic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Wide Lati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Wide Latin" pitchFamily="18" charset="0"/>
          </a:defRPr>
        </a:defPPr>
      </a:lstStyle>
    </a:lnDef>
  </a:objectDefaults>
  <a:extraClrSchemeLst>
    <a:extraClrScheme>
      <a:clrScheme name="Selling a Product or Service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lling a Product or Service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lling a Product or Service 5">
        <a:dk1>
          <a:srgbClr val="808080"/>
        </a:dk1>
        <a:lt1>
          <a:srgbClr val="00FFFF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00DADA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Selling a Product or Service</Template>
  <TotalTime>2496</TotalTime>
  <Words>498</Words>
  <Application>Microsoft PowerPoint</Application>
  <PresentationFormat>Экран (4:3)</PresentationFormat>
  <Paragraphs>180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Selling a Product or Service</vt:lpstr>
      <vt:lpstr>Рисунок</vt:lpstr>
      <vt:lpstr>Игра «Звёздный час»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617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«Звёздный час»</dc:title>
  <dc:creator>Оля и Ира</dc:creator>
  <cp:lastModifiedBy>XTreme</cp:lastModifiedBy>
  <cp:revision>80</cp:revision>
  <cp:lastPrinted>1601-01-01T00:00:00Z</cp:lastPrinted>
  <dcterms:created xsi:type="dcterms:W3CDTF">2008-03-27T17:43:26Z</dcterms:created>
  <dcterms:modified xsi:type="dcterms:W3CDTF">2009-01-27T20:54:10Z</dcterms:modified>
</cp:coreProperties>
</file>