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  <p:sldMasterId id="2147483720" r:id="rId2"/>
  </p:sldMasterIdLst>
  <p:notesMasterIdLst>
    <p:notesMasterId r:id="rId14"/>
  </p:notesMasterIdLst>
  <p:sldIdLst>
    <p:sldId id="265" r:id="rId3"/>
    <p:sldId id="258" r:id="rId4"/>
    <p:sldId id="260" r:id="rId5"/>
    <p:sldId id="261" r:id="rId6"/>
    <p:sldId id="264" r:id="rId7"/>
    <p:sldId id="266" r:id="rId8"/>
    <p:sldId id="267" r:id="rId9"/>
    <p:sldId id="268" r:id="rId10"/>
    <p:sldId id="269" r:id="rId11"/>
    <p:sldId id="262" r:id="rId12"/>
    <p:sldId id="270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BF69E"/>
    <a:srgbClr val="BADFB5"/>
    <a:srgbClr val="17AD1E"/>
    <a:srgbClr val="240BB9"/>
    <a:srgbClr val="FFFFFF"/>
    <a:srgbClr val="DA0E3A"/>
    <a:srgbClr val="EF0F34"/>
    <a:srgbClr val="FF0066"/>
    <a:srgbClr val="A7114A"/>
    <a:srgbClr val="0066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89770A-F2CE-4ADC-945B-34668A71C56D}" type="datetimeFigureOut">
              <a:rPr lang="ru-RU" smtClean="0"/>
              <a:pPr/>
              <a:t>28.01.2009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09E6E3-164E-4FD0-9CB9-7D2DF4A6DCA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09E6E3-164E-4FD0-9CB9-7D2DF4A6DCA1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632B9DE6-3BA0-4AAF-87C4-CF36C820DFDB}" type="datetimeFigureOut">
              <a:rPr lang="ru-RU" smtClean="0"/>
              <a:pPr/>
              <a:t>28.01.2009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1B8B4A29-2F52-4B7B-8603-30816573852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B9DE6-3BA0-4AAF-87C4-CF36C820DFDB}" type="datetimeFigureOut">
              <a:rPr lang="ru-RU" smtClean="0"/>
              <a:pPr/>
              <a:t>28.01.2009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4A29-2F52-4B7B-8603-30816573852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B9DE6-3BA0-4AAF-87C4-CF36C820DFDB}" type="datetimeFigureOut">
              <a:rPr lang="ru-RU" smtClean="0"/>
              <a:pPr/>
              <a:t>28.01.2009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4A29-2F52-4B7B-8603-30816573852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B9DE6-3BA0-4AAF-87C4-CF36C820DFDB}" type="datetimeFigureOut">
              <a:rPr lang="ru-RU" smtClean="0"/>
              <a:pPr/>
              <a:t>28.01.2009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4A29-2F52-4B7B-8603-30816573852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B9DE6-3BA0-4AAF-87C4-CF36C820DFDB}" type="datetimeFigureOut">
              <a:rPr lang="ru-RU" smtClean="0"/>
              <a:pPr/>
              <a:t>28.01.2009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4A29-2F52-4B7B-8603-30816573852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B9DE6-3BA0-4AAF-87C4-CF36C820DFDB}" type="datetimeFigureOut">
              <a:rPr lang="ru-RU" smtClean="0"/>
              <a:pPr/>
              <a:t>28.01.2009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4A29-2F52-4B7B-8603-30816573852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B9DE6-3BA0-4AAF-87C4-CF36C820DFDB}" type="datetimeFigureOut">
              <a:rPr lang="ru-RU" smtClean="0"/>
              <a:pPr/>
              <a:t>28.01.2009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4A29-2F52-4B7B-8603-30816573852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B9DE6-3BA0-4AAF-87C4-CF36C820DFDB}" type="datetimeFigureOut">
              <a:rPr lang="ru-RU" smtClean="0"/>
              <a:pPr/>
              <a:t>28.01.2009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4A29-2F52-4B7B-8603-30816573852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B9DE6-3BA0-4AAF-87C4-CF36C820DFDB}" type="datetimeFigureOut">
              <a:rPr lang="ru-RU" smtClean="0"/>
              <a:pPr/>
              <a:t>28.01.2009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4A29-2F52-4B7B-8603-30816573852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B9DE6-3BA0-4AAF-87C4-CF36C820DFDB}" type="datetimeFigureOut">
              <a:rPr lang="ru-RU" smtClean="0"/>
              <a:pPr/>
              <a:t>28.01.2009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4A29-2F52-4B7B-8603-30816573852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B9DE6-3BA0-4AAF-87C4-CF36C820DFDB}" type="datetimeFigureOut">
              <a:rPr lang="ru-RU" smtClean="0"/>
              <a:pPr/>
              <a:t>28.01.2009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4A29-2F52-4B7B-8603-30816573852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32B9DE6-3BA0-4AAF-87C4-CF36C820DFDB}" type="datetimeFigureOut">
              <a:rPr lang="ru-RU" smtClean="0"/>
              <a:pPr/>
              <a:t>28.01.2009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B8B4A29-2F52-4B7B-8603-30816573852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B9DE6-3BA0-4AAF-87C4-CF36C820DFDB}" type="datetimeFigureOut">
              <a:rPr lang="ru-RU" smtClean="0"/>
              <a:pPr/>
              <a:t>28.01.2009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4A29-2F52-4B7B-8603-30816573852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B9DE6-3BA0-4AAF-87C4-CF36C820DFDB}" type="datetimeFigureOut">
              <a:rPr lang="ru-RU" smtClean="0"/>
              <a:pPr/>
              <a:t>28.01.2009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4A29-2F52-4B7B-8603-30816573852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B9DE6-3BA0-4AAF-87C4-CF36C820DFDB}" type="datetimeFigureOut">
              <a:rPr lang="ru-RU" smtClean="0"/>
              <a:pPr/>
              <a:t>28.01.2009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4A29-2F52-4B7B-8603-30816573852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632B9DE6-3BA0-4AAF-87C4-CF36C820DFDB}" type="datetimeFigureOut">
              <a:rPr lang="ru-RU" smtClean="0"/>
              <a:pPr/>
              <a:t>28.01.2009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1B8B4A29-2F52-4B7B-8603-30816573852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B9DE6-3BA0-4AAF-87C4-CF36C820DFDB}" type="datetimeFigureOut">
              <a:rPr lang="ru-RU" smtClean="0"/>
              <a:pPr/>
              <a:t>28.01.2009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4A29-2F52-4B7B-8603-30816573852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B9DE6-3BA0-4AAF-87C4-CF36C820DFDB}" type="datetimeFigureOut">
              <a:rPr lang="ru-RU" smtClean="0"/>
              <a:pPr/>
              <a:t>28.01.2009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4A29-2F52-4B7B-8603-30816573852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32B9DE6-3BA0-4AAF-87C4-CF36C820DFDB}" type="datetimeFigureOut">
              <a:rPr lang="ru-RU" smtClean="0"/>
              <a:pPr/>
              <a:t>28.01.2009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B8B4A29-2F52-4B7B-8603-30816573852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B9DE6-3BA0-4AAF-87C4-CF36C820DFDB}" type="datetimeFigureOut">
              <a:rPr lang="ru-RU" smtClean="0"/>
              <a:pPr/>
              <a:t>28.01.2009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4A29-2F52-4B7B-8603-30816573852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32B9DE6-3BA0-4AAF-87C4-CF36C820DFDB}" type="datetimeFigureOut">
              <a:rPr lang="ru-RU" smtClean="0"/>
              <a:pPr/>
              <a:t>28.01.2009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B8B4A29-2F52-4B7B-8603-30816573852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32B9DE6-3BA0-4AAF-87C4-CF36C820DFDB}" type="datetimeFigureOut">
              <a:rPr lang="ru-RU" smtClean="0"/>
              <a:pPr/>
              <a:t>28.01.2009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B8B4A29-2F52-4B7B-8603-30816573852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32B9DE6-3BA0-4AAF-87C4-CF36C820DFDB}" type="datetimeFigureOut">
              <a:rPr lang="ru-RU" smtClean="0"/>
              <a:pPr/>
              <a:t>28.01.2009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B8B4A29-2F52-4B7B-8603-30816573852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2B9DE6-3BA0-4AAF-87C4-CF36C820DFDB}" type="datetimeFigureOut">
              <a:rPr lang="ru-RU" smtClean="0"/>
              <a:pPr/>
              <a:t>28.01.2009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B4A29-2F52-4B7B-8603-30816573852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5.gif"/><Relationship Id="rId5" Type="http://schemas.openxmlformats.org/officeDocument/2006/relationships/slide" Target="slide9.xml"/><Relationship Id="rId4" Type="http://schemas.openxmlformats.org/officeDocument/2006/relationships/slide" Target="slide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7" Type="http://schemas.openxmlformats.org/officeDocument/2006/relationships/image" Target="../media/image7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8.xml"/><Relationship Id="rId5" Type="http://schemas.openxmlformats.org/officeDocument/2006/relationships/hyperlink" Target="file:///E:\&#1052;&#1086;&#1080;%20&#1076;&#1086;&#1082;&#1091;&#1084;&#1077;&#1085;&#1090;&#1099;\&#1056;&#1072;&#1073;.&#1076;&#1086;&#1082;&#1091;&#1084;&#1077;&#1085;&#1090;&#1099;\&#1086;&#1090;&#1082;&#1088;%20&#1091;&#1088;%207%20&#1076;&#1072;&#1074;&#1083;%20&#1090;&#1074;\&#1055;&#1088;&#1080;&#1083;&#1086;&#1078;&#1077;&#1085;&#1080;&#1077;2.xbk" TargetMode="External"/><Relationship Id="rId4" Type="http://schemas.openxmlformats.org/officeDocument/2006/relationships/image" Target="../media/image12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slide" Target="slide10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slide" Target="slide1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file:///E:\&#1052;&#1086;&#1080;%20&#1076;&#1086;&#1082;&#1091;&#1084;&#1077;&#1085;&#1090;&#1099;\&#1056;&#1072;&#1073;.&#1076;&#1086;&#1082;&#1091;&#1084;&#1077;&#1085;&#1090;&#1099;\&#1086;&#1090;&#1082;&#1088;%20&#1091;&#1088;%207%20&#1076;&#1072;&#1074;&#1083;%20&#1090;&#1074;\&#1055;&#1088;&#1080;&#1083;&#1086;&#1078;&#1077;&#1085;&#1080;&#1077;2.xbk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5000">
              <a:srgbClr val="FFEFD1">
                <a:alpha val="0"/>
              </a:srgbClr>
            </a:gs>
            <a:gs pos="64999">
              <a:srgbClr val="F0EBD5"/>
            </a:gs>
            <a:gs pos="100000">
              <a:srgbClr val="D1C39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одзаголовок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DA0E3A"/>
                </a:solidFill>
                <a:latin typeface="+mj-lt"/>
              </a:rPr>
              <a:t>Автор:  </a:t>
            </a:r>
            <a:r>
              <a:rPr lang="ru-RU" dirty="0" err="1" smtClean="0">
                <a:solidFill>
                  <a:srgbClr val="DA0E3A"/>
                </a:solidFill>
                <a:latin typeface="+mj-lt"/>
              </a:rPr>
              <a:t>Демиденко</a:t>
            </a:r>
            <a:r>
              <a:rPr lang="ru-RU" dirty="0" smtClean="0">
                <a:solidFill>
                  <a:srgbClr val="DA0E3A"/>
                </a:solidFill>
                <a:latin typeface="+mj-lt"/>
              </a:rPr>
              <a:t> Л.М. учитель физики </a:t>
            </a:r>
          </a:p>
          <a:p>
            <a:r>
              <a:rPr lang="ru-RU" dirty="0" smtClean="0">
                <a:solidFill>
                  <a:srgbClr val="DA0E3A"/>
                </a:solidFill>
                <a:latin typeface="+mj-lt"/>
              </a:rPr>
              <a:t>МОУ СОШ № 6 с углубленным изучением математики</a:t>
            </a:r>
            <a:endParaRPr lang="ru-RU" dirty="0">
              <a:solidFill>
                <a:srgbClr val="DA0E3A"/>
              </a:solidFill>
              <a:latin typeface="+mj-lt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428860" y="1785926"/>
            <a:ext cx="5572164" cy="206210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3200" b="1" cap="all" spc="0" dirty="0" smtClean="0">
                <a:ln w="0"/>
                <a:solidFill>
                  <a:srgbClr val="DA0E3A"/>
                </a:solidFill>
                <a:effectLst>
                  <a:reflection blurRad="12700" stA="50000" endPos="50000" dist="5000" dir="5400000" sy="-100000" rotWithShape="0"/>
                </a:effectLst>
              </a:rPr>
              <a:t>Решение задач </a:t>
            </a:r>
          </a:p>
          <a:p>
            <a:pPr algn="ctr"/>
            <a:r>
              <a:rPr lang="ru-RU" sz="3200" b="1" cap="all" spc="0" dirty="0" smtClean="0">
                <a:ln w="0"/>
                <a:solidFill>
                  <a:srgbClr val="DA0E3A"/>
                </a:solidFill>
                <a:effectLst>
                  <a:reflection blurRad="12700" stA="50000" endPos="50000" dist="5000" dir="5400000" sy="-100000" rotWithShape="0"/>
                </a:effectLst>
              </a:rPr>
              <a:t>по теме:</a:t>
            </a:r>
          </a:p>
          <a:p>
            <a:pPr algn="ctr"/>
            <a:r>
              <a:rPr lang="ru-RU" sz="3200" b="1" cap="all" dirty="0" smtClean="0">
                <a:ln w="0"/>
                <a:solidFill>
                  <a:srgbClr val="DA0E3A"/>
                </a:solidFill>
                <a:effectLst>
                  <a:reflection blurRad="12700" stA="50000" endPos="50000" dist="5000" dir="5400000" sy="-100000" rotWithShape="0"/>
                </a:effectLst>
              </a:rPr>
              <a:t>«давление твердых тел»</a:t>
            </a:r>
            <a:endParaRPr lang="ru-RU" sz="3200" b="1" cap="all" spc="0" dirty="0">
              <a:ln w="0"/>
              <a:solidFill>
                <a:srgbClr val="DA0E3A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4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4" descr="C:\Documents and Settings\АДМ\Рабочий стол\gif\Цветы\f03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4857760"/>
            <a:ext cx="1066800" cy="933450"/>
          </a:xfrm>
          <a:prstGeom prst="rect">
            <a:avLst/>
          </a:prstGeom>
          <a:noFill/>
        </p:spPr>
      </p:pic>
      <p:pic>
        <p:nvPicPr>
          <p:cNvPr id="15" name="Picture 5" descr="C:\Documents and Settings\АДМ\Рабочий стол\gif\Цветы\flowers19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44" y="2285992"/>
            <a:ext cx="1695450" cy="2247900"/>
          </a:xfrm>
          <a:prstGeom prst="rect">
            <a:avLst/>
          </a:prstGeom>
          <a:noFill/>
        </p:spPr>
      </p:pic>
      <p:sp>
        <p:nvSpPr>
          <p:cNvPr id="5" name="Управляющая кнопка: назад 4">
            <a:hlinkClick r:id="rId4" action="ppaction://hlinksldjump" highlightClick="1"/>
          </p:cNvPr>
          <p:cNvSpPr/>
          <p:nvPr/>
        </p:nvSpPr>
        <p:spPr>
          <a:xfrm>
            <a:off x="8072462" y="5929330"/>
            <a:ext cx="857256" cy="285752"/>
          </a:xfrm>
          <a:prstGeom prst="actionButtonBackPrevious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Управляющая кнопка: назад 5">
            <a:hlinkClick r:id="rId5" action="ppaction://hlinksldjump" highlightClick="1"/>
          </p:cNvPr>
          <p:cNvSpPr/>
          <p:nvPr/>
        </p:nvSpPr>
        <p:spPr>
          <a:xfrm>
            <a:off x="8072462" y="6357958"/>
            <a:ext cx="857256" cy="285752"/>
          </a:xfrm>
          <a:prstGeom prst="actionButtonBackPrevious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357158" y="357166"/>
            <a:ext cx="8501122" cy="1285884"/>
          </a:xfrm>
        </p:spPr>
        <p:txBody>
          <a:bodyPr>
            <a:normAutofit fontScale="90000"/>
          </a:bodyPr>
          <a:lstStyle/>
          <a:p>
            <a:r>
              <a:rPr lang="ru-RU" sz="5400" b="1" dirty="0" smtClean="0">
                <a:solidFill>
                  <a:srgbClr val="EF0F34"/>
                </a:solidFill>
                <a:latin typeface="Book Antiqua" pitchFamily="18" charset="0"/>
              </a:rPr>
              <a:t>              Молодец! </a:t>
            </a:r>
            <a:br>
              <a:rPr lang="ru-RU" sz="5400" b="1" dirty="0" smtClean="0">
                <a:solidFill>
                  <a:srgbClr val="EF0F34"/>
                </a:solidFill>
                <a:latin typeface="Book Antiqua" pitchFamily="18" charset="0"/>
              </a:rPr>
            </a:br>
            <a:r>
              <a:rPr lang="ru-RU" sz="5400" b="1" dirty="0" smtClean="0">
                <a:solidFill>
                  <a:srgbClr val="EF0F34"/>
                </a:solidFill>
                <a:latin typeface="Book Antiqua" pitchFamily="18" charset="0"/>
              </a:rPr>
              <a:t>Задача решена  верно!</a:t>
            </a:r>
            <a:endParaRPr lang="ru-RU" sz="5400" b="1" dirty="0">
              <a:solidFill>
                <a:srgbClr val="EF0F34"/>
              </a:solidFill>
              <a:latin typeface="Book Antiqua" pitchFamily="18" charset="0"/>
            </a:endParaRPr>
          </a:p>
        </p:txBody>
      </p:sp>
      <p:pic>
        <p:nvPicPr>
          <p:cNvPr id="1027" name="Picture 3" descr="C:\Documents and Settings\АДМ\Рабочий стол\gif\Люди\13.gif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500298" y="1714488"/>
            <a:ext cx="3643338" cy="3643338"/>
          </a:xfrm>
          <a:prstGeom prst="rect">
            <a:avLst/>
          </a:prstGeom>
          <a:noFill/>
        </p:spPr>
      </p:pic>
      <p:pic>
        <p:nvPicPr>
          <p:cNvPr id="1029" name="Picture 5" descr="C:\Documents and Settings\АДМ\Рабочий стол\gif\Цветы\flowers19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0966372">
            <a:off x="-165592" y="3851079"/>
            <a:ext cx="1695450" cy="2247900"/>
          </a:xfrm>
          <a:prstGeom prst="rect">
            <a:avLst/>
          </a:prstGeom>
          <a:noFill/>
        </p:spPr>
      </p:pic>
      <p:pic>
        <p:nvPicPr>
          <p:cNvPr id="1028" name="Picture 4" descr="C:\Documents and Settings\АДМ\Рабочий стол\gif\Цветы\f03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5852" y="5643578"/>
            <a:ext cx="1066800" cy="933450"/>
          </a:xfrm>
          <a:prstGeom prst="rect">
            <a:avLst/>
          </a:prstGeom>
          <a:noFill/>
        </p:spPr>
      </p:pic>
      <p:pic>
        <p:nvPicPr>
          <p:cNvPr id="17" name="Picture 5" descr="C:\Documents and Settings\АДМ\Рабочий стол\gif\Цветы\flowers19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768" y="3571876"/>
            <a:ext cx="1695450" cy="2247900"/>
          </a:xfrm>
          <a:prstGeom prst="rect">
            <a:avLst/>
          </a:prstGeom>
          <a:noFill/>
        </p:spPr>
      </p:pic>
      <p:pic>
        <p:nvPicPr>
          <p:cNvPr id="18" name="Picture 5" descr="C:\Documents and Settings\АДМ\Рабочий стол\gif\Цветы\flowers19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72330" y="2143116"/>
            <a:ext cx="1695450" cy="2247900"/>
          </a:xfrm>
          <a:prstGeom prst="rect">
            <a:avLst/>
          </a:prstGeom>
          <a:noFill/>
        </p:spPr>
      </p:pic>
      <p:pic>
        <p:nvPicPr>
          <p:cNvPr id="19" name="Picture 5" descr="C:\Documents and Settings\АДМ\Рабочий стол\gif\Цветы\flowers19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285935">
            <a:off x="6227898" y="4712735"/>
            <a:ext cx="1695450" cy="2247900"/>
          </a:xfrm>
          <a:prstGeom prst="rect">
            <a:avLst/>
          </a:prstGeom>
          <a:noFill/>
        </p:spPr>
      </p:pic>
      <p:pic>
        <p:nvPicPr>
          <p:cNvPr id="20" name="Picture 4" descr="C:\Documents and Settings\АДМ\Рабочий стол\gif\Цветы\f03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5984" y="5924550"/>
            <a:ext cx="1066800" cy="933450"/>
          </a:xfrm>
          <a:prstGeom prst="rect">
            <a:avLst/>
          </a:prstGeom>
          <a:noFill/>
        </p:spPr>
      </p:pic>
      <p:pic>
        <p:nvPicPr>
          <p:cNvPr id="21" name="Picture 4" descr="C:\Documents and Settings\АДМ\Рабочий стол\gif\Цветы\f03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43240" y="5924550"/>
            <a:ext cx="1066800" cy="933450"/>
          </a:xfrm>
          <a:prstGeom prst="rect">
            <a:avLst/>
          </a:prstGeom>
          <a:noFill/>
        </p:spPr>
      </p:pic>
      <p:pic>
        <p:nvPicPr>
          <p:cNvPr id="22" name="Picture 4" descr="C:\Documents and Settings\АДМ\Рабочий стол\gif\Цветы\f03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00496" y="5924550"/>
            <a:ext cx="1066800" cy="933450"/>
          </a:xfrm>
          <a:prstGeom prst="rect">
            <a:avLst/>
          </a:prstGeom>
          <a:noFill/>
        </p:spPr>
      </p:pic>
      <p:pic>
        <p:nvPicPr>
          <p:cNvPr id="23" name="Picture 4" descr="C:\Documents and Settings\АДМ\Рабочий стол\gif\Цветы\f03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15074" y="5924550"/>
            <a:ext cx="1066800" cy="933450"/>
          </a:xfrm>
          <a:prstGeom prst="rect">
            <a:avLst/>
          </a:prstGeom>
          <a:noFill/>
        </p:spPr>
      </p:pic>
      <p:pic>
        <p:nvPicPr>
          <p:cNvPr id="24" name="Picture 4" descr="C:\Documents and Settings\АДМ\Рабочий стол\gif\Цветы\f03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43570" y="5924550"/>
            <a:ext cx="1066800" cy="933450"/>
          </a:xfrm>
          <a:prstGeom prst="rect">
            <a:avLst/>
          </a:prstGeom>
          <a:noFill/>
        </p:spPr>
      </p:pic>
      <p:pic>
        <p:nvPicPr>
          <p:cNvPr id="26" name="Picture 4" descr="C:\Documents and Settings\АДМ\Рабочий стол\gif\Цветы\f03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86314" y="5924550"/>
            <a:ext cx="1143008" cy="9334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4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Управляющая кнопка: назад 1">
            <a:hlinkClick r:id="rId2" action="ppaction://hlinksldjump" highlightClick="1"/>
          </p:cNvPr>
          <p:cNvSpPr/>
          <p:nvPr/>
        </p:nvSpPr>
        <p:spPr>
          <a:xfrm>
            <a:off x="7858148" y="5857892"/>
            <a:ext cx="857256" cy="357190"/>
          </a:xfrm>
          <a:prstGeom prst="actionButtonBackPrevious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Управляющая кнопка: назад 2">
            <a:hlinkClick r:id="rId3" action="ppaction://hlinksldjump" highlightClick="1"/>
          </p:cNvPr>
          <p:cNvSpPr/>
          <p:nvPr/>
        </p:nvSpPr>
        <p:spPr>
          <a:xfrm>
            <a:off x="7858148" y="6357958"/>
            <a:ext cx="928694" cy="357190"/>
          </a:xfrm>
          <a:prstGeom prst="actionButtonBackPrevious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50" name="Picture 2" descr="C:\Documents and Settings\АДМ\Рабочий стол\gif\Люди\1045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643174" y="1857364"/>
            <a:ext cx="3500462" cy="3500462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357290" y="571480"/>
            <a:ext cx="662392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solidFill>
                  <a:schemeClr val="accent3">
                    <a:lumMod val="75000"/>
                  </a:schemeClr>
                </a:solidFill>
                <a:latin typeface="Book Antiqua" pitchFamily="18" charset="0"/>
              </a:rPr>
              <a:t>Подумай! Ты ответил неправильно! 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extBox 2"/>
          <p:cNvSpPr txBox="1">
            <a:spLocks noChangeArrowheads="1"/>
          </p:cNvSpPr>
          <p:nvPr/>
        </p:nvSpPr>
        <p:spPr bwMode="auto">
          <a:xfrm>
            <a:off x="571500" y="1357298"/>
            <a:ext cx="7786688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dirty="0" smtClean="0"/>
              <a:t>Закрепить </a:t>
            </a:r>
            <a:r>
              <a:rPr lang="ru-RU" dirty="0"/>
              <a:t>знания, полученные по </a:t>
            </a:r>
            <a:r>
              <a:rPr lang="ru-RU" dirty="0" smtClean="0"/>
              <a:t>теме « Давление твердых тел», </a:t>
            </a:r>
          </a:p>
          <a:p>
            <a:r>
              <a:rPr lang="ru-RU" dirty="0" smtClean="0"/>
              <a:t>совершенствовать </a:t>
            </a:r>
            <a:r>
              <a:rPr lang="ru-RU" dirty="0"/>
              <a:t>навыки решения </a:t>
            </a:r>
            <a:r>
              <a:rPr lang="ru-RU" dirty="0" smtClean="0"/>
              <a:t>задач</a:t>
            </a:r>
            <a:r>
              <a:rPr lang="ru-RU" dirty="0"/>
              <a:t>, </a:t>
            </a:r>
            <a:endParaRPr lang="ru-RU" dirty="0" smtClean="0"/>
          </a:p>
          <a:p>
            <a:r>
              <a:rPr lang="ru-RU" dirty="0" smtClean="0"/>
              <a:t>развивать коммуникативные способности.</a:t>
            </a:r>
            <a:endParaRPr lang="ru-RU" dirty="0"/>
          </a:p>
        </p:txBody>
      </p:sp>
      <p:sp>
        <p:nvSpPr>
          <p:cNvPr id="6149" name="TextBox 4"/>
          <p:cNvSpPr txBox="1">
            <a:spLocks noChangeArrowheads="1"/>
          </p:cNvSpPr>
          <p:nvPr/>
        </p:nvSpPr>
        <p:spPr bwMode="auto">
          <a:xfrm>
            <a:off x="642938" y="4214818"/>
            <a:ext cx="7786714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dirty="0"/>
              <a:t>-творчески и самостоятельно выполнять учебные задачи;</a:t>
            </a:r>
          </a:p>
          <a:p>
            <a:r>
              <a:rPr lang="ru-RU" dirty="0"/>
              <a:t>-мотивированно организовывать свою деятельность;</a:t>
            </a:r>
          </a:p>
          <a:p>
            <a:r>
              <a:rPr lang="ru-RU" dirty="0" smtClean="0"/>
              <a:t>-</a:t>
            </a:r>
            <a:r>
              <a:rPr lang="ru-RU" dirty="0"/>
              <a:t>следовать этическим нормам и правилам ведения диалога;</a:t>
            </a:r>
          </a:p>
          <a:p>
            <a:r>
              <a:rPr lang="ru-RU" dirty="0"/>
              <a:t>-оценивать свою деятельность;</a:t>
            </a:r>
          </a:p>
          <a:p>
            <a:r>
              <a:rPr lang="ru-RU" dirty="0"/>
              <a:t>-учитывать мнение других.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500298" y="285728"/>
            <a:ext cx="3785780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48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  <a:t>Цели урока:</a:t>
            </a:r>
            <a:endParaRPr lang="ru-RU" sz="48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Calibri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454016" y="2967335"/>
            <a:ext cx="4290854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4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  <a:t>З</a:t>
            </a:r>
            <a:r>
              <a:rPr lang="ru-RU" sz="48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</a:rPr>
              <a:t>адачи урока</a:t>
            </a:r>
            <a:endParaRPr lang="ru-RU" sz="48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Calibri" pitchFamily="34" charset="0"/>
            </a:endParaRP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929188" y="1428750"/>
          <a:ext cx="3643336" cy="4643475"/>
        </p:xfrm>
        <a:graphic>
          <a:graphicData uri="http://schemas.openxmlformats.org/drawingml/2006/table">
            <a:tbl>
              <a:tblPr/>
              <a:tblGrid>
                <a:gridCol w="455417"/>
                <a:gridCol w="455417"/>
                <a:gridCol w="455417"/>
                <a:gridCol w="455417"/>
                <a:gridCol w="455417"/>
                <a:gridCol w="455417"/>
                <a:gridCol w="455417"/>
                <a:gridCol w="455417"/>
              </a:tblGrid>
              <a:tr h="309565"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9565"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9565"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9565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09565"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9565"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09565"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09565"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09565"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09565"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09565"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09565"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09565"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09565"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09565"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pic>
        <p:nvPicPr>
          <p:cNvPr id="6" name="Рисунок 5" descr="SMILE8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2938" y="285750"/>
            <a:ext cx="928687" cy="62388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TextBox 6"/>
          <p:cNvSpPr txBox="1"/>
          <p:nvPr/>
        </p:nvSpPr>
        <p:spPr>
          <a:xfrm>
            <a:off x="285720" y="1428736"/>
            <a:ext cx="3786187" cy="489364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42900" indent="-342900">
              <a:buFontTx/>
              <a:buAutoNum type="arabicPeriod"/>
            </a:pPr>
            <a:r>
              <a:rPr lang="ru-RU" sz="1200" b="1" dirty="0">
                <a:solidFill>
                  <a:srgbClr val="DF3142"/>
                </a:solidFill>
                <a:latin typeface="Calibri" pitchFamily="34" charset="0"/>
              </a:rPr>
              <a:t>Физическая величина равная отношению силы, действующей перпендикулярно поверхности к площади этой поверхности.</a:t>
            </a:r>
            <a:endParaRPr lang="ru-RU" sz="1200" b="1" dirty="0">
              <a:solidFill>
                <a:srgbClr val="DF3142"/>
              </a:solidFill>
            </a:endParaRPr>
          </a:p>
          <a:p>
            <a:pPr marL="342900" indent="-342900"/>
            <a:endParaRPr lang="ru-RU" sz="1200" b="1" dirty="0">
              <a:solidFill>
                <a:srgbClr val="C00000"/>
              </a:solidFill>
            </a:endParaRPr>
          </a:p>
          <a:p>
            <a:pPr marL="342900" indent="-342900">
              <a:buFontTx/>
              <a:buAutoNum type="arabicPeriod" startAt="2"/>
            </a:pPr>
            <a:r>
              <a:rPr lang="ru-RU" sz="1200" b="1" dirty="0">
                <a:solidFill>
                  <a:srgbClr val="2023AA"/>
                </a:solidFill>
                <a:latin typeface="Calibri" pitchFamily="34" charset="0"/>
              </a:rPr>
              <a:t>Единица давления.</a:t>
            </a:r>
            <a:endParaRPr lang="ru-RU" sz="1200" b="1" dirty="0">
              <a:solidFill>
                <a:srgbClr val="2023AA"/>
              </a:solidFill>
            </a:endParaRPr>
          </a:p>
          <a:p>
            <a:pPr marL="342900" indent="-342900"/>
            <a:endParaRPr lang="ru-RU" sz="1200" b="1" dirty="0">
              <a:solidFill>
                <a:srgbClr val="376092"/>
              </a:solidFill>
            </a:endParaRPr>
          </a:p>
          <a:p>
            <a:pPr marL="342900" indent="-342900">
              <a:buFontTx/>
              <a:buAutoNum type="arabicPeriod" startAt="3"/>
            </a:pPr>
            <a:r>
              <a:rPr lang="ru-RU" sz="1200" b="1" dirty="0">
                <a:solidFill>
                  <a:srgbClr val="C20AAC"/>
                </a:solidFill>
                <a:latin typeface="Calibri" pitchFamily="34" charset="0"/>
              </a:rPr>
              <a:t>При уменьшении площади поверхности и  неизменной силе, действующей перпендикулярно давление.</a:t>
            </a:r>
            <a:endParaRPr lang="ru-RU" sz="1200" b="1" dirty="0">
              <a:solidFill>
                <a:srgbClr val="C20AAC"/>
              </a:solidFill>
            </a:endParaRPr>
          </a:p>
          <a:p>
            <a:pPr marL="342900" indent="-342900"/>
            <a:endParaRPr lang="ru-RU" sz="1200" b="1" dirty="0">
              <a:solidFill>
                <a:srgbClr val="4F6228"/>
              </a:solidFill>
            </a:endParaRPr>
          </a:p>
          <a:p>
            <a:pPr marL="342900" indent="-342900">
              <a:buFontTx/>
              <a:buAutoNum type="arabicPeriod" startAt="4"/>
            </a:pPr>
            <a:r>
              <a:rPr lang="ru-RU" sz="1200" b="1" dirty="0">
                <a:solidFill>
                  <a:srgbClr val="E35B25"/>
                </a:solidFill>
                <a:latin typeface="Calibri" pitchFamily="34" charset="0"/>
              </a:rPr>
              <a:t>Давление обратно пропорционально… поверхности.</a:t>
            </a:r>
            <a:endParaRPr lang="ru-RU" sz="1200" b="1" dirty="0">
              <a:solidFill>
                <a:srgbClr val="E35B25"/>
              </a:solidFill>
            </a:endParaRPr>
          </a:p>
          <a:p>
            <a:pPr marL="342900" indent="-342900"/>
            <a:endParaRPr lang="ru-RU" sz="1200" b="1" dirty="0">
              <a:solidFill>
                <a:srgbClr val="FAC090"/>
              </a:solidFill>
            </a:endParaRPr>
          </a:p>
          <a:p>
            <a:pPr marL="342900" indent="-342900">
              <a:buFontTx/>
              <a:buAutoNum type="arabicPeriod" startAt="5"/>
            </a:pPr>
            <a:r>
              <a:rPr lang="ru-RU" sz="1200" b="1" dirty="0">
                <a:solidFill>
                  <a:srgbClr val="8113B3"/>
                </a:solidFill>
                <a:latin typeface="Calibri" pitchFamily="34" charset="0"/>
              </a:rPr>
              <a:t>Имя французского ученого Паскаля.</a:t>
            </a:r>
            <a:endParaRPr lang="ru-RU" sz="1200" b="1" dirty="0">
              <a:solidFill>
                <a:srgbClr val="8113B3"/>
              </a:solidFill>
            </a:endParaRPr>
          </a:p>
          <a:p>
            <a:pPr marL="342900" indent="-342900"/>
            <a:endParaRPr lang="ru-RU" sz="1200" b="1" dirty="0">
              <a:solidFill>
                <a:srgbClr val="604A7B"/>
              </a:solidFill>
            </a:endParaRPr>
          </a:p>
          <a:p>
            <a:pPr marL="342900" indent="-342900">
              <a:buFontTx/>
              <a:buAutoNum type="arabicPeriod" startAt="6"/>
            </a:pPr>
            <a:r>
              <a:rPr lang="ru-RU" sz="1200" b="1" dirty="0">
                <a:solidFill>
                  <a:srgbClr val="2F8717"/>
                </a:solidFill>
                <a:latin typeface="Calibri" pitchFamily="34" charset="0"/>
              </a:rPr>
              <a:t>При уменьшении силы, действующей перпендикулярно поверхности и неизменной площади поверхности давление</a:t>
            </a:r>
            <a:r>
              <a:rPr lang="ru-RU" sz="1200" b="1" dirty="0" smtClean="0">
                <a:solidFill>
                  <a:srgbClr val="2F8717"/>
                </a:solidFill>
                <a:latin typeface="Calibri" pitchFamily="34" charset="0"/>
              </a:rPr>
              <a:t>…</a:t>
            </a:r>
          </a:p>
          <a:p>
            <a:pPr marL="342900" indent="-342900">
              <a:buFontTx/>
              <a:buAutoNum type="arabicPeriod" startAt="6"/>
            </a:pPr>
            <a:endParaRPr lang="ru-RU" sz="1200" b="1" dirty="0">
              <a:solidFill>
                <a:srgbClr val="2F8717"/>
              </a:solidFill>
            </a:endParaRPr>
          </a:p>
          <a:p>
            <a:pPr marL="342900" indent="-342900">
              <a:buAutoNum type="arabicPeriod" startAt="7"/>
            </a:pPr>
            <a:r>
              <a:rPr lang="ru-RU" sz="1200" b="1" dirty="0" smtClean="0">
                <a:solidFill>
                  <a:srgbClr val="1E06CC"/>
                </a:solidFill>
                <a:latin typeface="Calibri" pitchFamily="34" charset="0"/>
              </a:rPr>
              <a:t>Давление прямо пропорционально…, </a:t>
            </a:r>
            <a:r>
              <a:rPr lang="ru-RU" sz="1200" b="1" dirty="0">
                <a:solidFill>
                  <a:srgbClr val="1E06CC"/>
                </a:solidFill>
                <a:latin typeface="Calibri" pitchFamily="34" charset="0"/>
              </a:rPr>
              <a:t>действующей перпендикулярно поверхности</a:t>
            </a:r>
            <a:r>
              <a:rPr lang="ru-RU" sz="1200" b="1" dirty="0" smtClean="0">
                <a:solidFill>
                  <a:srgbClr val="1E06CC"/>
                </a:solidFill>
                <a:latin typeface="Calibri" pitchFamily="34" charset="0"/>
              </a:rPr>
              <a:t>.</a:t>
            </a:r>
          </a:p>
          <a:p>
            <a:pPr marL="342900" indent="-342900">
              <a:buAutoNum type="arabicPeriod" startAt="7"/>
            </a:pPr>
            <a:endParaRPr lang="ru-RU" sz="1200" b="1" dirty="0">
              <a:solidFill>
                <a:srgbClr val="1E06CC"/>
              </a:solidFill>
            </a:endParaRPr>
          </a:p>
          <a:p>
            <a:pPr marL="342900" indent="-342900"/>
            <a:r>
              <a:rPr lang="ru-RU" sz="1200" b="1" dirty="0" smtClean="0">
                <a:solidFill>
                  <a:srgbClr val="FF0066"/>
                </a:solidFill>
              </a:rPr>
              <a:t>8.      Сила с которой тело вследствие притяжения к Земле, действует на горизонтальную опору или вертикальный подвес</a:t>
            </a:r>
          </a:p>
          <a:p>
            <a:pPr marL="342900" indent="-342900"/>
            <a:r>
              <a:rPr lang="ru-RU" sz="1200" b="1" dirty="0" smtClean="0">
                <a:solidFill>
                  <a:srgbClr val="FF0066"/>
                </a:solidFill>
                <a:latin typeface="Calibri" pitchFamily="34" charset="0"/>
              </a:rPr>
              <a:t> </a:t>
            </a:r>
            <a:endParaRPr lang="ru-RU" sz="1200" b="1" dirty="0">
              <a:solidFill>
                <a:srgbClr val="FF0066"/>
              </a:solidFill>
              <a:latin typeface="Calibri" pitchFamily="34" charset="0"/>
            </a:endParaRPr>
          </a:p>
        </p:txBody>
      </p:sp>
      <p:sp>
        <p:nvSpPr>
          <p:cNvPr id="2213" name="WordArt 165"/>
          <p:cNvSpPr>
            <a:spLocks noChangeArrowheads="1" noChangeShapeType="1" noTextEdit="1"/>
          </p:cNvSpPr>
          <p:nvPr/>
        </p:nvSpPr>
        <p:spPr bwMode="auto">
          <a:xfrm>
            <a:off x="3276600" y="333375"/>
            <a:ext cx="2938474" cy="66673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"/>
                <a:cs typeface="Arial"/>
              </a:rPr>
              <a:t>Кроссворд</a:t>
            </a:r>
          </a:p>
        </p:txBody>
      </p:sp>
      <p:pic>
        <p:nvPicPr>
          <p:cNvPr id="2214" name="Picture 166" descr="image048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43306" y="2143116"/>
            <a:ext cx="584200" cy="863600"/>
          </a:xfrm>
          <a:prstGeom prst="rect">
            <a:avLst/>
          </a:prstGeom>
          <a:noFill/>
        </p:spPr>
      </p:pic>
      <p:pic>
        <p:nvPicPr>
          <p:cNvPr id="2215" name="Picture 167" descr="work2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86248" y="5214950"/>
            <a:ext cx="815975" cy="915988"/>
          </a:xfrm>
          <a:prstGeom prst="rect">
            <a:avLst/>
          </a:prstGeom>
          <a:noFill/>
        </p:spPr>
      </p:pic>
      <p:pic>
        <p:nvPicPr>
          <p:cNvPr id="2216" name="Picture 168" descr="work3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071934" y="3643314"/>
            <a:ext cx="935038" cy="835025"/>
          </a:xfrm>
          <a:prstGeom prst="rect">
            <a:avLst/>
          </a:prstGeom>
          <a:noFill/>
        </p:spPr>
      </p:pic>
      <p:pic>
        <p:nvPicPr>
          <p:cNvPr id="2217" name="Picture 169" descr="work1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643438" y="1214422"/>
            <a:ext cx="161925" cy="838200"/>
          </a:xfrm>
          <a:prstGeom prst="rect">
            <a:avLst/>
          </a:prstGeom>
          <a:noFill/>
        </p:spPr>
      </p:pic>
      <p:pic>
        <p:nvPicPr>
          <p:cNvPr id="2220" name="Picture 172" descr="work13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071934" y="2714620"/>
            <a:ext cx="720725" cy="720725"/>
          </a:xfrm>
          <a:prstGeom prst="rect">
            <a:avLst/>
          </a:prstGeom>
          <a:noFill/>
        </p:spPr>
      </p:pic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4929190" y="1428736"/>
          <a:ext cx="3643336" cy="4643475"/>
        </p:xfrm>
        <a:graphic>
          <a:graphicData uri="http://schemas.openxmlformats.org/drawingml/2006/table">
            <a:tbl>
              <a:tblPr/>
              <a:tblGrid>
                <a:gridCol w="455417"/>
                <a:gridCol w="455417"/>
                <a:gridCol w="455417"/>
                <a:gridCol w="455417"/>
                <a:gridCol w="455417"/>
                <a:gridCol w="455417"/>
                <a:gridCol w="455417"/>
                <a:gridCol w="455417"/>
              </a:tblGrid>
              <a:tr h="309565"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9565"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9565"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9565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09565"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9565"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09565"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09565"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09565"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09565"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09565"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09565"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09565"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09565"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09565"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7">
                                          <p:stCondLst>
                                            <p:cond delay="163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42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42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7">
                                          <p:stCondLst>
                                            <p:cond delay="41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42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42" decel="50000">
                                          <p:stCondLst>
                                            <p:cond delay="45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19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2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2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00"/>
                            </p:stCondLst>
                            <p:childTnLst>
                              <p:par>
                                <p:cTn id="3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1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1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4000"/>
                            </p:stCondLst>
                            <p:childTnLst>
                              <p:par>
                                <p:cTn id="49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1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500"/>
                            </p:stCondLst>
                            <p:childTnLst>
                              <p:par>
                                <p:cTn id="53" presetID="54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2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2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0"/>
                            </p:stCondLst>
                            <p:childTnLst>
                              <p:par>
                                <p:cTn id="67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 tmFilter="0,0; .5, 1; 1, 1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7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2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6950"/>
                            </p:stCondLst>
                            <p:childTnLst>
                              <p:par>
                                <p:cTn id="80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82" dur="500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385" decel="100000"/>
                                        <p:tgtEl>
                                          <p:spTgt spid="22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6" dur="385" decel="100000"/>
                                        <p:tgtEl>
                                          <p:spTgt spid="221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87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221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88" dur="385" fill="hold"/>
                                        <p:tgtEl>
                                          <p:spTgt spid="22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89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22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90" dur="385" fill="hold"/>
                                        <p:tgtEl>
                                          <p:spTgt spid="22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91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22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7950"/>
                            </p:stCondLst>
                            <p:childTnLst>
                              <p:par>
                                <p:cTn id="93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8950"/>
                            </p:stCondLst>
                            <p:childTnLst>
                              <p:par>
                                <p:cTn id="100" presetID="3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0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0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0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9950"/>
                            </p:stCondLst>
                            <p:childTnLst>
                              <p:par>
                                <p:cTn id="107" presetID="3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0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1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1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1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4400" b="1" dirty="0" smtClean="0">
                <a:solidFill>
                  <a:srgbClr val="A7114A"/>
                </a:solidFill>
                <a:latin typeface="Tahoma" pitchFamily="34" charset="0"/>
                <a:cs typeface="Tahoma" pitchFamily="34" charset="0"/>
              </a:rPr>
              <a:t>ответы:</a:t>
            </a:r>
          </a:p>
        </p:txBody>
      </p:sp>
      <p:graphicFrame>
        <p:nvGraphicFramePr>
          <p:cNvPr id="3237" name="Group 165"/>
          <p:cNvGraphicFramePr>
            <a:graphicFrameLocks noGrp="1"/>
          </p:cNvGraphicFramePr>
          <p:nvPr/>
        </p:nvGraphicFramePr>
        <p:xfrm>
          <a:off x="2428860" y="1071537"/>
          <a:ext cx="4429156" cy="5286420"/>
        </p:xfrm>
        <a:graphic>
          <a:graphicData uri="http://schemas.openxmlformats.org/drawingml/2006/table">
            <a:tbl>
              <a:tblPr/>
              <a:tblGrid>
                <a:gridCol w="535727"/>
                <a:gridCol w="515734"/>
                <a:gridCol w="597452"/>
                <a:gridCol w="557502"/>
                <a:gridCol w="553869"/>
                <a:gridCol w="557502"/>
                <a:gridCol w="555685"/>
                <a:gridCol w="555685"/>
              </a:tblGrid>
              <a:tr h="35242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DA0E3A"/>
                          </a:solidFill>
                          <a:effectLst/>
                          <a:latin typeface="Calibri" pitchFamily="34" charset="0"/>
                        </a:rPr>
                        <a:t>у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242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Calibri" pitchFamily="34" charset="0"/>
                        </a:rPr>
                        <a:t>Б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DA0E3A"/>
                          </a:solidFill>
                          <a:effectLst/>
                          <a:latin typeface="Calibri" pitchFamily="34" charset="0"/>
                        </a:rPr>
                        <a:t>м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242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240BB9"/>
                          </a:solidFill>
                          <a:effectLst/>
                          <a:latin typeface="Calibri" pitchFamily="34" charset="0"/>
                        </a:rPr>
                        <a:t>п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240BB9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Calibri" pitchFamily="34" charset="0"/>
                        </a:rPr>
                        <a:t>у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 pitchFamily="34" charset="0"/>
                        </a:rPr>
                        <a:t>п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Calibri" pitchFamily="34" charset="0"/>
                        </a:rPr>
                        <a:t>л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DA0E3A"/>
                          </a:solidFill>
                          <a:effectLst/>
                          <a:latin typeface="Calibri" pitchFamily="34" charset="0"/>
                        </a:rPr>
                        <a:t>е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 pitchFamily="34" charset="0"/>
                        </a:rPr>
                        <a:t>с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Calibri" pitchFamily="34" charset="0"/>
                        </a:rPr>
                        <a:t>в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242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д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а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в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л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е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н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и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</a:rPr>
                        <a:t>е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242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40BB9"/>
                          </a:solidFill>
                          <a:effectLst/>
                          <a:latin typeface="Calibri" pitchFamily="34" charset="0"/>
                        </a:rPr>
                        <a:t>с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Calibri" pitchFamily="34" charset="0"/>
                        </a:rPr>
                        <a:t>е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 pitchFamily="34" charset="0"/>
                        </a:rPr>
                        <a:t>о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Calibri" pitchFamily="34" charset="0"/>
                        </a:rPr>
                        <a:t>з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CC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DA0E3A"/>
                          </a:solidFill>
                          <a:effectLst/>
                          <a:latin typeface="Calibri" pitchFamily="34" charset="0"/>
                        </a:rPr>
                        <a:t>ь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DA0E3A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 pitchFamily="34" charset="0"/>
                        </a:rPr>
                        <a:t>л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Calibri" pitchFamily="34" charset="0"/>
                        </a:rPr>
                        <a:t>с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242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40BB9"/>
                          </a:solidFill>
                          <a:effectLst/>
                          <a:latin typeface="Calibri" pitchFamily="34" charset="0"/>
                        </a:rPr>
                        <a:t>к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Calibri" pitchFamily="34" charset="0"/>
                        </a:rPr>
                        <a:t>л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 pitchFamily="34" charset="0"/>
                        </a:rPr>
                        <a:t>щ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DA0E3A"/>
                          </a:solidFill>
                          <a:effectLst/>
                          <a:latin typeface="Calibri" pitchFamily="34" charset="0"/>
                        </a:rPr>
                        <a:t>ш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DA0E3A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alibri" pitchFamily="34" charset="0"/>
                        </a:rPr>
                        <a:t>е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242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40BB9"/>
                          </a:solidFill>
                          <a:effectLst/>
                          <a:latin typeface="Calibri" pitchFamily="34" charset="0"/>
                        </a:rPr>
                        <a:t>а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Calibri" pitchFamily="34" charset="0"/>
                        </a:rPr>
                        <a:t>и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 pitchFamily="34" charset="0"/>
                        </a:rPr>
                        <a:t>а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DA0E3A"/>
                          </a:solidFill>
                          <a:effectLst/>
                          <a:latin typeface="Calibri" pitchFamily="34" charset="0"/>
                        </a:rPr>
                        <a:t>а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525" marR="9525" marT="9525" marB="0" anchor="b" horzOverflow="overflow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242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40BB9"/>
                          </a:solidFill>
                          <a:effectLst/>
                          <a:latin typeface="Calibri" pitchFamily="34" charset="0"/>
                        </a:rPr>
                        <a:t>л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Calibri" pitchFamily="34" charset="0"/>
                        </a:rPr>
                        <a:t>ч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 pitchFamily="34" charset="0"/>
                        </a:rPr>
                        <a:t>д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DA0E3A"/>
                          </a:solidFill>
                          <a:effectLst/>
                          <a:latin typeface="Calibri" pitchFamily="34" charset="0"/>
                        </a:rPr>
                        <a:t>е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525" marR="9525" marT="9525" marB="0" anchor="b" horzOverflow="overflow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242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240BB9"/>
                          </a:solidFill>
                          <a:effectLst/>
                          <a:latin typeface="Calibri" pitchFamily="34" charset="0"/>
                        </a:rPr>
                        <a:t>ь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240BB9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Calibri" pitchFamily="34" charset="0"/>
                        </a:rPr>
                        <a:t>и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  <a:latin typeface="Calibri" pitchFamily="34" charset="0"/>
                        </a:rPr>
                        <a:t>и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DA0E3A"/>
                          </a:solidFill>
                          <a:effectLst/>
                          <a:latin typeface="Calibri" pitchFamily="34" charset="0"/>
                        </a:rPr>
                        <a:t>т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525" marR="9525" marT="9525" marB="0" anchor="b" horzOverflow="overflow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242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Calibri" pitchFamily="34" charset="0"/>
                        </a:rPr>
                        <a:t>в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DA0E3A"/>
                          </a:solidFill>
                          <a:effectLst/>
                          <a:latin typeface="Calibri" pitchFamily="34" charset="0"/>
                        </a:rPr>
                        <a:t>с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525" marR="9525" marT="9525" marB="0" anchor="b" horzOverflow="overflow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242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Calibri" pitchFamily="34" charset="0"/>
                        </a:rPr>
                        <a:t>а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DA0E3A"/>
                          </a:solidFill>
                          <a:effectLst/>
                          <a:latin typeface="Calibri" pitchFamily="34" charset="0"/>
                        </a:rPr>
                        <a:t>я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525" marR="9525" marT="9525" marB="0" anchor="b" horzOverflow="overflow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242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Calibri" pitchFamily="34" charset="0"/>
                        </a:rPr>
                        <a:t>е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525" marR="9525" marT="9525" marB="0" anchor="b" horzOverflow="overflow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242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Calibri" pitchFamily="34" charset="0"/>
                        </a:rPr>
                        <a:t>т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525" marR="9525" marT="9525" marB="0" anchor="b" horzOverflow="overflow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242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Calibri" pitchFamily="34" charset="0"/>
                        </a:rPr>
                        <a:t>с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525" marR="9525" marT="9525" marB="0" anchor="b" horzOverflow="overflow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242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Calibri" pitchFamily="34" charset="0"/>
                        </a:rPr>
                        <a:t>я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3236" name="Picture 164" descr="little_orange_guy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1643050"/>
            <a:ext cx="1584325" cy="1071563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500034" y="4429132"/>
            <a:ext cx="235745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accent3"/>
                </a:solidFill>
                <a:latin typeface="Tahoma" pitchFamily="34" charset="0"/>
                <a:cs typeface="Tahoma" pitchFamily="34" charset="0"/>
              </a:rPr>
              <a:t>Оценки:</a:t>
            </a:r>
          </a:p>
          <a:p>
            <a:r>
              <a:rPr lang="ru-RU" sz="2400" dirty="0" smtClean="0">
                <a:solidFill>
                  <a:schemeClr val="accent3"/>
                </a:solidFill>
                <a:latin typeface="Tahoma" pitchFamily="34" charset="0"/>
                <a:cs typeface="Tahoma" pitchFamily="34" charset="0"/>
              </a:rPr>
              <a:t>8 отв.    - 5</a:t>
            </a:r>
          </a:p>
          <a:p>
            <a:r>
              <a:rPr lang="ru-RU" sz="2400" dirty="0" smtClean="0">
                <a:solidFill>
                  <a:schemeClr val="accent3"/>
                </a:solidFill>
                <a:latin typeface="Tahoma" pitchFamily="34" charset="0"/>
                <a:cs typeface="Tahoma" pitchFamily="34" charset="0"/>
              </a:rPr>
              <a:t>7-6 отв. - 4</a:t>
            </a:r>
          </a:p>
          <a:p>
            <a:r>
              <a:rPr lang="ru-RU" sz="2400" dirty="0" smtClean="0">
                <a:solidFill>
                  <a:schemeClr val="accent3"/>
                </a:solidFill>
                <a:latin typeface="Tahoma" pitchFamily="34" charset="0"/>
                <a:cs typeface="Tahoma" pitchFamily="34" charset="0"/>
              </a:rPr>
              <a:t>5-4 отв. - 3 </a:t>
            </a:r>
          </a:p>
          <a:p>
            <a:endParaRPr lang="ru-RU" sz="2400" dirty="0">
              <a:solidFill>
                <a:schemeClr val="accent3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142976" y="214290"/>
            <a:ext cx="7000924" cy="642942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2800" dirty="0" smtClean="0">
                <a:solidFill>
                  <a:srgbClr val="F52D05"/>
                </a:solidFill>
                <a:latin typeface="Arial Black" pitchFamily="34" charset="0"/>
              </a:rPr>
              <a:t>Д а в л е </a:t>
            </a:r>
            <a:r>
              <a:rPr lang="ru-RU" sz="2800" dirty="0" err="1" smtClean="0">
                <a:solidFill>
                  <a:srgbClr val="F52D05"/>
                </a:solidFill>
                <a:latin typeface="Arial Black" pitchFamily="34" charset="0"/>
              </a:rPr>
              <a:t>н</a:t>
            </a:r>
            <a:r>
              <a:rPr lang="ru-RU" sz="2800" dirty="0" smtClean="0">
                <a:solidFill>
                  <a:srgbClr val="F52D05"/>
                </a:solidFill>
                <a:latin typeface="Arial Black" pitchFamily="34" charset="0"/>
              </a:rPr>
              <a:t> и е  т в е </a:t>
            </a:r>
            <a:r>
              <a:rPr lang="ru-RU" sz="2800" dirty="0" err="1" smtClean="0">
                <a:solidFill>
                  <a:srgbClr val="F52D05"/>
                </a:solidFill>
                <a:latin typeface="Arial Black" pitchFamily="34" charset="0"/>
              </a:rPr>
              <a:t>р</a:t>
            </a:r>
            <a:r>
              <a:rPr lang="ru-RU" sz="2800" dirty="0" smtClean="0">
                <a:solidFill>
                  <a:srgbClr val="F52D05"/>
                </a:solidFill>
                <a:latin typeface="Arial Black" pitchFamily="34" charset="0"/>
              </a:rPr>
              <a:t> </a:t>
            </a:r>
            <a:r>
              <a:rPr lang="ru-RU" sz="2800" dirty="0" err="1" smtClean="0">
                <a:solidFill>
                  <a:srgbClr val="F52D05"/>
                </a:solidFill>
                <a:latin typeface="Arial Black" pitchFamily="34" charset="0"/>
              </a:rPr>
              <a:t>д</a:t>
            </a:r>
            <a:r>
              <a:rPr lang="ru-RU" sz="2800" dirty="0" smtClean="0">
                <a:solidFill>
                  <a:srgbClr val="F52D05"/>
                </a:solidFill>
                <a:latin typeface="Arial Black" pitchFamily="34" charset="0"/>
              </a:rPr>
              <a:t> </a:t>
            </a:r>
            <a:r>
              <a:rPr lang="ru-RU" sz="2800" dirty="0" err="1" smtClean="0">
                <a:solidFill>
                  <a:srgbClr val="F52D05"/>
                </a:solidFill>
                <a:latin typeface="Arial Black" pitchFamily="34" charset="0"/>
              </a:rPr>
              <a:t>ы</a:t>
            </a:r>
            <a:r>
              <a:rPr lang="ru-RU" sz="2800" dirty="0" smtClean="0">
                <a:solidFill>
                  <a:srgbClr val="F52D05"/>
                </a:solidFill>
                <a:latin typeface="Arial Black" pitchFamily="34" charset="0"/>
              </a:rPr>
              <a:t> </a:t>
            </a:r>
            <a:r>
              <a:rPr lang="ru-RU" sz="2800" dirty="0" err="1" smtClean="0">
                <a:solidFill>
                  <a:srgbClr val="F52D05"/>
                </a:solidFill>
                <a:latin typeface="Arial Black" pitchFamily="34" charset="0"/>
              </a:rPr>
              <a:t>х</a:t>
            </a:r>
            <a:r>
              <a:rPr lang="ru-RU" sz="2800" dirty="0" smtClean="0">
                <a:solidFill>
                  <a:srgbClr val="F52D05"/>
                </a:solidFill>
                <a:latin typeface="Arial Black" pitchFamily="34" charset="0"/>
              </a:rPr>
              <a:t>  т е л</a:t>
            </a:r>
            <a:endParaRPr lang="ru-RU" sz="2800" dirty="0">
              <a:solidFill>
                <a:srgbClr val="F52D05"/>
              </a:solidFill>
              <a:latin typeface="Arial Black" pitchFamily="34" charset="0"/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2"/>
          </p:nvPr>
        </p:nvSpPr>
        <p:spPr>
          <a:xfrm>
            <a:off x="5214942" y="2143116"/>
            <a:ext cx="3428992" cy="3286148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ru-RU" sz="2400" dirty="0" smtClean="0">
                <a:solidFill>
                  <a:srgbClr val="25292F"/>
                </a:solidFill>
                <a:latin typeface="Arial Black" pitchFamily="34" charset="0"/>
              </a:rPr>
              <a:t>Физическая величина равная отношению силы, действующей перпендикулярно поверхности к  площади этой поверхности.</a:t>
            </a:r>
            <a:endParaRPr lang="en-US" sz="2400" dirty="0" smtClean="0">
              <a:solidFill>
                <a:srgbClr val="25292F"/>
              </a:solidFill>
              <a:latin typeface="Arial Black" pitchFamily="34" charset="0"/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sz="quarter" idx="1"/>
          </p:nvPr>
        </p:nvSpPr>
        <p:spPr>
          <a:xfrm>
            <a:off x="214282" y="1071546"/>
            <a:ext cx="4857784" cy="342902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ru-RU" sz="9600" dirty="0" smtClean="0">
                <a:solidFill>
                  <a:srgbClr val="26543B"/>
                </a:solidFill>
              </a:rPr>
              <a:t>  </a:t>
            </a:r>
            <a:r>
              <a:rPr lang="en-US" sz="9600" dirty="0" smtClean="0">
                <a:solidFill>
                  <a:srgbClr val="354537"/>
                </a:solidFill>
                <a:latin typeface="Times New Roman" pitchFamily="18" charset="0"/>
                <a:cs typeface="Times New Roman" pitchFamily="18" charset="0"/>
              </a:rPr>
              <a:t>p=F/S</a:t>
            </a:r>
          </a:p>
          <a:p>
            <a:pPr>
              <a:buNone/>
            </a:pPr>
            <a:endParaRPr lang="ru-RU" sz="5400" dirty="0" smtClean="0">
              <a:solidFill>
                <a:srgbClr val="354537"/>
              </a:solidFill>
              <a:latin typeface="Arial Black" pitchFamily="34" charset="0"/>
            </a:endParaRPr>
          </a:p>
          <a:p>
            <a:pPr>
              <a:buNone/>
            </a:pPr>
            <a:r>
              <a:rPr lang="en-US" sz="5400" dirty="0" smtClean="0">
                <a:solidFill>
                  <a:srgbClr val="354537"/>
                </a:solidFill>
                <a:latin typeface="Arial Black" pitchFamily="34" charset="0"/>
              </a:rPr>
              <a:t>1</a:t>
            </a:r>
            <a:r>
              <a:rPr lang="ru-RU" sz="5400" dirty="0" smtClean="0">
                <a:solidFill>
                  <a:srgbClr val="354537"/>
                </a:solidFill>
                <a:latin typeface="Arial Black" pitchFamily="34" charset="0"/>
              </a:rPr>
              <a:t>Па=1Н/1м²</a:t>
            </a:r>
            <a:endParaRPr lang="en-US" sz="5400" dirty="0" smtClean="0">
              <a:solidFill>
                <a:srgbClr val="354537"/>
              </a:solidFill>
              <a:latin typeface="Arial Black" pitchFamily="34" charset="0"/>
            </a:endParaRPr>
          </a:p>
          <a:p>
            <a:pPr>
              <a:buNone/>
            </a:pPr>
            <a:endParaRPr lang="ru-RU" sz="9600" dirty="0" smtClean="0">
              <a:solidFill>
                <a:srgbClr val="26543B"/>
              </a:solidFill>
            </a:endParaRPr>
          </a:p>
          <a:p>
            <a:endParaRPr lang="ru-RU" dirty="0"/>
          </a:p>
        </p:txBody>
      </p:sp>
      <p:pic>
        <p:nvPicPr>
          <p:cNvPr id="2050" name="Picture 2" descr="C:\Program Files\Microsoft Office\MEDIA\CAGCAT10\j0199549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429108"/>
            <a:ext cx="1857388" cy="2428892"/>
          </a:xfrm>
          <a:prstGeom prst="rect">
            <a:avLst/>
          </a:prstGeom>
          <a:noFill/>
        </p:spPr>
      </p:pic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uiExpand="1" build="p" animBg="1"/>
      <p:bldP spid="7" grpId="0" uiExpand="1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Program Files\Microsoft Office\MEDIA\CAGCAT10\j0293570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8" y="5715016"/>
            <a:ext cx="2000264" cy="906170"/>
          </a:xfrm>
          <a:prstGeom prst="rect">
            <a:avLst/>
          </a:prstGeom>
          <a:noFill/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000100" y="571480"/>
            <a:ext cx="2714644" cy="671514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4000" dirty="0" smtClean="0">
                <a:solidFill>
                  <a:srgbClr val="FF0000"/>
                </a:solidFill>
                <a:latin typeface="Arial Black" pitchFamily="34" charset="0"/>
              </a:rPr>
              <a:t>Вес тела</a:t>
            </a:r>
            <a:endParaRPr lang="ru-RU" sz="4000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2"/>
          </p:nvPr>
        </p:nvSpPr>
        <p:spPr>
          <a:xfrm>
            <a:off x="5715008" y="857232"/>
            <a:ext cx="2695758" cy="3000396"/>
          </a:xfrm>
        </p:spPr>
        <p:txBody>
          <a:bodyPr>
            <a:noAutofit/>
          </a:bodyPr>
          <a:lstStyle/>
          <a:p>
            <a:r>
              <a:rPr lang="ru-RU" sz="2000" dirty="0" smtClean="0">
                <a:solidFill>
                  <a:srgbClr val="240BB9"/>
                </a:solidFill>
                <a:latin typeface="Arial Black" pitchFamily="34" charset="0"/>
              </a:rPr>
              <a:t>Сила с которой тело вследствие притяжения к Земле, действует на горизонтальную опору или вертикальный подвес</a:t>
            </a:r>
            <a:endParaRPr lang="ru-RU" sz="2000" dirty="0">
              <a:solidFill>
                <a:srgbClr val="240BB9"/>
              </a:solidFill>
              <a:latin typeface="Arial Black" pitchFamily="34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quarter" idx="1"/>
          </p:nvPr>
        </p:nvSpPr>
        <p:spPr>
          <a:xfrm>
            <a:off x="428596" y="1928802"/>
            <a:ext cx="5124456" cy="292895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en-US" sz="8800" dirty="0" smtClean="0">
                <a:solidFill>
                  <a:schemeClr val="bg2">
                    <a:lumMod val="75000"/>
                  </a:schemeClr>
                </a:solidFill>
              </a:rPr>
              <a:t>   </a:t>
            </a:r>
            <a:r>
              <a:rPr lang="en-US" sz="8800" b="1" dirty="0" smtClean="0">
                <a:solidFill>
                  <a:srgbClr val="1E06CC"/>
                </a:solidFill>
              </a:rPr>
              <a:t>P=mg</a:t>
            </a:r>
          </a:p>
          <a:p>
            <a:pPr>
              <a:buNone/>
            </a:pPr>
            <a:r>
              <a:rPr lang="ru-RU" sz="5400" b="1" dirty="0" smtClean="0">
                <a:solidFill>
                  <a:srgbClr val="1E06CC"/>
                </a:solidFill>
              </a:rPr>
              <a:t>          </a:t>
            </a:r>
            <a:r>
              <a:rPr lang="ru-RU" sz="7200" b="1" dirty="0" smtClean="0">
                <a:solidFill>
                  <a:srgbClr val="1E06CC"/>
                </a:solidFill>
              </a:rPr>
              <a:t>1Н</a:t>
            </a:r>
            <a:endParaRPr lang="ru-RU" sz="7200" b="1" dirty="0">
              <a:solidFill>
                <a:srgbClr val="1E06CC"/>
              </a:solidFill>
            </a:endParaRPr>
          </a:p>
        </p:txBody>
      </p:sp>
      <p:pic>
        <p:nvPicPr>
          <p:cNvPr id="1026" name="Picture 2" descr="C:\Program Files\Microsoft Office\MEDIA\CAGCAT10\j0205462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857884" y="4357694"/>
            <a:ext cx="2428892" cy="2000264"/>
          </a:xfrm>
          <a:prstGeom prst="rect">
            <a:avLst/>
          </a:prstGeom>
          <a:noFill/>
        </p:spPr>
      </p:pic>
      <p:sp>
        <p:nvSpPr>
          <p:cNvPr id="9" name="Управляющая кнопка: далее 8">
            <a:hlinkClick r:id="rId5" action="ppaction://hlinkfile" highlightClick="1"/>
          </p:cNvPr>
          <p:cNvSpPr/>
          <p:nvPr/>
        </p:nvSpPr>
        <p:spPr>
          <a:xfrm>
            <a:off x="6715140" y="6215082"/>
            <a:ext cx="785818" cy="42860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19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build="p"/>
      <p:bldP spid="5" grpId="0" uiExpand="1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5">
                <a:lumMod val="20000"/>
                <a:lumOff val="80000"/>
              </a:schemeClr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285728"/>
            <a:ext cx="7281890" cy="1285884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Розетки прессуют из специальной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массы (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карболитовой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действуя на нее силой 37,5 кН.  Площадь розетки 0,0075 м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².  Под каким давлением прессуется розетка?</a:t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  <a:sym typeface="Symbol"/>
              </a:rPr>
            </a:br>
            <a:endParaRPr lang="ru-RU" sz="18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1928802"/>
            <a:ext cx="8429684" cy="2000264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I)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Дано: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Си           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Решение: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=37,5 кН  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37500Н   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p=F/S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=0,0075м²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                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p=37500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Н/0,0075м²=5000000Па=5МПа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p-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Ответ: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=5МПа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2"/>
          </p:nvPr>
        </p:nvSpPr>
        <p:spPr>
          <a:xfrm>
            <a:off x="357158" y="4357694"/>
            <a:ext cx="8358246" cy="2000264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II)</a:t>
            </a:r>
            <a:r>
              <a:rPr lang="en-US" b="1" dirty="0" smtClean="0"/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Дано:</a:t>
            </a:r>
            <a:r>
              <a:rPr lang="ru-RU" b="1" dirty="0" smtClean="0"/>
              <a:t>             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Решение:</a:t>
            </a:r>
            <a:endParaRPr lang="ru-RU" b="1" dirty="0" smtClean="0"/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=37,5 кН  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p=F/S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=0,0075м²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      p=37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кН/0,0075м²=5000Па=5кПа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p-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Ответ: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=5кПа</a:t>
            </a:r>
            <a:endParaRPr lang="ru-RU" b="1" dirty="0"/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 rot="5400000">
            <a:off x="1465241" y="2678107"/>
            <a:ext cx="135732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642910" y="3071810"/>
            <a:ext cx="135732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rot="5400000">
            <a:off x="2679687" y="2678107"/>
            <a:ext cx="135732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785786" y="5500702"/>
            <a:ext cx="135732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rot="5400000">
            <a:off x="1679555" y="5106999"/>
            <a:ext cx="135732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Крест 9">
            <a:hlinkClick r:id="rId2" action="ppaction://hlinksldjump"/>
          </p:cNvPr>
          <p:cNvSpPr/>
          <p:nvPr/>
        </p:nvSpPr>
        <p:spPr>
          <a:xfrm>
            <a:off x="7929586" y="3643314"/>
            <a:ext cx="428628" cy="214314"/>
          </a:xfrm>
          <a:prstGeom prst="plus">
            <a:avLst>
              <a:gd name="adj" fmla="val 4023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Крест 10">
            <a:hlinkClick r:id="rId3" action="ppaction://hlinksldjump"/>
          </p:cNvPr>
          <p:cNvSpPr/>
          <p:nvPr/>
        </p:nvSpPr>
        <p:spPr>
          <a:xfrm>
            <a:off x="7715272" y="6072206"/>
            <a:ext cx="428628" cy="214314"/>
          </a:xfrm>
          <a:prstGeom prst="plus">
            <a:avLst>
              <a:gd name="adj" fmla="val 4023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4">
                <a:lumMod val="40000"/>
                <a:lumOff val="60000"/>
              </a:schemeClr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011222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b="1" dirty="0" smtClean="0">
                <a:latin typeface="Times New Roman"/>
                <a:cs typeface="Times New Roman"/>
                <a:sym typeface="Symbol"/>
              </a:rPr>
              <a:t>Мальчик производит давление 15000Па. Определите массу мальчика, если площадь подошв его обуви 0,032м²</a:t>
            </a:r>
            <a:br>
              <a:rPr lang="ru-RU" sz="2000" b="1" dirty="0" smtClean="0">
                <a:latin typeface="Times New Roman"/>
                <a:cs typeface="Times New Roman"/>
                <a:sym typeface="Symbol"/>
              </a:rPr>
            </a:br>
            <a:endParaRPr lang="ru-RU" sz="20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42844" y="1600200"/>
            <a:ext cx="8572560" cy="225742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I)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Дано: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Решение: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p=15000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Па   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p=F/S        m=1500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0Па· 0,032м² =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48кг 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S=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0,032м²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        m=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pS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-?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         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 g=9.8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Н/кг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Ответ: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=48 кг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одержимое 7"/>
          <p:cNvSpPr>
            <a:spLocks noGrp="1"/>
          </p:cNvSpPr>
          <p:nvPr>
            <p:ph sz="quarter" idx="2"/>
          </p:nvPr>
        </p:nvSpPr>
        <p:spPr>
          <a:xfrm>
            <a:off x="142844" y="4000504"/>
            <a:ext cx="8570822" cy="235745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II)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Дано: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Решение: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p=15000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Па   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p=F/S        m=1500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0Па· 0,032м²/9,8Н/кг =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48кг 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S=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0,032м²     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F=P=mg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-?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        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p=mg/S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g=9.8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Н/кг         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m=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pS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/g</a:t>
            </a:r>
          </a:p>
          <a:p>
            <a:pPr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Ответ: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=48 кг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                             </a:t>
            </a:r>
            <a:endParaRPr lang="ru-RU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500034" y="2571744"/>
            <a:ext cx="135732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rot="5400000">
            <a:off x="1036613" y="2678107"/>
            <a:ext cx="2070908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357158" y="5000636"/>
            <a:ext cx="135732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rot="5400000">
            <a:off x="893737" y="5106999"/>
            <a:ext cx="2070908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Облако 8">
            <a:hlinkClick r:id="rId3" action="ppaction://hlinksldjump"/>
          </p:cNvPr>
          <p:cNvSpPr/>
          <p:nvPr/>
        </p:nvSpPr>
        <p:spPr>
          <a:xfrm>
            <a:off x="8001024" y="3500438"/>
            <a:ext cx="428628" cy="214314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блако 9">
            <a:hlinkClick r:id="rId4" action="ppaction://hlinksldjump"/>
          </p:cNvPr>
          <p:cNvSpPr/>
          <p:nvPr/>
        </p:nvSpPr>
        <p:spPr>
          <a:xfrm>
            <a:off x="7286644" y="6072206"/>
            <a:ext cx="428628" cy="214314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>
            <a:alpha val="38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642918"/>
            <a:ext cx="7467600" cy="1143000"/>
          </a:xfrm>
          <a:solidFill>
            <a:srgbClr val="17AD1E">
              <a:alpha val="59000"/>
            </a:srgb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Рассчитайте давление производимое деревянным бруском на поверхность книги. (Даны брусок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 и 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линейка)</a:t>
            </a:r>
            <a:r>
              <a:rPr lang="ru-RU" sz="2000" b="1" dirty="0" smtClean="0">
                <a:latin typeface="Times New Roman"/>
                <a:cs typeface="Times New Roman"/>
                <a:sym typeface="Symbol"/>
              </a:rPr>
              <a:t/>
            </a:r>
            <a:br>
              <a:rPr lang="ru-RU" sz="2000" b="1" dirty="0" smtClean="0">
                <a:latin typeface="Times New Roman"/>
                <a:cs typeface="Times New Roman"/>
                <a:sym typeface="Symbol"/>
              </a:rPr>
            </a:br>
            <a:endParaRPr lang="ru-RU" sz="20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57158" y="2428868"/>
            <a:ext cx="7467600" cy="3000396"/>
          </a:xfrm>
          <a:solidFill>
            <a:srgbClr val="DBF69E">
              <a:alpha val="90000"/>
            </a:srgbClr>
          </a:solidFill>
          <a:ln w="38100" cmpd="sng"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ru-RU" b="1" dirty="0" smtClean="0"/>
              <a:t>Дано:           Решение:</a:t>
            </a:r>
            <a:endParaRPr lang="en-US" b="1" dirty="0" smtClean="0"/>
          </a:p>
          <a:p>
            <a:pPr>
              <a:buNone/>
            </a:pPr>
            <a:r>
              <a:rPr lang="en-US" b="1" dirty="0" smtClean="0"/>
              <a:t>a            </a:t>
            </a:r>
            <a:r>
              <a:rPr lang="ru-RU" b="1" dirty="0" smtClean="0"/>
              <a:t>        </a:t>
            </a:r>
            <a:r>
              <a:rPr lang="en-US" b="1" dirty="0" smtClean="0"/>
              <a:t>p=F/S</a:t>
            </a:r>
          </a:p>
          <a:p>
            <a:pPr>
              <a:buNone/>
            </a:pPr>
            <a:r>
              <a:rPr lang="en-US" b="1" dirty="0" smtClean="0"/>
              <a:t>b                    F=P=mg=</a:t>
            </a:r>
            <a:r>
              <a:rPr lang="el-GR" b="1" dirty="0" smtClean="0"/>
              <a:t>ρ</a:t>
            </a:r>
            <a:r>
              <a:rPr lang="en-US" b="1" dirty="0" smtClean="0"/>
              <a:t>Vg=</a:t>
            </a:r>
            <a:r>
              <a:rPr lang="el-GR" b="1" dirty="0" smtClean="0"/>
              <a:t>ρ</a:t>
            </a:r>
            <a:r>
              <a:rPr lang="en-US" b="1" dirty="0" err="1" smtClean="0"/>
              <a:t>abcg</a:t>
            </a:r>
            <a:r>
              <a:rPr lang="en-US" b="1" dirty="0" smtClean="0"/>
              <a:t> </a:t>
            </a:r>
          </a:p>
          <a:p>
            <a:pPr>
              <a:buNone/>
            </a:pPr>
            <a:r>
              <a:rPr lang="en-US" b="1" dirty="0" smtClean="0"/>
              <a:t>c                     S=</a:t>
            </a:r>
            <a:r>
              <a:rPr lang="en-US" b="1" dirty="0" err="1" smtClean="0"/>
              <a:t>ab</a:t>
            </a:r>
            <a:endParaRPr lang="en-US" b="1" dirty="0" smtClean="0"/>
          </a:p>
          <a:p>
            <a:pPr>
              <a:buNone/>
            </a:pPr>
            <a:r>
              <a:rPr lang="el-GR" b="1" dirty="0" smtClean="0"/>
              <a:t>ρ</a:t>
            </a:r>
            <a:r>
              <a:rPr lang="en-US" b="1" dirty="0" smtClean="0"/>
              <a:t>                     p=</a:t>
            </a:r>
            <a:r>
              <a:rPr lang="en-US" b="1" dirty="0" err="1" smtClean="0"/>
              <a:t>abcg</a:t>
            </a:r>
            <a:r>
              <a:rPr lang="en-US" b="1" dirty="0" smtClean="0"/>
              <a:t>/</a:t>
            </a:r>
            <a:r>
              <a:rPr lang="en-US" b="1" dirty="0" err="1" smtClean="0"/>
              <a:t>ab</a:t>
            </a:r>
            <a:r>
              <a:rPr lang="en-US" b="1" dirty="0" smtClean="0"/>
              <a:t>=</a:t>
            </a:r>
            <a:r>
              <a:rPr lang="el-GR" b="1" dirty="0" smtClean="0"/>
              <a:t>ρ</a:t>
            </a:r>
            <a:r>
              <a:rPr lang="en-US" b="1" dirty="0" smtClean="0"/>
              <a:t>cg</a:t>
            </a:r>
          </a:p>
          <a:p>
            <a:pPr>
              <a:buNone/>
            </a:pPr>
            <a:r>
              <a:rPr lang="en-US" b="1" dirty="0" smtClean="0"/>
              <a:t>p-</a:t>
            </a:r>
            <a:r>
              <a:rPr lang="ru-RU" b="1" dirty="0" smtClean="0"/>
              <a:t>?</a:t>
            </a:r>
            <a:r>
              <a:rPr lang="en-US" b="1" dirty="0" smtClean="0"/>
              <a:t>                  </a:t>
            </a:r>
          </a:p>
          <a:p>
            <a:pPr>
              <a:buNone/>
            </a:pPr>
            <a:endParaRPr lang="ru-RU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357158" y="4643446"/>
            <a:ext cx="64294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Управляющая кнопка: далее 6">
            <a:hlinkClick r:id="rId2" action="ppaction://hlinkfile" highlightClick="1"/>
          </p:cNvPr>
          <p:cNvSpPr/>
          <p:nvPr/>
        </p:nvSpPr>
        <p:spPr>
          <a:xfrm>
            <a:off x="7072330" y="5857892"/>
            <a:ext cx="785818" cy="42862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920</TotalTime>
  <Words>515</Words>
  <Application>Microsoft Office PowerPoint</Application>
  <PresentationFormat>Экран (4:3)</PresentationFormat>
  <Paragraphs>234</Paragraphs>
  <Slides>11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11</vt:i4>
      </vt:variant>
    </vt:vector>
  </HeadingPairs>
  <TitlesOfParts>
    <vt:vector size="13" baseType="lpstr">
      <vt:lpstr>Эркер</vt:lpstr>
      <vt:lpstr>Тема Office</vt:lpstr>
      <vt:lpstr>Слайд 1</vt:lpstr>
      <vt:lpstr>Слайд 2</vt:lpstr>
      <vt:lpstr>Слайд 3</vt:lpstr>
      <vt:lpstr>ответы:</vt:lpstr>
      <vt:lpstr>Д а в л е н и е  т в е р д ы х  т е л</vt:lpstr>
      <vt:lpstr>Вес тела</vt:lpstr>
      <vt:lpstr>Розетки прессуют из специальной массы (карболитовой), действуя на нее силой 37,5 кН.  Площадь розетки 0,0075 м².  Под каким давлением прессуется розетка? </vt:lpstr>
      <vt:lpstr>Мальчик производит давление 15000Па. Определите массу мальчика, если площадь подошв его обуви 0,032м² </vt:lpstr>
      <vt:lpstr>Рассчитайте давление производимое деревянным бруском на поверхность книги. (Даны брусок  и  линейка) </vt:lpstr>
      <vt:lpstr>              Молодец!  Задача решена  верно!</vt:lpstr>
      <vt:lpstr>Слайд 11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Давление твердых тел</dc:title>
  <dc:creator>демиденко</dc:creator>
  <cp:lastModifiedBy>Мила</cp:lastModifiedBy>
  <cp:revision>110</cp:revision>
  <dcterms:created xsi:type="dcterms:W3CDTF">2008-01-15T11:24:31Z</dcterms:created>
  <dcterms:modified xsi:type="dcterms:W3CDTF">2009-01-28T17:50:09Z</dcterms:modified>
</cp:coreProperties>
</file>