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2" r:id="rId3"/>
    <p:sldId id="256" r:id="rId4"/>
    <p:sldId id="260" r:id="rId5"/>
    <p:sldId id="261" r:id="rId6"/>
    <p:sldId id="273" r:id="rId7"/>
    <p:sldId id="262" r:id="rId8"/>
    <p:sldId id="263" r:id="rId9"/>
    <p:sldId id="276" r:id="rId10"/>
    <p:sldId id="277" r:id="rId11"/>
    <p:sldId id="278" r:id="rId12"/>
    <p:sldId id="259" r:id="rId13"/>
    <p:sldId id="258" r:id="rId14"/>
    <p:sldId id="264" r:id="rId15"/>
    <p:sldId id="265" r:id="rId16"/>
    <p:sldId id="267" r:id="rId17"/>
    <p:sldId id="285" r:id="rId18"/>
    <p:sldId id="286" r:id="rId19"/>
    <p:sldId id="290" r:id="rId20"/>
    <p:sldId id="270" r:id="rId21"/>
    <p:sldId id="266" r:id="rId22"/>
    <p:sldId id="271" r:id="rId23"/>
    <p:sldId id="300" r:id="rId24"/>
    <p:sldId id="30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99"/>
    <a:srgbClr val="660033"/>
    <a:srgbClr val="FF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26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1588D-DA72-42B5-B043-B409A56CA1AF}" type="doc">
      <dgm:prSet loTypeId="urn:microsoft.com/office/officeart/2005/8/layout/funnel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AAAC1-234B-488D-B444-511543C8C5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p3d extrusionH="381000" contourW="38100" prstMaterial="matte">
          <a:extrusionClr>
            <a:schemeClr val="accent4"/>
          </a:extrusionClr>
          <a:contourClr>
            <a:schemeClr val="lt1"/>
          </a:contourClr>
        </a:sp3d>
      </dgm:spPr>
      <dgm:t>
        <a:bodyPr/>
        <a:lstStyle/>
        <a:p>
          <a:r>
            <a:rPr lang="ru-RU" b="1" dirty="0" smtClean="0"/>
            <a:t>Потребности самой личности в образовании</a:t>
          </a:r>
          <a:endParaRPr lang="ru-RU" b="1" dirty="0"/>
        </a:p>
      </dgm:t>
    </dgm:pt>
    <dgm:pt modelId="{13B0A782-BD0D-4325-9E48-AA38112AA4F9}" type="parTrans" cxnId="{98D96794-BBD8-47AF-A276-BFD51CD6D36B}">
      <dgm:prSet/>
      <dgm:spPr/>
      <dgm:t>
        <a:bodyPr/>
        <a:lstStyle/>
        <a:p>
          <a:endParaRPr lang="ru-RU"/>
        </a:p>
      </dgm:t>
    </dgm:pt>
    <dgm:pt modelId="{902696A4-5F93-4742-8EC8-789D110C68DC}" type="sibTrans" cxnId="{98D96794-BBD8-47AF-A276-BFD51CD6D36B}">
      <dgm:prSet/>
      <dgm:spPr/>
      <dgm:t>
        <a:bodyPr/>
        <a:lstStyle/>
        <a:p>
          <a:endParaRPr lang="ru-RU"/>
        </a:p>
      </dgm:t>
    </dgm:pt>
    <dgm:pt modelId="{F2FB7482-EC03-49A0-8C11-0048D562F66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p3d extrusionH="381000" contourW="38100" prstMaterial="matte">
          <a:extrusionClr>
            <a:schemeClr val="accent4"/>
          </a:extrusionClr>
          <a:contourClr>
            <a:schemeClr val="lt1"/>
          </a:contourClr>
        </a:sp3d>
      </dgm:spPr>
      <dgm:t>
        <a:bodyPr/>
        <a:lstStyle/>
        <a:p>
          <a:r>
            <a:rPr lang="ru-RU" b="1" dirty="0" smtClean="0"/>
            <a:t>Запросы общества</a:t>
          </a:r>
          <a:endParaRPr lang="ru-RU" b="1" dirty="0"/>
        </a:p>
      </dgm:t>
    </dgm:pt>
    <dgm:pt modelId="{A1EDCFA5-52AC-40D8-9B1D-BA73E9A3F4A5}" type="parTrans" cxnId="{7C4E1864-F319-449C-9BC9-B9501C496EA8}">
      <dgm:prSet/>
      <dgm:spPr/>
      <dgm:t>
        <a:bodyPr/>
        <a:lstStyle/>
        <a:p>
          <a:endParaRPr lang="ru-RU"/>
        </a:p>
      </dgm:t>
    </dgm:pt>
    <dgm:pt modelId="{78C9B793-AB05-43D3-B41C-4290905340C1}" type="sibTrans" cxnId="{7C4E1864-F319-449C-9BC9-B9501C496EA8}">
      <dgm:prSet/>
      <dgm:spPr/>
      <dgm:t>
        <a:bodyPr/>
        <a:lstStyle/>
        <a:p>
          <a:endParaRPr lang="ru-RU"/>
        </a:p>
      </dgm:t>
    </dgm:pt>
    <dgm:pt modelId="{8463C726-03D1-43E9-8E69-2EBA7DC7C13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p3d extrusionH="381000" contourW="38100" prstMaterial="matte">
          <a:extrusionClr>
            <a:schemeClr val="accent4"/>
          </a:extrusionClr>
          <a:contourClr>
            <a:schemeClr val="lt1"/>
          </a:contourClr>
        </a:sp3d>
      </dgm:spPr>
      <dgm:t>
        <a:bodyPr/>
        <a:lstStyle/>
        <a:p>
          <a:r>
            <a:rPr lang="ru-RU" b="1" dirty="0" smtClean="0"/>
            <a:t>Противоречия между программными требованиями  к ученику</a:t>
          </a:r>
          <a:endParaRPr lang="ru-RU" b="1" dirty="0"/>
        </a:p>
      </dgm:t>
    </dgm:pt>
    <dgm:pt modelId="{45CAB3F6-773C-4FA0-97A6-23555A2ABFB9}" type="parTrans" cxnId="{462CC113-B7EB-4A49-93EF-E09F21D45193}">
      <dgm:prSet/>
      <dgm:spPr/>
      <dgm:t>
        <a:bodyPr/>
        <a:lstStyle/>
        <a:p>
          <a:endParaRPr lang="ru-RU"/>
        </a:p>
      </dgm:t>
    </dgm:pt>
    <dgm:pt modelId="{431A3157-029C-4F91-9701-EB51E2F123EC}" type="sibTrans" cxnId="{462CC113-B7EB-4A49-93EF-E09F21D45193}">
      <dgm:prSet/>
      <dgm:spPr/>
      <dgm:t>
        <a:bodyPr/>
        <a:lstStyle/>
        <a:p>
          <a:endParaRPr lang="ru-RU"/>
        </a:p>
      </dgm:t>
    </dgm:pt>
    <dgm:pt modelId="{E39D097A-8121-471A-9EEB-A7E0B4528559}">
      <dgm:prSet phldrT="[Текст]"/>
      <dgm:spPr>
        <a:sp3d extrusionH="76200">
          <a:extrusionClr>
            <a:schemeClr val="accent4"/>
          </a:extrusionClr>
        </a:sp3d>
      </dgm:spPr>
      <dgm:t>
        <a:bodyPr/>
        <a:lstStyle/>
        <a:p>
          <a:r>
            <a:rPr lang="ru-RU" b="1" dirty="0" smtClean="0">
              <a:solidFill>
                <a:srgbClr val="660033"/>
              </a:solidFill>
              <a:latin typeface="+mn-lt"/>
            </a:rPr>
            <a:t>КОМПЕТЕНТНОСТНЫЙ ПОДХОД</a:t>
          </a:r>
          <a:endParaRPr lang="ru-RU" b="1" dirty="0">
            <a:solidFill>
              <a:srgbClr val="660033"/>
            </a:solidFill>
            <a:latin typeface="+mn-lt"/>
          </a:endParaRPr>
        </a:p>
      </dgm:t>
    </dgm:pt>
    <dgm:pt modelId="{C2BADC3C-1D73-4B57-962D-C69A19084EBD}" type="parTrans" cxnId="{6F737392-46F4-42D1-9DA9-CC58EE0A0060}">
      <dgm:prSet/>
      <dgm:spPr/>
      <dgm:t>
        <a:bodyPr/>
        <a:lstStyle/>
        <a:p>
          <a:endParaRPr lang="ru-RU"/>
        </a:p>
      </dgm:t>
    </dgm:pt>
    <dgm:pt modelId="{BE3C71EF-1D61-4686-BB42-DCDBE5464D44}" type="sibTrans" cxnId="{6F737392-46F4-42D1-9DA9-CC58EE0A0060}">
      <dgm:prSet/>
      <dgm:spPr/>
      <dgm:t>
        <a:bodyPr/>
        <a:lstStyle/>
        <a:p>
          <a:endParaRPr lang="ru-RU"/>
        </a:p>
      </dgm:t>
    </dgm:pt>
    <dgm:pt modelId="{4F9F3263-09A8-44BC-BC35-30FF4D7809D4}" type="pres">
      <dgm:prSet presAssocID="{5DE1588D-DA72-42B5-B043-B409A56CA1A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0CA51-B3F0-4E5D-9DF6-0F2F7CA71B5D}" type="pres">
      <dgm:prSet presAssocID="{5DE1588D-DA72-42B5-B043-B409A56CA1AF}" presName="ellipse" presStyleLbl="trBgShp" presStyleIdx="0" presStyleCnt="1"/>
      <dgm:spPr>
        <a:sp3d z="-400500" extrusionH="76200" prstMaterial="matte">
          <a:extrusionClr>
            <a:schemeClr val="accent4"/>
          </a:extrusionClr>
        </a:sp3d>
      </dgm:spPr>
    </dgm:pt>
    <dgm:pt modelId="{9FF7BB3C-4E1B-4308-AA52-E73A1BA1E589}" type="pres">
      <dgm:prSet presAssocID="{5DE1588D-DA72-42B5-B043-B409A56CA1AF}" presName="arrow1" presStyleLbl="fgShp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sp3d z="57150" extrusionH="63500" contourW="12700" prstMaterial="matte">
          <a:extrusionClr>
            <a:schemeClr val="accent4"/>
          </a:extrusionClr>
          <a:contourClr>
            <a:schemeClr val="lt1">
              <a:tint val="50000"/>
            </a:schemeClr>
          </a:contourClr>
        </a:sp3d>
      </dgm:spPr>
    </dgm:pt>
    <dgm:pt modelId="{E1A434CC-594A-4D65-B38F-356D78736C59}" type="pres">
      <dgm:prSet presAssocID="{5DE1588D-DA72-42B5-B043-B409A56CA1A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5E52-E18F-40F3-BB2D-4DDF1C043FFC}" type="pres">
      <dgm:prSet presAssocID="{F2FB7482-EC03-49A0-8C11-0048D562F66F}" presName="item1" presStyleLbl="node1" presStyleIdx="0" presStyleCnt="3" custLinFactNeighborX="-1916" custLinFactNeighborY="-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B86E6-D983-440A-9BE4-4DDF15B8765D}" type="pres">
      <dgm:prSet presAssocID="{8463C726-03D1-43E9-8E69-2EBA7DC7C13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DDED4-EF8D-4826-AD81-E137466AD067}" type="pres">
      <dgm:prSet presAssocID="{E39D097A-8121-471A-9EEB-A7E0B452855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4E857-32E2-4D40-9951-0F3D294D7B4F}" type="pres">
      <dgm:prSet presAssocID="{5DE1588D-DA72-42B5-B043-B409A56CA1AF}" presName="funnel" presStyleLbl="trAlignAcc1" presStyleIdx="0" presStyleCnt="1" custLinFactNeighborX="3077" custLinFactNeighborY="5106"/>
      <dgm:spPr>
        <a:sp3d extrusionH="381000" prstMaterial="matte">
          <a:extrusionClr>
            <a:schemeClr val="accent4"/>
          </a:extrusionClr>
        </a:sp3d>
      </dgm:spPr>
    </dgm:pt>
  </dgm:ptLst>
  <dgm:cxnLst>
    <dgm:cxn modelId="{6CF98481-0B6C-4254-A385-637F16123C40}" type="presOf" srcId="{5DE1588D-DA72-42B5-B043-B409A56CA1AF}" destId="{4F9F3263-09A8-44BC-BC35-30FF4D7809D4}" srcOrd="0" destOrd="0" presId="urn:microsoft.com/office/officeart/2005/8/layout/funnel1"/>
    <dgm:cxn modelId="{8315CCF2-48F7-437D-BF1F-8FC4E6FF2B8F}" type="presOf" srcId="{8463C726-03D1-43E9-8E69-2EBA7DC7C130}" destId="{718D5E52-E18F-40F3-BB2D-4DDF1C043FFC}" srcOrd="0" destOrd="0" presId="urn:microsoft.com/office/officeart/2005/8/layout/funnel1"/>
    <dgm:cxn modelId="{7ED3D17D-2C30-4930-A61B-AF75999AF635}" type="presOf" srcId="{C98AAAC1-234B-488D-B444-511543C8C5E3}" destId="{AC1DDED4-EF8D-4826-AD81-E137466AD067}" srcOrd="0" destOrd="0" presId="urn:microsoft.com/office/officeart/2005/8/layout/funnel1"/>
    <dgm:cxn modelId="{98D96794-BBD8-47AF-A276-BFD51CD6D36B}" srcId="{5DE1588D-DA72-42B5-B043-B409A56CA1AF}" destId="{C98AAAC1-234B-488D-B444-511543C8C5E3}" srcOrd="0" destOrd="0" parTransId="{13B0A782-BD0D-4325-9E48-AA38112AA4F9}" sibTransId="{902696A4-5F93-4742-8EC8-789D110C68DC}"/>
    <dgm:cxn modelId="{462CC113-B7EB-4A49-93EF-E09F21D45193}" srcId="{5DE1588D-DA72-42B5-B043-B409A56CA1AF}" destId="{8463C726-03D1-43E9-8E69-2EBA7DC7C130}" srcOrd="2" destOrd="0" parTransId="{45CAB3F6-773C-4FA0-97A6-23555A2ABFB9}" sibTransId="{431A3157-029C-4F91-9701-EB51E2F123EC}"/>
    <dgm:cxn modelId="{A52C75C0-97C0-425D-A880-9C3AFD47FAE1}" type="presOf" srcId="{E39D097A-8121-471A-9EEB-A7E0B4528559}" destId="{E1A434CC-594A-4D65-B38F-356D78736C59}" srcOrd="0" destOrd="0" presId="urn:microsoft.com/office/officeart/2005/8/layout/funnel1"/>
    <dgm:cxn modelId="{7C4E1864-F319-449C-9BC9-B9501C496EA8}" srcId="{5DE1588D-DA72-42B5-B043-B409A56CA1AF}" destId="{F2FB7482-EC03-49A0-8C11-0048D562F66F}" srcOrd="1" destOrd="0" parTransId="{A1EDCFA5-52AC-40D8-9B1D-BA73E9A3F4A5}" sibTransId="{78C9B793-AB05-43D3-B41C-4290905340C1}"/>
    <dgm:cxn modelId="{6F737392-46F4-42D1-9DA9-CC58EE0A0060}" srcId="{5DE1588D-DA72-42B5-B043-B409A56CA1AF}" destId="{E39D097A-8121-471A-9EEB-A7E0B4528559}" srcOrd="3" destOrd="0" parTransId="{C2BADC3C-1D73-4B57-962D-C69A19084EBD}" sibTransId="{BE3C71EF-1D61-4686-BB42-DCDBE5464D44}"/>
    <dgm:cxn modelId="{58F9ED2E-C805-43AE-9F51-9FCF953D7679}" type="presOf" srcId="{F2FB7482-EC03-49A0-8C11-0048D562F66F}" destId="{5D3B86E6-D983-440A-9BE4-4DDF15B8765D}" srcOrd="0" destOrd="0" presId="urn:microsoft.com/office/officeart/2005/8/layout/funnel1"/>
    <dgm:cxn modelId="{70D57E41-45B0-4CA5-816F-F2015CD9BB5E}" type="presParOf" srcId="{4F9F3263-09A8-44BC-BC35-30FF4D7809D4}" destId="{D070CA51-B3F0-4E5D-9DF6-0F2F7CA71B5D}" srcOrd="0" destOrd="0" presId="urn:microsoft.com/office/officeart/2005/8/layout/funnel1"/>
    <dgm:cxn modelId="{12852F32-E5EB-4029-B09A-AEF76BF248AD}" type="presParOf" srcId="{4F9F3263-09A8-44BC-BC35-30FF4D7809D4}" destId="{9FF7BB3C-4E1B-4308-AA52-E73A1BA1E589}" srcOrd="1" destOrd="0" presId="urn:microsoft.com/office/officeart/2005/8/layout/funnel1"/>
    <dgm:cxn modelId="{6935956D-FFD4-4ADB-996C-7CCC732CEA7E}" type="presParOf" srcId="{4F9F3263-09A8-44BC-BC35-30FF4D7809D4}" destId="{E1A434CC-594A-4D65-B38F-356D78736C59}" srcOrd="2" destOrd="0" presId="urn:microsoft.com/office/officeart/2005/8/layout/funnel1"/>
    <dgm:cxn modelId="{16C6A838-2315-414E-BCEA-A7FA35E09531}" type="presParOf" srcId="{4F9F3263-09A8-44BC-BC35-30FF4D7809D4}" destId="{718D5E52-E18F-40F3-BB2D-4DDF1C043FFC}" srcOrd="3" destOrd="0" presId="urn:microsoft.com/office/officeart/2005/8/layout/funnel1"/>
    <dgm:cxn modelId="{76E2AA29-43E4-4B3B-B7E2-19892CDFDBF1}" type="presParOf" srcId="{4F9F3263-09A8-44BC-BC35-30FF4D7809D4}" destId="{5D3B86E6-D983-440A-9BE4-4DDF15B8765D}" srcOrd="4" destOrd="0" presId="urn:microsoft.com/office/officeart/2005/8/layout/funnel1"/>
    <dgm:cxn modelId="{F8F1E91D-C549-4236-A9FE-8491E82781B9}" type="presParOf" srcId="{4F9F3263-09A8-44BC-BC35-30FF4D7809D4}" destId="{AC1DDED4-EF8D-4826-AD81-E137466AD067}" srcOrd="5" destOrd="0" presId="urn:microsoft.com/office/officeart/2005/8/layout/funnel1"/>
    <dgm:cxn modelId="{AC23CDC3-2210-40AA-8B2B-DD7FA190AE09}" type="presParOf" srcId="{4F9F3263-09A8-44BC-BC35-30FF4D7809D4}" destId="{1374E857-32E2-4D40-9951-0F3D294D7B4F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F7B01-F577-4EA6-9B98-B458870C5B96}" type="doc">
      <dgm:prSet loTypeId="urn:microsoft.com/office/officeart/2005/8/layout/venn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B0C7C-6A97-4864-8ED7-20D52EFAE3E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latin typeface="a_AvanteTitulInline" pitchFamily="34" charset="-52"/>
            </a:rPr>
            <a:t>Общие учебные действия</a:t>
          </a:r>
          <a:endParaRPr lang="ru-RU" sz="1600" b="1" dirty="0">
            <a:solidFill>
              <a:srgbClr val="000099"/>
            </a:solidFill>
            <a:latin typeface="a_AvanteTitulInline" pitchFamily="34" charset="-52"/>
          </a:endParaRPr>
        </a:p>
      </dgm:t>
    </dgm:pt>
    <dgm:pt modelId="{26406297-A67B-4883-8E34-3EB6729B8273}" type="parTrans" cxnId="{BE2A891E-AA91-498E-BC3E-D01B7A0232C8}">
      <dgm:prSet/>
      <dgm:spPr/>
      <dgm:t>
        <a:bodyPr/>
        <a:lstStyle/>
        <a:p>
          <a:endParaRPr lang="ru-RU"/>
        </a:p>
      </dgm:t>
    </dgm:pt>
    <dgm:pt modelId="{6775C78C-DEF6-49B6-9EF6-23AC234CC103}" type="sibTrans" cxnId="{BE2A891E-AA91-498E-BC3E-D01B7A0232C8}">
      <dgm:prSet/>
      <dgm:spPr/>
      <dgm:t>
        <a:bodyPr/>
        <a:lstStyle/>
        <a:p>
          <a:endParaRPr lang="ru-RU"/>
        </a:p>
      </dgm:t>
    </dgm:pt>
    <dgm:pt modelId="{0BF956D0-2112-4580-8C3C-CCEFCCAFF2A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a_AvanteTitulInline" pitchFamily="34" charset="-52"/>
            </a:rPr>
            <a:t>Становление </a:t>
          </a:r>
          <a:r>
            <a:rPr lang="ru-RU" sz="1400" b="1" dirty="0" err="1" smtClean="0">
              <a:solidFill>
                <a:srgbClr val="000099"/>
              </a:solidFill>
              <a:latin typeface="a_AvanteTitulInline" pitchFamily="34" charset="-52"/>
            </a:rPr>
            <a:t>самостоятель-ной</a:t>
          </a:r>
          <a:r>
            <a:rPr lang="ru-RU" sz="1400" b="1" dirty="0" smtClean="0">
              <a:solidFill>
                <a:srgbClr val="000099"/>
              </a:solidFill>
              <a:latin typeface="a_AvanteTitulInline" pitchFamily="34" charset="-52"/>
            </a:rPr>
            <a:t> творческой учебной деятельности</a:t>
          </a:r>
          <a:endParaRPr lang="ru-RU" sz="1400" b="1" dirty="0">
            <a:solidFill>
              <a:srgbClr val="000099"/>
            </a:solidFill>
            <a:latin typeface="a_AvanteTitulInline" pitchFamily="34" charset="-52"/>
          </a:endParaRPr>
        </a:p>
      </dgm:t>
    </dgm:pt>
    <dgm:pt modelId="{68F40256-740A-458E-8FBD-AD98FFDE33D3}" type="parTrans" cxnId="{88903C90-63FA-4A58-902D-B6ADC69771C3}">
      <dgm:prSet/>
      <dgm:spPr/>
      <dgm:t>
        <a:bodyPr/>
        <a:lstStyle/>
        <a:p>
          <a:endParaRPr lang="ru-RU"/>
        </a:p>
      </dgm:t>
    </dgm:pt>
    <dgm:pt modelId="{84F90D23-EFC3-455E-8A0C-A22B193BFAE0}" type="sibTrans" cxnId="{88903C90-63FA-4A58-902D-B6ADC69771C3}">
      <dgm:prSet/>
      <dgm:spPr/>
      <dgm:t>
        <a:bodyPr/>
        <a:lstStyle/>
        <a:p>
          <a:endParaRPr lang="ru-RU"/>
        </a:p>
      </dgm:t>
    </dgm:pt>
    <dgm:pt modelId="{8A44D0F6-76C2-4275-A8EA-1F087A1CBD5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_AvanteTitulInline" pitchFamily="34" charset="-52"/>
            </a:rPr>
            <a:t>Умение учиться</a:t>
          </a:r>
          <a:endParaRPr lang="ru-RU" b="1" dirty="0">
            <a:solidFill>
              <a:srgbClr val="C00000"/>
            </a:solidFill>
            <a:latin typeface="a_AvanteTitulInline" pitchFamily="34" charset="-52"/>
          </a:endParaRPr>
        </a:p>
      </dgm:t>
    </dgm:pt>
    <dgm:pt modelId="{ABF721D0-859D-4905-930C-6A1461B48146}" type="parTrans" cxnId="{00E7D670-8B4A-4ACE-9A93-972B12889903}">
      <dgm:prSet/>
      <dgm:spPr/>
      <dgm:t>
        <a:bodyPr/>
        <a:lstStyle/>
        <a:p>
          <a:endParaRPr lang="ru-RU"/>
        </a:p>
      </dgm:t>
    </dgm:pt>
    <dgm:pt modelId="{F9A8EA8A-D748-41A2-8890-12439F372E7E}" type="sibTrans" cxnId="{00E7D670-8B4A-4ACE-9A93-972B12889903}">
      <dgm:prSet/>
      <dgm:spPr/>
      <dgm:t>
        <a:bodyPr/>
        <a:lstStyle/>
        <a:p>
          <a:endParaRPr lang="ru-RU"/>
        </a:p>
      </dgm:t>
    </dgm:pt>
    <dgm:pt modelId="{EC6BCDDA-01AD-4631-827F-9F43D68008F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  <a:latin typeface="a_AvanteTitulInline" pitchFamily="34" charset="-52"/>
            </a:rPr>
            <a:t>Универсальные учебные действия</a:t>
          </a:r>
          <a:endParaRPr lang="ru-RU" b="1" dirty="0">
            <a:solidFill>
              <a:srgbClr val="000099"/>
            </a:solidFill>
            <a:latin typeface="a_AvanteTitulInline" pitchFamily="34" charset="-52"/>
          </a:endParaRPr>
        </a:p>
      </dgm:t>
    </dgm:pt>
    <dgm:pt modelId="{C311B1C9-6DC9-4A57-9698-4DBCFED2318E}" type="parTrans" cxnId="{417730D4-D331-4FF4-82A4-29FB313FB133}">
      <dgm:prSet/>
      <dgm:spPr/>
      <dgm:t>
        <a:bodyPr/>
        <a:lstStyle/>
        <a:p>
          <a:endParaRPr lang="ru-RU"/>
        </a:p>
      </dgm:t>
    </dgm:pt>
    <dgm:pt modelId="{A519A863-6DFA-4FE9-BEB3-BC9D85D81517}" type="sibTrans" cxnId="{417730D4-D331-4FF4-82A4-29FB313FB133}">
      <dgm:prSet/>
      <dgm:spPr/>
      <dgm:t>
        <a:bodyPr/>
        <a:lstStyle/>
        <a:p>
          <a:endParaRPr lang="ru-RU"/>
        </a:p>
      </dgm:t>
    </dgm:pt>
    <dgm:pt modelId="{0E07F370-260F-490F-99A0-80C498A3A9CA}" type="pres">
      <dgm:prSet presAssocID="{D84F7B01-F577-4EA6-9B98-B458870C5B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906C3-D366-44D3-8202-36280A83BDD7}" type="pres">
      <dgm:prSet presAssocID="{4E0B0C7C-6A97-4864-8ED7-20D52EFAE3E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3353A-EBD1-46E4-830A-29F948DE4EAD}" type="pres">
      <dgm:prSet presAssocID="{6775C78C-DEF6-49B6-9EF6-23AC234CC103}" presName="space" presStyleCnt="0"/>
      <dgm:spPr/>
    </dgm:pt>
    <dgm:pt modelId="{D509FE9E-C605-44EF-9EF2-6241B9ACDA22}" type="pres">
      <dgm:prSet presAssocID="{0BF956D0-2112-4580-8C3C-CCEFCCAFF2A8}" presName="Name5" presStyleLbl="vennNode1" presStyleIdx="1" presStyleCnt="4" custLinFactNeighborX="551" custLinFactNeighborY="-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38887-44A9-407C-AF9C-8278F6086DB6}" type="pres">
      <dgm:prSet presAssocID="{84F90D23-EFC3-455E-8A0C-A22B193BFAE0}" presName="space" presStyleCnt="0"/>
      <dgm:spPr/>
    </dgm:pt>
    <dgm:pt modelId="{6D4E0BAB-2947-41F7-811B-516C8DC2EFB3}" type="pres">
      <dgm:prSet presAssocID="{8A44D0F6-76C2-4275-A8EA-1F087A1CBD5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2402-5751-4346-99D5-C536DC2D4879}" type="pres">
      <dgm:prSet presAssocID="{F9A8EA8A-D748-41A2-8890-12439F372E7E}" presName="space" presStyleCnt="0"/>
      <dgm:spPr/>
    </dgm:pt>
    <dgm:pt modelId="{C4C6BC8B-25B6-4FD4-AAD7-99567C47A6C3}" type="pres">
      <dgm:prSet presAssocID="{EC6BCDDA-01AD-4631-827F-9F43D68008F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03C90-63FA-4A58-902D-B6ADC69771C3}" srcId="{D84F7B01-F577-4EA6-9B98-B458870C5B96}" destId="{0BF956D0-2112-4580-8C3C-CCEFCCAFF2A8}" srcOrd="1" destOrd="0" parTransId="{68F40256-740A-458E-8FBD-AD98FFDE33D3}" sibTransId="{84F90D23-EFC3-455E-8A0C-A22B193BFAE0}"/>
    <dgm:cxn modelId="{00E7D670-8B4A-4ACE-9A93-972B12889903}" srcId="{D84F7B01-F577-4EA6-9B98-B458870C5B96}" destId="{8A44D0F6-76C2-4275-A8EA-1F087A1CBD50}" srcOrd="2" destOrd="0" parTransId="{ABF721D0-859D-4905-930C-6A1461B48146}" sibTransId="{F9A8EA8A-D748-41A2-8890-12439F372E7E}"/>
    <dgm:cxn modelId="{066694FB-2956-4FCD-B4D3-CE267CE01C17}" type="presOf" srcId="{EC6BCDDA-01AD-4631-827F-9F43D68008F2}" destId="{C4C6BC8B-25B6-4FD4-AAD7-99567C47A6C3}" srcOrd="0" destOrd="0" presId="urn:microsoft.com/office/officeart/2005/8/layout/venn3"/>
    <dgm:cxn modelId="{E6BACB17-C07C-40C6-AEFC-693A021F2C8D}" type="presOf" srcId="{D84F7B01-F577-4EA6-9B98-B458870C5B96}" destId="{0E07F370-260F-490F-99A0-80C498A3A9CA}" srcOrd="0" destOrd="0" presId="urn:microsoft.com/office/officeart/2005/8/layout/venn3"/>
    <dgm:cxn modelId="{417730D4-D331-4FF4-82A4-29FB313FB133}" srcId="{D84F7B01-F577-4EA6-9B98-B458870C5B96}" destId="{EC6BCDDA-01AD-4631-827F-9F43D68008F2}" srcOrd="3" destOrd="0" parTransId="{C311B1C9-6DC9-4A57-9698-4DBCFED2318E}" sibTransId="{A519A863-6DFA-4FE9-BEB3-BC9D85D81517}"/>
    <dgm:cxn modelId="{96F54FBA-70C4-4184-97AF-E9CB4C457086}" type="presOf" srcId="{0BF956D0-2112-4580-8C3C-CCEFCCAFF2A8}" destId="{D509FE9E-C605-44EF-9EF2-6241B9ACDA22}" srcOrd="0" destOrd="0" presId="urn:microsoft.com/office/officeart/2005/8/layout/venn3"/>
    <dgm:cxn modelId="{78308481-8F87-4FD1-8E2D-E1B26E4079AE}" type="presOf" srcId="{8A44D0F6-76C2-4275-A8EA-1F087A1CBD50}" destId="{6D4E0BAB-2947-41F7-811B-516C8DC2EFB3}" srcOrd="0" destOrd="0" presId="urn:microsoft.com/office/officeart/2005/8/layout/venn3"/>
    <dgm:cxn modelId="{BE2A891E-AA91-498E-BC3E-D01B7A0232C8}" srcId="{D84F7B01-F577-4EA6-9B98-B458870C5B96}" destId="{4E0B0C7C-6A97-4864-8ED7-20D52EFAE3EE}" srcOrd="0" destOrd="0" parTransId="{26406297-A67B-4883-8E34-3EB6729B8273}" sibTransId="{6775C78C-DEF6-49B6-9EF6-23AC234CC103}"/>
    <dgm:cxn modelId="{E6AA89DC-CEFB-476F-B898-8BBA2E9ADA12}" type="presOf" srcId="{4E0B0C7C-6A97-4864-8ED7-20D52EFAE3EE}" destId="{EEF906C3-D366-44D3-8202-36280A83BDD7}" srcOrd="0" destOrd="0" presId="urn:microsoft.com/office/officeart/2005/8/layout/venn3"/>
    <dgm:cxn modelId="{77710C48-4549-4AA6-AF87-EBB4B3298422}" type="presParOf" srcId="{0E07F370-260F-490F-99A0-80C498A3A9CA}" destId="{EEF906C3-D366-44D3-8202-36280A83BDD7}" srcOrd="0" destOrd="0" presId="urn:microsoft.com/office/officeart/2005/8/layout/venn3"/>
    <dgm:cxn modelId="{EF3734CE-8AB4-422A-AF61-CA07F2DA8359}" type="presParOf" srcId="{0E07F370-260F-490F-99A0-80C498A3A9CA}" destId="{9123353A-EBD1-46E4-830A-29F948DE4EAD}" srcOrd="1" destOrd="0" presId="urn:microsoft.com/office/officeart/2005/8/layout/venn3"/>
    <dgm:cxn modelId="{FC8DB86F-1344-455B-9619-5908C1C072BA}" type="presParOf" srcId="{0E07F370-260F-490F-99A0-80C498A3A9CA}" destId="{D509FE9E-C605-44EF-9EF2-6241B9ACDA22}" srcOrd="2" destOrd="0" presId="urn:microsoft.com/office/officeart/2005/8/layout/venn3"/>
    <dgm:cxn modelId="{899669DB-A56A-4376-8C09-E88D92F4582A}" type="presParOf" srcId="{0E07F370-260F-490F-99A0-80C498A3A9CA}" destId="{07F38887-44A9-407C-AF9C-8278F6086DB6}" srcOrd="3" destOrd="0" presId="urn:microsoft.com/office/officeart/2005/8/layout/venn3"/>
    <dgm:cxn modelId="{0DB0968B-AFB2-444E-862D-B217822D7D64}" type="presParOf" srcId="{0E07F370-260F-490F-99A0-80C498A3A9CA}" destId="{6D4E0BAB-2947-41F7-811B-516C8DC2EFB3}" srcOrd="4" destOrd="0" presId="urn:microsoft.com/office/officeart/2005/8/layout/venn3"/>
    <dgm:cxn modelId="{5DF113C8-E038-456A-A2F4-1690F326BD70}" type="presParOf" srcId="{0E07F370-260F-490F-99A0-80C498A3A9CA}" destId="{1BAE2402-5751-4346-99D5-C536DC2D4879}" srcOrd="5" destOrd="0" presId="urn:microsoft.com/office/officeart/2005/8/layout/venn3"/>
    <dgm:cxn modelId="{A3B3A7EE-679D-4FEE-8173-58E19B178405}" type="presParOf" srcId="{0E07F370-260F-490F-99A0-80C498A3A9CA}" destId="{C4C6BC8B-25B6-4FD4-AAD7-99567C47A6C3}" srcOrd="6" destOrd="0" presId="urn:microsoft.com/office/officeart/2005/8/layout/venn3"/>
  </dgm:cxnLst>
  <dgm:bg>
    <a:blipFill>
      <a:blip xmlns:r="http://schemas.openxmlformats.org/officeDocument/2006/relationships" r:embed="rId2"/>
      <a:stretch>
        <a:fillRect/>
      </a:stretch>
    </a:blip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C40606-7CF2-4FDD-AB52-94D2D9AE739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0CF9E5-94E6-488B-8D97-B4F8502E819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gradFill flip="none" rotWithShape="1">
            <a:gsLst>
              <a:gs pos="0">
                <a:srgbClr val="FFCC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_Groto" pitchFamily="82" charset="-52"/>
            </a:rPr>
            <a:t>УМЕНИЕ УЧИТЬСЯ</a:t>
          </a:r>
          <a:endParaRPr lang="ru-RU" b="1" dirty="0">
            <a:solidFill>
              <a:srgbClr val="FF0000"/>
            </a:solidFill>
            <a:latin typeface="a_Groto" pitchFamily="82" charset="-52"/>
          </a:endParaRPr>
        </a:p>
      </dgm:t>
    </dgm:pt>
    <dgm:pt modelId="{7F110DC7-3BBD-4D9E-BED2-3438F0699788}" type="parTrans" cxnId="{34F635E5-535A-4C33-A01B-4BB42F09FD8B}">
      <dgm:prSet/>
      <dgm:spPr/>
      <dgm:t>
        <a:bodyPr/>
        <a:lstStyle/>
        <a:p>
          <a:endParaRPr lang="ru-RU"/>
        </a:p>
      </dgm:t>
    </dgm:pt>
    <dgm:pt modelId="{31004D2E-8CCD-496C-BC52-32334E50B954}" type="sibTrans" cxnId="{34F635E5-535A-4C33-A01B-4BB42F09FD8B}">
      <dgm:prSet/>
      <dgm:spPr/>
      <dgm:t>
        <a:bodyPr/>
        <a:lstStyle/>
        <a:p>
          <a:endParaRPr lang="ru-RU"/>
        </a:p>
      </dgm:t>
    </dgm:pt>
    <dgm:pt modelId="{374BB0F4-E137-43BF-A2A0-71AB285309D9}">
      <dgm:prSet phldrT="[Текст]"/>
      <dgm:spPr>
        <a:gradFill flip="none" rotWithShape="1"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/>
            <a:t>эффективность освоения учащимися предметных знаний, умений</a:t>
          </a:r>
          <a:endParaRPr lang="ru-RU" b="1" dirty="0"/>
        </a:p>
      </dgm:t>
    </dgm:pt>
    <dgm:pt modelId="{6082A666-788C-4557-A7EB-A4B6CE7BB220}" type="parTrans" cxnId="{DD389FE2-713F-4138-B60A-881BF5F87A41}">
      <dgm:prSet/>
      <dgm:spPr/>
      <dgm:t>
        <a:bodyPr/>
        <a:lstStyle/>
        <a:p>
          <a:endParaRPr lang="ru-RU"/>
        </a:p>
      </dgm:t>
    </dgm:pt>
    <dgm:pt modelId="{CF01DF0B-DAC7-4BEF-9EBD-FF78E8CC5ED4}" type="sibTrans" cxnId="{DD389FE2-713F-4138-B60A-881BF5F87A41}">
      <dgm:prSet/>
      <dgm:spPr/>
      <dgm:t>
        <a:bodyPr/>
        <a:lstStyle/>
        <a:p>
          <a:endParaRPr lang="ru-RU"/>
        </a:p>
      </dgm:t>
    </dgm:pt>
    <dgm:pt modelId="{A258ED4F-40E1-4BF5-B934-D9D572FC0394}">
      <dgm:prSet phldrT="[Текст]"/>
      <dgm:spPr>
        <a:gradFill flip="none" rotWithShape="1"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/>
            <a:t>формирование компетенций</a:t>
          </a:r>
          <a:endParaRPr lang="ru-RU" b="1" dirty="0"/>
        </a:p>
      </dgm:t>
    </dgm:pt>
    <dgm:pt modelId="{C7EBC702-3C99-4DBF-B012-9DCCC524F934}" type="parTrans" cxnId="{F0CF044A-77BE-4E60-8032-AD18E044672F}">
      <dgm:prSet/>
      <dgm:spPr/>
      <dgm:t>
        <a:bodyPr/>
        <a:lstStyle/>
        <a:p>
          <a:endParaRPr lang="ru-RU"/>
        </a:p>
      </dgm:t>
    </dgm:pt>
    <dgm:pt modelId="{56648EBF-8DF2-4025-A0C4-F8ABF500188A}" type="sibTrans" cxnId="{F0CF044A-77BE-4E60-8032-AD18E044672F}">
      <dgm:prSet/>
      <dgm:spPr/>
      <dgm:t>
        <a:bodyPr/>
        <a:lstStyle/>
        <a:p>
          <a:endParaRPr lang="ru-RU"/>
        </a:p>
      </dgm:t>
    </dgm:pt>
    <dgm:pt modelId="{78706F44-F75E-485E-ABDE-2D130D14219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  <a:latin typeface="a_Groto" pitchFamily="82" charset="-52"/>
            </a:rPr>
            <a:t>ДЕЯТЕЛЬНОСТЬ</a:t>
          </a:r>
          <a:endParaRPr lang="ru-RU" dirty="0">
            <a:solidFill>
              <a:srgbClr val="FF0000"/>
            </a:solidFill>
            <a:latin typeface="a_Groto" pitchFamily="82" charset="-52"/>
          </a:endParaRPr>
        </a:p>
      </dgm:t>
    </dgm:pt>
    <dgm:pt modelId="{A0C6062A-C001-4372-82C0-F6BA068D38AF}" type="parTrans" cxnId="{4785443A-810B-4F22-97AA-C5777B668DAE}">
      <dgm:prSet/>
      <dgm:spPr/>
      <dgm:t>
        <a:bodyPr/>
        <a:lstStyle/>
        <a:p>
          <a:endParaRPr lang="ru-RU"/>
        </a:p>
      </dgm:t>
    </dgm:pt>
    <dgm:pt modelId="{4F41A4B8-6C97-46CE-9873-DA37FD0BD4AB}" type="sibTrans" cxnId="{4785443A-810B-4F22-97AA-C5777B668DAE}">
      <dgm:prSet/>
      <dgm:spPr/>
      <dgm:t>
        <a:bodyPr/>
        <a:lstStyle/>
        <a:p>
          <a:endParaRPr lang="ru-RU"/>
        </a:p>
      </dgm:t>
    </dgm:pt>
    <dgm:pt modelId="{88CCCBDD-6A68-4424-8322-07232D7810E1}">
      <dgm:prSet phldrT="[Текст]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/>
            <a:t>внешнее условие развития у ребенка познавательных процессов</a:t>
          </a:r>
          <a:endParaRPr lang="ru-RU" b="1" dirty="0"/>
        </a:p>
      </dgm:t>
    </dgm:pt>
    <dgm:pt modelId="{8F476DF9-E7A6-4994-9AE5-336A65B96554}" type="parTrans" cxnId="{FB6AF1BF-0B72-4671-9ADB-D1BB54CE9B2E}">
      <dgm:prSet/>
      <dgm:spPr/>
      <dgm:t>
        <a:bodyPr/>
        <a:lstStyle/>
        <a:p>
          <a:endParaRPr lang="ru-RU"/>
        </a:p>
      </dgm:t>
    </dgm:pt>
    <dgm:pt modelId="{F7303EAA-2363-4974-A54C-EA33B0957DB1}" type="sibTrans" cxnId="{FB6AF1BF-0B72-4671-9ADB-D1BB54CE9B2E}">
      <dgm:prSet/>
      <dgm:spPr/>
      <dgm:t>
        <a:bodyPr/>
        <a:lstStyle/>
        <a:p>
          <a:endParaRPr lang="ru-RU"/>
        </a:p>
      </dgm:t>
    </dgm:pt>
    <dgm:pt modelId="{270ADC85-9C2A-4D6B-923F-FDCEDABBB824}">
      <dgm:prSet phldrT="[Текст]"/>
      <dgm:spPr>
        <a:gradFill flip="none" rotWithShape="1"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/>
            <a:t>образ мира </a:t>
          </a:r>
          <a:endParaRPr lang="ru-RU" b="1" dirty="0"/>
        </a:p>
      </dgm:t>
    </dgm:pt>
    <dgm:pt modelId="{F6D2D7C2-501F-4A94-8FA5-57A76D251848}" type="parTrans" cxnId="{BAEBCD91-0B67-4DD6-AE21-1F4049EC3B05}">
      <dgm:prSet/>
      <dgm:spPr/>
      <dgm:t>
        <a:bodyPr/>
        <a:lstStyle/>
        <a:p>
          <a:endParaRPr lang="ru-RU"/>
        </a:p>
      </dgm:t>
    </dgm:pt>
    <dgm:pt modelId="{65E0635F-2652-4E89-B374-4629AE16A438}" type="sibTrans" cxnId="{BAEBCD91-0B67-4DD6-AE21-1F4049EC3B05}">
      <dgm:prSet/>
      <dgm:spPr/>
      <dgm:t>
        <a:bodyPr/>
        <a:lstStyle/>
        <a:p>
          <a:endParaRPr lang="ru-RU"/>
        </a:p>
      </dgm:t>
    </dgm:pt>
    <dgm:pt modelId="{4CB94440-FD5C-46E6-BC51-4952D147D20D}">
      <dgm:prSet phldrT="[Текст]"/>
      <dgm:spPr>
        <a:gradFill flip="none" rotWithShape="1"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/>
            <a:t>ценностно-смысловые основания личностного морального выбора</a:t>
          </a:r>
          <a:endParaRPr lang="ru-RU" b="1" dirty="0"/>
        </a:p>
      </dgm:t>
    </dgm:pt>
    <dgm:pt modelId="{724E1023-5E7C-4D3F-A464-450352A5B17A}" type="parTrans" cxnId="{2D4DD68E-040B-498E-B782-6608B0BB94A1}">
      <dgm:prSet/>
      <dgm:spPr/>
      <dgm:t>
        <a:bodyPr/>
        <a:lstStyle/>
        <a:p>
          <a:endParaRPr lang="ru-RU"/>
        </a:p>
      </dgm:t>
    </dgm:pt>
    <dgm:pt modelId="{7E739286-DB78-4B3F-8CC4-6F22A782B2EA}" type="sibTrans" cxnId="{2D4DD68E-040B-498E-B782-6608B0BB94A1}">
      <dgm:prSet/>
      <dgm:spPr/>
      <dgm:t>
        <a:bodyPr/>
        <a:lstStyle/>
        <a:p>
          <a:endParaRPr lang="ru-RU"/>
        </a:p>
      </dgm:t>
    </dgm:pt>
    <dgm:pt modelId="{B0F8B581-BFE2-49AF-80F9-ABA520623C45}" type="pres">
      <dgm:prSet presAssocID="{B5C40606-7CF2-4FDD-AB52-94D2D9AE73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44A0AC-2F0C-44F9-B794-941572921835}" type="pres">
      <dgm:prSet presAssocID="{5B0CF9E5-94E6-488B-8D97-B4F8502E8194}" presName="composite" presStyleCnt="0"/>
      <dgm:spPr/>
    </dgm:pt>
    <dgm:pt modelId="{11C17B8F-6159-42C4-898A-6E70DCF9FD76}" type="pres">
      <dgm:prSet presAssocID="{5B0CF9E5-94E6-488B-8D97-B4F8502E819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2F990-C3FD-46C3-B685-46E50F6D7CDE}" type="pres">
      <dgm:prSet presAssocID="{5B0CF9E5-94E6-488B-8D97-B4F8502E819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A3085-9392-405F-8B4A-656923E45F09}" type="pres">
      <dgm:prSet presAssocID="{31004D2E-8CCD-496C-BC52-32334E50B954}" presName="sp" presStyleCnt="0"/>
      <dgm:spPr/>
    </dgm:pt>
    <dgm:pt modelId="{72949BF5-F314-4CEC-968B-F76253A05EFD}" type="pres">
      <dgm:prSet presAssocID="{78706F44-F75E-485E-ABDE-2D130D142196}" presName="composite" presStyleCnt="0"/>
      <dgm:spPr/>
    </dgm:pt>
    <dgm:pt modelId="{55004817-A66C-41D9-AFAD-3A194B76290F}" type="pres">
      <dgm:prSet presAssocID="{78706F44-F75E-485E-ABDE-2D130D14219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B1661-A9B7-4585-A199-91879F257C4A}" type="pres">
      <dgm:prSet presAssocID="{78706F44-F75E-485E-ABDE-2D130D14219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3C0D6-5D8E-41E6-843B-9FFAA3F0325F}" type="presOf" srcId="{374BB0F4-E137-43BF-A2A0-71AB285309D9}" destId="{47F2F990-C3FD-46C3-B685-46E50F6D7CDE}" srcOrd="0" destOrd="0" presId="urn:microsoft.com/office/officeart/2005/8/layout/chevron2"/>
    <dgm:cxn modelId="{2D4DD68E-040B-498E-B782-6608B0BB94A1}" srcId="{5B0CF9E5-94E6-488B-8D97-B4F8502E8194}" destId="{4CB94440-FD5C-46E6-BC51-4952D147D20D}" srcOrd="3" destOrd="0" parTransId="{724E1023-5E7C-4D3F-A464-450352A5B17A}" sibTransId="{7E739286-DB78-4B3F-8CC4-6F22A782B2EA}"/>
    <dgm:cxn modelId="{34F635E5-535A-4C33-A01B-4BB42F09FD8B}" srcId="{B5C40606-7CF2-4FDD-AB52-94D2D9AE739F}" destId="{5B0CF9E5-94E6-488B-8D97-B4F8502E8194}" srcOrd="0" destOrd="0" parTransId="{7F110DC7-3BBD-4D9E-BED2-3438F0699788}" sibTransId="{31004D2E-8CCD-496C-BC52-32334E50B954}"/>
    <dgm:cxn modelId="{57E787BA-7135-40D8-BEEF-5F54D24A72E1}" type="presOf" srcId="{B5C40606-7CF2-4FDD-AB52-94D2D9AE739F}" destId="{B0F8B581-BFE2-49AF-80F9-ABA520623C45}" srcOrd="0" destOrd="0" presId="urn:microsoft.com/office/officeart/2005/8/layout/chevron2"/>
    <dgm:cxn modelId="{AF82D90F-16C3-4D55-B58B-074FEBB3DE11}" type="presOf" srcId="{270ADC85-9C2A-4D6B-923F-FDCEDABBB824}" destId="{47F2F990-C3FD-46C3-B685-46E50F6D7CDE}" srcOrd="0" destOrd="2" presId="urn:microsoft.com/office/officeart/2005/8/layout/chevron2"/>
    <dgm:cxn modelId="{5928230E-A566-4371-B84D-4600ACDB0AE1}" type="presOf" srcId="{5B0CF9E5-94E6-488B-8D97-B4F8502E8194}" destId="{11C17B8F-6159-42C4-898A-6E70DCF9FD76}" srcOrd="0" destOrd="0" presId="urn:microsoft.com/office/officeart/2005/8/layout/chevron2"/>
    <dgm:cxn modelId="{BAEBCD91-0B67-4DD6-AE21-1F4049EC3B05}" srcId="{5B0CF9E5-94E6-488B-8D97-B4F8502E8194}" destId="{270ADC85-9C2A-4D6B-923F-FDCEDABBB824}" srcOrd="2" destOrd="0" parTransId="{F6D2D7C2-501F-4A94-8FA5-57A76D251848}" sibTransId="{65E0635F-2652-4E89-B374-4629AE16A438}"/>
    <dgm:cxn modelId="{41989A3B-F79B-4EE2-B8D0-03A72D638CB0}" type="presOf" srcId="{4CB94440-FD5C-46E6-BC51-4952D147D20D}" destId="{47F2F990-C3FD-46C3-B685-46E50F6D7CDE}" srcOrd="0" destOrd="3" presId="urn:microsoft.com/office/officeart/2005/8/layout/chevron2"/>
    <dgm:cxn modelId="{62F6C521-E4F3-4334-B021-D53B626D3691}" type="presOf" srcId="{A258ED4F-40E1-4BF5-B934-D9D572FC0394}" destId="{47F2F990-C3FD-46C3-B685-46E50F6D7CDE}" srcOrd="0" destOrd="1" presId="urn:microsoft.com/office/officeart/2005/8/layout/chevron2"/>
    <dgm:cxn modelId="{F0CF044A-77BE-4E60-8032-AD18E044672F}" srcId="{5B0CF9E5-94E6-488B-8D97-B4F8502E8194}" destId="{A258ED4F-40E1-4BF5-B934-D9D572FC0394}" srcOrd="1" destOrd="0" parTransId="{C7EBC702-3C99-4DBF-B012-9DCCC524F934}" sibTransId="{56648EBF-8DF2-4025-A0C4-F8ABF500188A}"/>
    <dgm:cxn modelId="{23CEC9AF-7D89-4039-A917-0319DBE53A16}" type="presOf" srcId="{88CCCBDD-6A68-4424-8322-07232D7810E1}" destId="{75FB1661-A9B7-4585-A199-91879F257C4A}" srcOrd="0" destOrd="0" presId="urn:microsoft.com/office/officeart/2005/8/layout/chevron2"/>
    <dgm:cxn modelId="{4785443A-810B-4F22-97AA-C5777B668DAE}" srcId="{B5C40606-7CF2-4FDD-AB52-94D2D9AE739F}" destId="{78706F44-F75E-485E-ABDE-2D130D142196}" srcOrd="1" destOrd="0" parTransId="{A0C6062A-C001-4372-82C0-F6BA068D38AF}" sibTransId="{4F41A4B8-6C97-46CE-9873-DA37FD0BD4AB}"/>
    <dgm:cxn modelId="{FB6AF1BF-0B72-4671-9ADB-D1BB54CE9B2E}" srcId="{78706F44-F75E-485E-ABDE-2D130D142196}" destId="{88CCCBDD-6A68-4424-8322-07232D7810E1}" srcOrd="0" destOrd="0" parTransId="{8F476DF9-E7A6-4994-9AE5-336A65B96554}" sibTransId="{F7303EAA-2363-4974-A54C-EA33B0957DB1}"/>
    <dgm:cxn modelId="{DD389FE2-713F-4138-B60A-881BF5F87A41}" srcId="{5B0CF9E5-94E6-488B-8D97-B4F8502E8194}" destId="{374BB0F4-E137-43BF-A2A0-71AB285309D9}" srcOrd="0" destOrd="0" parTransId="{6082A666-788C-4557-A7EB-A4B6CE7BB220}" sibTransId="{CF01DF0B-DAC7-4BEF-9EBD-FF78E8CC5ED4}"/>
    <dgm:cxn modelId="{1D4D63E3-08D2-4023-933F-1F8259A14E7E}" type="presOf" srcId="{78706F44-F75E-485E-ABDE-2D130D142196}" destId="{55004817-A66C-41D9-AFAD-3A194B76290F}" srcOrd="0" destOrd="0" presId="urn:microsoft.com/office/officeart/2005/8/layout/chevron2"/>
    <dgm:cxn modelId="{FDCEC5D3-3AE6-4176-9E31-5FBACF874FC2}" type="presParOf" srcId="{B0F8B581-BFE2-49AF-80F9-ABA520623C45}" destId="{C244A0AC-2F0C-44F9-B794-941572921835}" srcOrd="0" destOrd="0" presId="urn:microsoft.com/office/officeart/2005/8/layout/chevron2"/>
    <dgm:cxn modelId="{688037CF-058D-49E0-9AD7-8230DB567D0A}" type="presParOf" srcId="{C244A0AC-2F0C-44F9-B794-941572921835}" destId="{11C17B8F-6159-42C4-898A-6E70DCF9FD76}" srcOrd="0" destOrd="0" presId="urn:microsoft.com/office/officeart/2005/8/layout/chevron2"/>
    <dgm:cxn modelId="{1ABAB787-ED75-4A5E-ABA3-B55BB4A5B178}" type="presParOf" srcId="{C244A0AC-2F0C-44F9-B794-941572921835}" destId="{47F2F990-C3FD-46C3-B685-46E50F6D7CDE}" srcOrd="1" destOrd="0" presId="urn:microsoft.com/office/officeart/2005/8/layout/chevron2"/>
    <dgm:cxn modelId="{F88CF550-CF2F-443E-BEB7-C2D602306D07}" type="presParOf" srcId="{B0F8B581-BFE2-49AF-80F9-ABA520623C45}" destId="{848A3085-9392-405F-8B4A-656923E45F09}" srcOrd="1" destOrd="0" presId="urn:microsoft.com/office/officeart/2005/8/layout/chevron2"/>
    <dgm:cxn modelId="{910D0C3A-9C74-46E9-9BDA-22881F829E77}" type="presParOf" srcId="{B0F8B581-BFE2-49AF-80F9-ABA520623C45}" destId="{72949BF5-F314-4CEC-968B-F76253A05EFD}" srcOrd="2" destOrd="0" presId="urn:microsoft.com/office/officeart/2005/8/layout/chevron2"/>
    <dgm:cxn modelId="{F301F424-03C7-4139-A703-60B440DA56B8}" type="presParOf" srcId="{72949BF5-F314-4CEC-968B-F76253A05EFD}" destId="{55004817-A66C-41D9-AFAD-3A194B76290F}" srcOrd="0" destOrd="0" presId="urn:microsoft.com/office/officeart/2005/8/layout/chevron2"/>
    <dgm:cxn modelId="{3BEE2221-A01E-4E60-8CC7-7A36EAACE229}" type="presParOf" srcId="{72949BF5-F314-4CEC-968B-F76253A05EFD}" destId="{75FB1661-A9B7-4585-A199-91879F257C4A}" srcOrd="1" destOrd="0" presId="urn:microsoft.com/office/officeart/2005/8/layout/chevron2"/>
  </dgm:cxnLst>
  <dgm:bg>
    <a:blipFill dpi="0" rotWithShape="1">
      <a:blip xmlns:r="http://schemas.openxmlformats.org/officeDocument/2006/relationships" r:embed="rId2"/>
      <a:srcRect/>
      <a:stretch>
        <a:fillRect/>
      </a:stretch>
    </a:blipFill>
  </dgm:bg>
  <dgm:whole>
    <a:ln>
      <a:solidFill>
        <a:srgbClr val="FFC000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47F3A-F31A-4E60-80E5-9421D849F4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6E8C-AB9B-482D-9B49-9F246E68C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DE206-31FD-4E40-B1B2-31BC3F0867EA}" type="slidenum">
              <a:rPr lang="ru-RU"/>
              <a:pPr/>
              <a:t>8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Можно представить себе умения и способности как два полюса единого образовательного континуума факторов, влияющих на успешность решения задач. Компетентность претендует на место в широкой пограничной полосе недоопределенности. Мы не знаем, </a:t>
            </a:r>
            <a:r>
              <a:rPr lang="ru-RU" u="sng"/>
              <a:t>где кончается умелость</a:t>
            </a:r>
            <a:r>
              <a:rPr lang="ru-RU"/>
              <a:t> (</a:t>
            </a:r>
            <a:r>
              <a:rPr lang="ru-RU" i="1"/>
              <a:t>то, чему человек может научиться, упражняясь в использовании  существующих в культуре средств и способов достижения анонимных целей</a:t>
            </a:r>
            <a:r>
              <a:rPr lang="en-GB" b="1" i="1">
                <a:hlinkClick r:id="" action="ppaction://noaction"/>
              </a:rPr>
              <a:t>[1]</a:t>
            </a:r>
            <a:r>
              <a:rPr lang="ru-RU"/>
              <a:t>) </a:t>
            </a:r>
            <a:r>
              <a:rPr lang="ru-RU" u="sng"/>
              <a:t>и начинается способность</a:t>
            </a:r>
            <a:r>
              <a:rPr lang="ru-RU"/>
              <a:t> (</a:t>
            </a:r>
            <a:r>
              <a:rPr lang="ru-RU" i="1"/>
              <a:t>то, что позволяет человеку самостоятельно изобретать средства и способы достижения его собственных целей</a:t>
            </a:r>
            <a:r>
              <a:rPr lang="ru-RU"/>
              <a:t>). Эту зону неопределенности стали называть компетентностью.  Мы не знаем, </a:t>
            </a:r>
            <a:r>
              <a:rPr lang="ru-RU" u="sng"/>
              <a:t>где кончается формирование</a:t>
            </a:r>
            <a:r>
              <a:rPr lang="ru-RU"/>
              <a:t> (</a:t>
            </a:r>
            <a:r>
              <a:rPr lang="ru-RU" i="1"/>
              <a:t>один из механизмов передачи знаний, умений, навыков</a:t>
            </a:r>
            <a:r>
              <a:rPr lang="ru-RU"/>
              <a:t>) и </a:t>
            </a:r>
            <a:r>
              <a:rPr lang="ru-RU" u="sng"/>
              <a:t>начинается поддержка детской инициативы</a:t>
            </a:r>
            <a:r>
              <a:rPr lang="ru-RU"/>
              <a:t> (</a:t>
            </a:r>
            <a:r>
              <a:rPr lang="ru-RU" i="1"/>
              <a:t>один из механизмов фасилитации способностей</a:t>
            </a:r>
            <a:r>
              <a:rPr lang="ru-RU"/>
              <a:t>). Эту зону неопределенности стали называть компетентностно ориентированным образованием. </a:t>
            </a:r>
          </a:p>
          <a:p>
            <a:r>
              <a:rPr lang="ru-RU"/>
              <a:t/>
            </a:r>
            <a:br>
              <a:rPr lang="ru-RU"/>
            </a:br>
            <a:r>
              <a:rPr lang="en-GB">
                <a:hlinkClick r:id="" action="ppaction://noaction"/>
              </a:rPr>
              <a:t>[1]</a:t>
            </a:r>
            <a:r>
              <a:rPr lang="ru-RU"/>
              <a:t> Например, ученик может научиться различать части речи, не ведая, для решения каких задач человечество изобрело это различение.</a:t>
            </a:r>
          </a:p>
          <a:p>
            <a:endParaRPr lang="ru-RU"/>
          </a:p>
          <a:p>
            <a:r>
              <a:rPr lang="ru-RU"/>
              <a:t>У КОМПЕТЕНТНОСТИ НЕТ СВОЕЙ СОБСТВЕННОЙ ТЕРРИТОРИИ. ОНА РАСПОЛОЖИЛАСЬ НА ЗАНЯТОЙ ТЕРРИТОРИИ, ПОЭТОМУ ЕЕ СО ВСЕХ СТОРОН ЛЯГАЮТ.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BA251-6763-40D6-8AC7-5A0CD4CB2827}" type="slidenum">
              <a:rPr lang="ru-RU"/>
              <a:pPr/>
              <a:t>17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8338"/>
            <a:ext cx="4646612" cy="3484562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5150"/>
            <a:ext cx="5048250" cy="407828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112C8E-2C49-40C3-9316-C84C85ED5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F513-45B6-4110-97AD-31D845783D29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6D1A-D15E-406E-BAD4-5C15F6D03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229225"/>
            <a:ext cx="7991475" cy="13684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6600"/>
                </a:solidFill>
              </a:rPr>
              <a:t>Исполнитель эксперимента:</a:t>
            </a:r>
            <a:endParaRPr lang="ru-RU" sz="2400" b="1" i="1" dirty="0">
              <a:solidFill>
                <a:srgbClr val="006600"/>
              </a:solidFill>
            </a:endParaRPr>
          </a:p>
          <a:p>
            <a:pPr algn="r">
              <a:buFontTx/>
              <a:buNone/>
            </a:pPr>
            <a:r>
              <a:rPr lang="ru-RU" sz="2400" b="1" i="1" dirty="0" err="1">
                <a:solidFill>
                  <a:srgbClr val="660066"/>
                </a:solidFill>
                <a:latin typeface="Sylfaen" pitchFamily="18" charset="0"/>
              </a:rPr>
              <a:t>Пшенникова</a:t>
            </a:r>
            <a:r>
              <a:rPr lang="ru-RU" sz="2400" b="1" i="1" dirty="0">
                <a:solidFill>
                  <a:srgbClr val="660066"/>
                </a:solidFill>
                <a:latin typeface="Sylfaen" pitchFamily="18" charset="0"/>
              </a:rPr>
              <a:t> Любовь Николаевна </a:t>
            </a:r>
          </a:p>
          <a:p>
            <a:pPr algn="r">
              <a:buFontTx/>
              <a:buNone/>
            </a:pPr>
            <a:r>
              <a:rPr lang="ru-RU" sz="2400" b="1" i="1" dirty="0">
                <a:solidFill>
                  <a:srgbClr val="660066"/>
                </a:solidFill>
                <a:latin typeface="Sylfaen" pitchFamily="18" charset="0"/>
              </a:rPr>
              <a:t>учитель начальных классов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57158" y="357166"/>
            <a:ext cx="82184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40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4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подхода в процессе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4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ступени</a:t>
            </a:r>
          </a:p>
        </p:txBody>
      </p:sp>
      <p:pic>
        <p:nvPicPr>
          <p:cNvPr id="1026" name="Picture 2" descr="D:\2 кл\Печатные матер, фото 2 кл\3 Ноябрь\Матем Акад нескуч наук - декада Кс Г\100_4859.jpg"/>
          <p:cNvPicPr>
            <a:picLocks noChangeAspect="1" noChangeArrowheads="1"/>
          </p:cNvPicPr>
          <p:nvPr/>
        </p:nvPicPr>
        <p:blipFill>
          <a:blip r:embed="rId3" cstate="print"/>
          <a:srcRect l="5134" t="3422"/>
          <a:stretch>
            <a:fillRect/>
          </a:stretch>
        </p:blipFill>
        <p:spPr bwMode="auto">
          <a:xfrm>
            <a:off x="4786314" y="2428868"/>
            <a:ext cx="3500462" cy="267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39750" y="1989138"/>
            <a:ext cx="881062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709613" eaLnBrk="0" hangingPunct="0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на возрастные особенности младших школьников.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indent="709613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каждого возраста, предполагает:</a:t>
            </a:r>
            <a:endParaRPr lang="ru-RU" sz="2000" dirty="0">
              <a:latin typeface="Times New Roman" pitchFamily="18" charset="0"/>
            </a:endParaRPr>
          </a:p>
          <a:p>
            <a:pPr indent="709613" eaLnBrk="0" hangingPunct="0">
              <a:buFont typeface="Times New Roman" pitchFamily="18" charset="0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полноту реализации возможностей проживаемого ребенком возраста;</a:t>
            </a:r>
            <a:endParaRPr lang="ru-RU" sz="2000" dirty="0">
              <a:latin typeface="Times New Roman" pitchFamily="18" charset="0"/>
            </a:endParaRPr>
          </a:p>
          <a:p>
            <a:pPr indent="709613" eaLnBrk="0" hangingPunct="0">
              <a:buFont typeface="Times New Roman" pitchFamily="18" charset="0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опору на достижения предыдущего этапа развития;</a:t>
            </a:r>
            <a:endParaRPr lang="ru-RU" sz="2000" dirty="0">
              <a:latin typeface="Times New Roman" pitchFamily="18" charset="0"/>
            </a:endParaRPr>
          </a:p>
          <a:p>
            <a:pPr indent="709613" eaLnBrk="0" hangingPunct="0">
              <a:buFont typeface="Times New Roman" pitchFamily="18" charset="0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нацеленность на развитие у ребенка в первую очередь фундаментальных способностей,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обеспечивающих  успешность обучения на следующей ступени образования</a:t>
            </a:r>
            <a:r>
              <a:rPr lang="ru-RU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[1]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  <a:p>
            <a:pPr indent="709613" eaLnBrk="0" hangingPunct="0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на индивидуальные особенности развития детей. 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indent="709613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 означает, что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должен замечать и поддерживать 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709613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индивидуальные проявления инициативности, самостоятельности,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709613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ответственного действия,  создавать условия для их возникновения. </a:t>
            </a:r>
            <a:endParaRPr lang="ru-RU" sz="2000" dirty="0">
              <a:latin typeface="Times New Roman" pitchFamily="18" charset="0"/>
            </a:endParaRPr>
          </a:p>
          <a:p>
            <a:pPr indent="709613" eaLnBrk="0" hangingPunct="0"/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68313" y="6092825"/>
            <a:ext cx="8569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aseline="30000">
                <a:latin typeface="Times New Roman" pitchFamily="18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500" baseline="30000">
                <a:latin typeface="Times New Roman" pitchFamily="18" charset="0"/>
                <a:cs typeface="Times New Roman" pitchFamily="18" charset="0"/>
                <a:hlinkClick r:id="" action="ppaction://noaction"/>
              </a:rPr>
              <a:t>1]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См. «Концепция содержания непрерывного образования (дошкольное и начальное звено)», М., 2000. </a:t>
            </a:r>
            <a:endParaRPr lang="ru-RU" sz="1500">
              <a:latin typeface="Times New Roman" pitchFamily="18" charset="0"/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785919" y="357166"/>
            <a:ext cx="68562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rgbClr val="339933"/>
                </a:solidFill>
              </a:rPr>
              <a:t>В начальной школе</a:t>
            </a:r>
            <a:r>
              <a:rPr lang="ru-RU" sz="3200" b="1" dirty="0">
                <a:solidFill>
                  <a:srgbClr val="339933"/>
                </a:solidFill>
              </a:rPr>
              <a:t>,  </a:t>
            </a:r>
            <a:endParaRPr lang="ru-RU" sz="3200" b="1" dirty="0" smtClean="0">
              <a:solidFill>
                <a:srgbClr val="339933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339933"/>
                </a:solidFill>
              </a:rPr>
              <a:t>образовательный  </a:t>
            </a:r>
            <a:r>
              <a:rPr lang="ru-RU" sz="3200" b="1" dirty="0">
                <a:solidFill>
                  <a:srgbClr val="339933"/>
                </a:solidFill>
              </a:rPr>
              <a:t>процесс </a:t>
            </a:r>
          </a:p>
          <a:p>
            <a:pPr algn="r"/>
            <a:r>
              <a:rPr lang="ru-RU" sz="3200" b="1" dirty="0">
                <a:solidFill>
                  <a:srgbClr val="339933"/>
                </a:solidFill>
              </a:rPr>
              <a:t>должен  быть сориентирован:</a:t>
            </a:r>
          </a:p>
        </p:txBody>
      </p:sp>
      <p:pic>
        <p:nvPicPr>
          <p:cNvPr id="43010" name="Picture 2" descr="D:\Анимация мама\Движущиеся объекты\J00761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676275" cy="676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/>
      <p:bldP spid="1187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79388" y="908050"/>
            <a:ext cx="896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2000233" y="357166"/>
            <a:ext cx="6789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ru-RU" sz="3600" b="1" dirty="0">
                <a:solidFill>
                  <a:srgbClr val="339933"/>
                </a:solidFill>
              </a:rPr>
              <a:t>Что такое «умение учиться» </a:t>
            </a:r>
          </a:p>
          <a:p>
            <a:pPr algn="r"/>
            <a:r>
              <a:rPr lang="ru-RU" sz="3600" b="1" dirty="0">
                <a:solidFill>
                  <a:srgbClr val="339933"/>
                </a:solidFill>
              </a:rPr>
              <a:t>или учебная самостоятельность?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611188" y="1628775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 dirty="0">
                <a:solidFill>
                  <a:srgbClr val="008000"/>
                </a:solidFill>
                <a:latin typeface="Times New Roman" pitchFamily="18" charset="0"/>
              </a:rPr>
              <a:t>       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Учебная самостоятельность </a:t>
            </a:r>
            <a:r>
              <a:rPr lang="ru-RU" b="1" i="1" dirty="0">
                <a:latin typeface="Times New Roman" pitchFamily="18" charset="0"/>
              </a:rPr>
              <a:t>(или умение учиться) - умение расширять свои знания, умения и способности по собственной инициативе</a:t>
            </a:r>
            <a:r>
              <a:rPr lang="ru-RU" b="1" dirty="0">
                <a:latin typeface="Times New Roman" pitchFamily="18" charset="0"/>
              </a:rPr>
              <a:t>. 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539750" y="2133600"/>
            <a:ext cx="8755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 dirty="0">
                <a:solidFill>
                  <a:srgbClr val="008000"/>
                </a:solidFill>
                <a:latin typeface="Times New Roman" pitchFamily="18" charset="0"/>
              </a:rPr>
              <a:t>        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Умение учиться  </a:t>
            </a:r>
            <a:r>
              <a:rPr lang="ru-RU" b="1" i="1" dirty="0">
                <a:latin typeface="Times New Roman" pitchFamily="18" charset="0"/>
              </a:rPr>
              <a:t>- способность  к самостоятельному выходу за пределы</a:t>
            </a:r>
          </a:p>
          <a:p>
            <a:r>
              <a:rPr lang="ru-RU" b="1" i="1" dirty="0">
                <a:latin typeface="Times New Roman" pitchFamily="18" charset="0"/>
              </a:rPr>
              <a:t> собственной компетентности для поиска способов действия в новых ситуациях.</a:t>
            </a:r>
            <a:r>
              <a:rPr lang="ru-RU" b="1" dirty="0">
                <a:latin typeface="Times New Roman" pitchFamily="18" charset="0"/>
              </a:rPr>
              <a:t>  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539750" y="2708275"/>
            <a:ext cx="8459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         В умении учиться выделяются две составляющие: </a:t>
            </a:r>
          </a:p>
          <a:p>
            <a:r>
              <a:rPr lang="ru-RU" b="1" dirty="0">
                <a:latin typeface="Times New Roman" pitchFamily="18" charset="0"/>
              </a:rPr>
              <a:t>1)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Рефлексивные действия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</a:rPr>
              <a:t>необходимые для того, чтобы опознать новую задачу, для решения которой человеку недостает его знаний и умений, и ответить на первый вопрос самообучения: чему учиться. В начальной школе должна быть заложена основа не только предметного знания, но и </a:t>
            </a:r>
            <a:r>
              <a:rPr lang="ru-RU" b="1" i="1" dirty="0">
                <a:latin typeface="Times New Roman" pitchFamily="18" charset="0"/>
              </a:rPr>
              <a:t>знания о собственном незнании</a:t>
            </a:r>
            <a:r>
              <a:rPr lang="ru-RU" b="1" dirty="0">
                <a:latin typeface="Times New Roman" pitchFamily="18" charset="0"/>
              </a:rPr>
              <a:t>. </a:t>
            </a: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539750" y="4292600"/>
            <a:ext cx="87487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</a:rPr>
              <a:t>2) </a:t>
            </a:r>
            <a:r>
              <a:rPr lang="ru-RU" b="1" i="1" dirty="0">
                <a:solidFill>
                  <a:srgbClr val="008000"/>
                </a:solidFill>
                <a:latin typeface="Times New Roman" pitchFamily="18" charset="0"/>
              </a:rPr>
              <a:t>Поисковые действия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</a:rPr>
              <a:t> которые необходимы для приобретения недостающих  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умений, знаний, способностей, для ответа на второй вопрос самообучения: 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как научиться. Этот вопрос имеет три ответа, три достойных способа выйти 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за пределы собственной (не)компетентности: </a:t>
            </a:r>
          </a:p>
          <a:p>
            <a:pPr algn="just"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самостоятельно изобрести недостающий способ действия, то есть перевести </a:t>
            </a:r>
          </a:p>
          <a:p>
            <a:pPr algn="just"/>
            <a:r>
              <a:rPr lang="ru-RU" b="1" dirty="0">
                <a:latin typeface="Times New Roman" pitchFamily="18" charset="0"/>
              </a:rPr>
              <a:t>учебную задачу в творческую, исследовательскую, экспериментальную; </a:t>
            </a:r>
          </a:p>
          <a:p>
            <a:pPr algn="just"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самостоятельно найти недостающую информацию в книгах и Интернете; </a:t>
            </a:r>
          </a:p>
          <a:p>
            <a:pPr algn="just">
              <a:buFontTx/>
              <a:buChar char="•"/>
            </a:pPr>
            <a:r>
              <a:rPr lang="ru-RU" b="1" dirty="0">
                <a:latin typeface="Times New Roman" pitchFamily="18" charset="0"/>
              </a:rPr>
              <a:t>запросить недостающие данные у знатока и умельца.</a:t>
            </a:r>
          </a:p>
        </p:txBody>
      </p:sp>
      <p:pic>
        <p:nvPicPr>
          <p:cNvPr id="44035" name="Picture 3" descr="D:\Анимация мама\Движущиеся объекты\STARROL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561975" cy="561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0" grpId="0"/>
      <p:bldP spid="123911" grpId="0"/>
      <p:bldP spid="123912" grpId="0"/>
      <p:bldP spid="1239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429684" cy="20717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solidFill>
                  <a:srgbClr val="000099"/>
                </a:solidFill>
              </a:rPr>
              <a:t>Для того, чтобы как-то упорядочить трактовку компетентностей, разработчики «Стратегии модернизации содержания общего образования» предлагают разграничение компетентностей по сферам, полагая, что в структуре ключевых компетентностей должны быть представлены:</a:t>
            </a:r>
            <a:endParaRPr lang="ru-RU" sz="2400" b="1" dirty="0">
              <a:solidFill>
                <a:srgbClr val="000099"/>
              </a:solidFill>
              <a:latin typeface="a_AlternaSw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143932" cy="2786106"/>
          </a:xfrm>
        </p:spPr>
        <p:txBody>
          <a:bodyPr>
            <a:normAutofit fontScale="92500"/>
          </a:bodyPr>
          <a:lstStyle/>
          <a:p>
            <a:pPr algn="l">
              <a:buBlip>
                <a:blip r:embed="rId3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компетентность </a:t>
            </a:r>
            <a:r>
              <a:rPr lang="ru-RU" sz="2400" b="1" dirty="0">
                <a:solidFill>
                  <a:schemeClr val="tx1"/>
                </a:solidFill>
              </a:rPr>
              <a:t>в сфере самостоятельной познавательной деятельности;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tx1"/>
                </a:solidFill>
              </a:rPr>
              <a:t>компетентность </a:t>
            </a:r>
            <a:r>
              <a:rPr lang="ru-RU" sz="2400" b="1" dirty="0">
                <a:solidFill>
                  <a:schemeClr val="tx1"/>
                </a:solidFill>
              </a:rPr>
              <a:t>в сфере гражданско-общественной деятельности;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tx1"/>
                </a:solidFill>
              </a:rPr>
              <a:t>компетентность </a:t>
            </a:r>
            <a:r>
              <a:rPr lang="ru-RU" sz="2400" b="1" dirty="0">
                <a:solidFill>
                  <a:schemeClr val="tx1"/>
                </a:solidFill>
              </a:rPr>
              <a:t>в сфере социально-трудовой деятельности; компетентность в бытовой сфере;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tx1"/>
                </a:solidFill>
              </a:rPr>
              <a:t>компетентность </a:t>
            </a:r>
            <a:r>
              <a:rPr lang="ru-RU" sz="2400" b="1" dirty="0">
                <a:solidFill>
                  <a:schemeClr val="tx1"/>
                </a:solidFill>
              </a:rPr>
              <a:t>в сфере </a:t>
            </a:r>
            <a:r>
              <a:rPr lang="ru-RU" sz="2400" b="1" dirty="0" err="1">
                <a:solidFill>
                  <a:schemeClr val="tx1"/>
                </a:solidFill>
              </a:rPr>
              <a:t>культурно-досуговой</a:t>
            </a:r>
            <a:r>
              <a:rPr lang="ru-RU" sz="2400" b="1" dirty="0">
                <a:solidFill>
                  <a:schemeClr val="tx1"/>
                </a:solidFill>
              </a:rPr>
              <a:t> деятельности.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642918"/>
            <a:ext cx="7186634" cy="100013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Существует огромное количество классификаций ключевых компетенций: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169" name="Picture 1" descr="D:\Анимация мама\Движущиеся объекты\TARGE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00108"/>
            <a:ext cx="45720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ru-RU" dirty="0"/>
              <a:t>Знания, умения и навыки «важны не </a:t>
            </a:r>
            <a:r>
              <a:rPr lang="ru-RU" dirty="0" smtClean="0"/>
              <a:t>как самоцель</a:t>
            </a:r>
            <a:r>
              <a:rPr lang="ru-RU" dirty="0"/>
              <a:t>, а как средство достижения чего-то большего - компетенций</a:t>
            </a:r>
            <a:r>
              <a:rPr lang="ru-RU" dirty="0" smtClean="0"/>
              <a:t>».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Компетентность </a:t>
            </a:r>
            <a:r>
              <a:rPr lang="ru-RU" dirty="0"/>
              <a:t>понимается как результат когнитивного </a:t>
            </a:r>
            <a:r>
              <a:rPr lang="ru-RU" dirty="0" err="1"/>
              <a:t>научения</a:t>
            </a:r>
            <a:r>
              <a:rPr lang="ru-RU" dirty="0"/>
              <a:t>, а компетенция как общая способность и готовность использовать знания, умения и обобщенные способы действий, усвоенные в процессе обучения, в реальной деятельности, как способность человека устанавливать связи между знанием и реальной ситуацией, осуществлять принятие решения в условиях неопределенности и вырабатывать алгоритм действий по его реализации. 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Как </a:t>
            </a:r>
            <a:r>
              <a:rPr lang="ru-RU" dirty="0"/>
              <a:t>указывает профессор Е.Я. Коган, «формирование компетенций – это не смена содержания, а смена технологии обучения».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B050"/>
                </a:solidFill>
              </a:rPr>
              <a:t>Реализация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компетентностного</a:t>
            </a:r>
            <a:r>
              <a:rPr lang="ru-RU" sz="2800" b="1" i="1" dirty="0" smtClean="0">
                <a:solidFill>
                  <a:srgbClr val="00B050"/>
                </a:solidFill>
              </a:rPr>
              <a:t> подхода в процессе обучения учащихся </a:t>
            </a:r>
            <a:r>
              <a:rPr lang="en-US" sz="2800" b="1" i="1" dirty="0" smtClean="0">
                <a:solidFill>
                  <a:srgbClr val="00B050"/>
                </a:solidFill>
              </a:rPr>
              <a:t>I</a:t>
            </a:r>
            <a:r>
              <a:rPr lang="ru-RU" sz="2800" b="1" i="1" dirty="0" smtClean="0">
                <a:solidFill>
                  <a:srgbClr val="00B050"/>
                </a:solidFill>
              </a:rPr>
              <a:t> ступени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D:\Анимация мама\Звёзды\star6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928670"/>
            <a:ext cx="49530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4282" y="2071678"/>
          <a:ext cx="8786842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71604" y="571480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B050"/>
                </a:solidFill>
              </a:rPr>
              <a:t>Реализация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компетентностного</a:t>
            </a:r>
            <a:r>
              <a:rPr lang="ru-RU" sz="2800" b="1" i="1" dirty="0" smtClean="0">
                <a:solidFill>
                  <a:srgbClr val="00B050"/>
                </a:solidFill>
              </a:rPr>
              <a:t> подхода в процессе обучения учащихся </a:t>
            </a:r>
            <a:r>
              <a:rPr lang="en-US" sz="2800" b="1" i="1" dirty="0" smtClean="0">
                <a:solidFill>
                  <a:srgbClr val="00B050"/>
                </a:solidFill>
              </a:rPr>
              <a:t>I</a:t>
            </a:r>
            <a:r>
              <a:rPr lang="ru-RU" sz="2800" b="1" i="1" dirty="0" smtClean="0">
                <a:solidFill>
                  <a:srgbClr val="00B050"/>
                </a:solidFill>
              </a:rPr>
              <a:t> ступени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121" name="Picture 1" descr="D:\Анимация мама\Звёзды\star340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071546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1857364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00042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B050"/>
                </a:solidFill>
              </a:rPr>
              <a:t>Реализация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компетентностного</a:t>
            </a:r>
            <a:r>
              <a:rPr lang="ru-RU" sz="2800" b="1" i="1" dirty="0" smtClean="0">
                <a:solidFill>
                  <a:srgbClr val="00B050"/>
                </a:solidFill>
              </a:rPr>
              <a:t> подхода в процессе обучения учащихся </a:t>
            </a:r>
            <a:r>
              <a:rPr lang="en-US" sz="2800" b="1" i="1" dirty="0" smtClean="0">
                <a:solidFill>
                  <a:srgbClr val="00B050"/>
                </a:solidFill>
              </a:rPr>
              <a:t>I</a:t>
            </a:r>
            <a:r>
              <a:rPr lang="ru-RU" sz="2800" b="1" i="1" dirty="0" smtClean="0">
                <a:solidFill>
                  <a:srgbClr val="00B050"/>
                </a:solidFill>
              </a:rPr>
              <a:t> ступени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097" name="Picture 1" descr="D:\Анимация мама\e-mail почта, конверты\mail600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071546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36743"/>
            <a:ext cx="8572560" cy="4735529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buBlip>
                <a:blip r:embed="rId3"/>
              </a:buBlip>
            </a:pPr>
            <a:r>
              <a:rPr lang="ru-RU" sz="2400" b="1" dirty="0" smtClean="0">
                <a:latin typeface="+mn-lt"/>
              </a:rPr>
              <a:t>Возникновение </a:t>
            </a:r>
            <a:r>
              <a:rPr lang="ru-RU" sz="2400" b="1" dirty="0">
                <a:latin typeface="+mn-lt"/>
              </a:rPr>
              <a:t>понятия «универсальные учебные действия» связано с изменением парадигмы </a:t>
            </a:r>
            <a:r>
              <a:rPr lang="ru-RU" sz="2400" b="1" dirty="0" smtClean="0">
                <a:latin typeface="+mn-lt"/>
              </a:rPr>
              <a:t>образования: от </a:t>
            </a:r>
            <a:r>
              <a:rPr lang="ru-RU" sz="2400" b="1" dirty="0">
                <a:latin typeface="+mn-lt"/>
              </a:rPr>
              <a:t>цели усвоения знаний, умений и навыков </a:t>
            </a:r>
            <a:r>
              <a:rPr lang="ru-RU" sz="2400" b="1" dirty="0" smtClean="0">
                <a:latin typeface="+mn-lt"/>
              </a:rPr>
              <a:t>к </a:t>
            </a:r>
            <a:r>
              <a:rPr lang="ru-RU" sz="2400" b="1" dirty="0">
                <a:latin typeface="+mn-lt"/>
              </a:rPr>
              <a:t>цели развития Личности </a:t>
            </a:r>
            <a:r>
              <a:rPr lang="ru-RU" sz="2400" b="1" dirty="0" smtClean="0">
                <a:latin typeface="+mn-lt"/>
              </a:rPr>
              <a:t>учащегося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i="1" u="sng" dirty="0" smtClean="0">
                <a:solidFill>
                  <a:srgbClr val="C00000"/>
                </a:solidFill>
                <a:latin typeface="+mn-lt"/>
              </a:rPr>
              <a:t>Универсальные учебные действия:</a:t>
            </a:r>
            <a:r>
              <a:rPr lang="ru-RU" sz="2400" b="1" i="1" u="sng" dirty="0" smtClean="0">
                <a:latin typeface="+mn-lt"/>
              </a:rPr>
              <a:t/>
            </a:r>
            <a:br>
              <a:rPr lang="ru-RU" sz="2400" b="1" i="1" u="sng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это система действий учащегося, обеспечивающая культурную идентичность;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социальную компетентность;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толерантность;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способность к самостоятельному усвоению новых знаний и умений, включая организацию самостоятельной учебной деятельности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                                                          </a:t>
            </a:r>
            <a:r>
              <a:rPr lang="ru-RU" sz="2400" b="1" i="1" dirty="0" smtClean="0">
                <a:latin typeface="+mn-lt"/>
              </a:rPr>
              <a:t>Российская академия образования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85852" y="714356"/>
            <a:ext cx="7858148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Универсальные учебные действия</a:t>
            </a:r>
          </a:p>
        </p:txBody>
      </p:sp>
      <p:pic>
        <p:nvPicPr>
          <p:cNvPr id="3073" name="Picture 1" descr="D:\Анимация мама\Книги\книги\Анимашки аватары pixel art картинки и многое другое в Стране Фантазий_files\book10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504825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4282" y="1857364"/>
            <a:ext cx="87487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latin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</a:rPr>
              <a:t>метод учебного сотрудничества;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</a:rPr>
              <a:t>- коллективные способы обучения;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</a:rPr>
              <a:t>-экспресс-метод овладения предметом и умением учиться;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</a:rPr>
              <a:t>-метод проектов;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</a:rPr>
              <a:t>-игровые методы;</a:t>
            </a:r>
          </a:p>
          <a:p>
            <a:pPr eaLnBrk="0" hangingPunct="0">
              <a:buFontTx/>
              <a:buChar char="-"/>
            </a:pPr>
            <a:r>
              <a:rPr lang="ru-RU" sz="2800" b="1" dirty="0">
                <a:latin typeface="Times New Roman" pitchFamily="18" charset="0"/>
              </a:rPr>
              <a:t>метод кейсов </a:t>
            </a:r>
          </a:p>
          <a:p>
            <a:pPr eaLnBrk="0" hangingPunct="0"/>
            <a:r>
              <a:rPr lang="ru-RU" sz="2800" b="1" dirty="0">
                <a:latin typeface="Times New Roman" pitchFamily="18" charset="0"/>
              </a:rPr>
              <a:t>и др.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43438" y="1989138"/>
          <a:ext cx="1008062" cy="1014412"/>
        </p:xfrm>
        <a:graphic>
          <a:graphicData uri="http://schemas.openxmlformats.org/presentationml/2006/ole">
            <p:oleObj spid="_x0000_s35842" name="CorelDRAW" r:id="rId5" imgW="1005480" imgH="1009080" progId="">
              <p:embed/>
            </p:oleObj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00166" y="428604"/>
            <a:ext cx="7215238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Интерактивные </a:t>
            </a:r>
            <a:r>
              <a:rPr kumimoji="1"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обучения</a:t>
            </a:r>
            <a:r>
              <a:rPr kumimoji="1"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1" lang="ru-RU" sz="24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5" name="Picture 7" descr="8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374377"/>
            <a:ext cx="4287865" cy="32677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714479" y="260350"/>
            <a:ext cx="717869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32138" y="2708275"/>
            <a:ext cx="2520950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Объединение учащихся в группы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32138" y="1844675"/>
            <a:ext cx="2736850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Технологический процесс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76600" y="1125538"/>
            <a:ext cx="22320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Методологический аппарат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2700338" y="1341438"/>
            <a:ext cx="504825" cy="431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580063" y="1341438"/>
            <a:ext cx="647700" cy="36036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771775" y="1844675"/>
            <a:ext cx="504825" cy="1444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779838" y="2276475"/>
            <a:ext cx="13684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Разминка 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804025" y="2636838"/>
            <a:ext cx="13684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Педагогические и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психологические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084888" y="2133600"/>
            <a:ext cx="9366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Внешние 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956550" y="2133600"/>
            <a:ext cx="8636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Внутренние 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4427538" y="2133600"/>
            <a:ext cx="0" cy="2143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6372225" y="1916113"/>
            <a:ext cx="215900" cy="2873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611188" y="3141663"/>
            <a:ext cx="8208962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250825" y="4437063"/>
            <a:ext cx="0" cy="17287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8748713" y="4221163"/>
            <a:ext cx="0" cy="19446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71472" y="1714488"/>
            <a:ext cx="2232025" cy="3603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</a:rPr>
              <a:t>Концептуальные основы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6227763" y="1557338"/>
            <a:ext cx="2232025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Цели и задачи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8172450" y="1916113"/>
            <a:ext cx="214313" cy="2873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5724525" y="1844675"/>
            <a:ext cx="431800" cy="1444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6877050" y="2492375"/>
            <a:ext cx="0" cy="2143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8101013" y="2492375"/>
            <a:ext cx="0" cy="2143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>
            <a:off x="4427538" y="2565400"/>
            <a:ext cx="0" cy="2143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 rot="39322668">
            <a:off x="-37306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Деятельность учителя </a:t>
            </a:r>
          </a:p>
          <a:p>
            <a:pPr algn="ctr"/>
            <a:r>
              <a:rPr lang="ru-RU" sz="1000">
                <a:latin typeface="Times New Roman" pitchFamily="18" charset="0"/>
              </a:rPr>
              <a:t>(координатор)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 rot="17730223">
            <a:off x="970756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Диады (пары)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H="1">
            <a:off x="4427538" y="2997200"/>
            <a:ext cx="0" cy="2143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H="1">
            <a:off x="4500563" y="4868863"/>
            <a:ext cx="0" cy="21431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 rot="17822611">
            <a:off x="1978819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Триады (тройки)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 rot="39276116">
            <a:off x="2986881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Четвёрки 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 rot="39213523">
            <a:off x="3994944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Пятёрки 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 rot="17622667">
            <a:off x="5003006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Шестёрки 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 rot="17487473">
            <a:off x="5939631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Семёрки 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 rot="60768127">
            <a:off x="6947694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Нестандартные уроки</a:t>
            </a:r>
          </a:p>
          <a:p>
            <a:pPr algn="ctr"/>
            <a:r>
              <a:rPr lang="ru-RU" sz="1000">
                <a:latin typeface="Times New Roman" pitchFamily="18" charset="0"/>
              </a:rPr>
              <a:t>для всего класса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 rot="-4085348">
            <a:off x="7955756" y="3574257"/>
            <a:ext cx="1296987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latin typeface="Times New Roman" pitchFamily="18" charset="0"/>
              </a:rPr>
              <a:t>Деятельность учащихся</a:t>
            </a:r>
          </a:p>
          <a:p>
            <a:pPr algn="ctr"/>
            <a:r>
              <a:rPr lang="ru-RU" sz="1000">
                <a:latin typeface="Times New Roman" pitchFamily="18" charset="0"/>
              </a:rPr>
              <a:t>(активный участник)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1547813" y="4581525"/>
            <a:ext cx="604837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Организация деятельности учащихся в группах 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547813" y="5013325"/>
            <a:ext cx="604837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Организация деятельности учащихся между группами </a:t>
            </a: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>
            <a:off x="1692275" y="4365625"/>
            <a:ext cx="1588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H="1">
            <a:off x="7380288" y="4437063"/>
            <a:ext cx="0" cy="21431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H="1">
            <a:off x="2700338" y="4365625"/>
            <a:ext cx="1587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flipH="1">
            <a:off x="3779838" y="4365625"/>
            <a:ext cx="1587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 flipH="1">
            <a:off x="4787900" y="4365625"/>
            <a:ext cx="1588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H="1">
            <a:off x="5795963" y="4365625"/>
            <a:ext cx="1587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H="1">
            <a:off x="6732588" y="4365625"/>
            <a:ext cx="1587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1547813" y="5516563"/>
            <a:ext cx="13684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Разминка </a:t>
            </a:r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3851275" y="5516563"/>
            <a:ext cx="13684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Разминка 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6227763" y="5516563"/>
            <a:ext cx="13684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Разминка </a:t>
            </a:r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3851275" y="5949950"/>
            <a:ext cx="13684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Разминка </a:t>
            </a: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3851275" y="6381750"/>
            <a:ext cx="13684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Разминка </a:t>
            </a:r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H="1">
            <a:off x="2051050" y="5229225"/>
            <a:ext cx="1588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H="1">
            <a:off x="4500563" y="5229225"/>
            <a:ext cx="1587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H="1">
            <a:off x="7092950" y="5229225"/>
            <a:ext cx="1588" cy="2841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H="1">
            <a:off x="4500563" y="5805488"/>
            <a:ext cx="0" cy="21431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H="1">
            <a:off x="4500563" y="6237288"/>
            <a:ext cx="0" cy="21431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H="1" flipV="1">
            <a:off x="5364163" y="6092825"/>
            <a:ext cx="3240087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V="1">
            <a:off x="395288" y="6092825"/>
            <a:ext cx="3313112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071538" y="14285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/>
              </a:rPr>
              <a:t>ОРГАНИЗАЦИЯ ОБРАЗОВАТЕЛЬНОГО ПРОЦЕССА</a:t>
            </a:r>
          </a:p>
          <a:p>
            <a:pPr algn="ctr"/>
            <a:r>
              <a:rPr lang="ru-RU" sz="24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/>
              </a:rPr>
              <a:t>ПО ИНТЕРАКТИВНОМУ ОБУЧЕНИЮ</a:t>
            </a:r>
            <a:endParaRPr lang="ru-RU" sz="24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B050"/>
              </a:solidFill>
              <a:cs typeface="Times New Roman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32" grpId="0" animBg="1"/>
      <p:bldP spid="25633" grpId="0" animBg="1"/>
      <p:bldP spid="25634" grpId="0" animBg="1"/>
      <p:bldP spid="25635" grpId="0" animBg="1"/>
      <p:bldP spid="25636" grpId="0" animBg="1"/>
      <p:bldP spid="25637" grpId="0" animBg="1"/>
      <p:bldP spid="25638" grpId="0" animBg="1"/>
      <p:bldP spid="25639" grpId="0" animBg="1"/>
      <p:bldP spid="25640" grpId="0" animBg="1"/>
      <p:bldP spid="25641" grpId="0" animBg="1"/>
      <p:bldP spid="25642" grpId="0" animBg="1"/>
      <p:bldP spid="25643" grpId="0" animBg="1"/>
      <p:bldP spid="25644" grpId="0" animBg="1"/>
      <p:bldP spid="25645" grpId="0" animBg="1"/>
      <p:bldP spid="25646" grpId="0" animBg="1"/>
      <p:bldP spid="25647" grpId="0" animBg="1"/>
      <p:bldP spid="25648" grpId="0" animBg="1"/>
      <p:bldP spid="25649" grpId="0" animBg="1"/>
      <p:bldP spid="25650" grpId="0" animBg="1"/>
      <p:bldP spid="25651" grpId="0" animBg="1"/>
      <p:bldP spid="25652" grpId="0" animBg="1"/>
      <p:bldP spid="25653" grpId="0" animBg="1"/>
      <p:bldP spid="25654" grpId="0" animBg="1"/>
      <p:bldP spid="25655" grpId="0" animBg="1"/>
      <p:bldP spid="256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1714488"/>
            <a:ext cx="81867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В Концепции модернизации российского образования (принята Приказом Минобразования России от 23.07.2002г. №2866) зафиксировано Положение о том, что «Образовательная школа должна формировать не только целостную систему универсальных знаний, умений и навыков, а также опыт самостоятельной деятельности и личной ответственности обучающихся, то есть должна формировать ключевые компетенции, своего рода «мерило» современного качества образования».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B050"/>
                </a:solidFill>
                <a:latin typeface="a_BentTitulDcFr" pitchFamily="82" charset="-52"/>
              </a:rPr>
              <a:t>Реализация </a:t>
            </a:r>
            <a:r>
              <a:rPr lang="ru-RU" sz="2400" b="1" i="1" dirty="0" err="1" smtClean="0">
                <a:solidFill>
                  <a:srgbClr val="00B050"/>
                </a:solidFill>
                <a:latin typeface="a_BentTitulDcFr" pitchFamily="82" charset="-52"/>
              </a:rPr>
              <a:t>компетентностного</a:t>
            </a:r>
            <a:r>
              <a:rPr lang="ru-RU" sz="2400" b="1" i="1" dirty="0" smtClean="0">
                <a:solidFill>
                  <a:srgbClr val="00B050"/>
                </a:solidFill>
                <a:latin typeface="a_BentTitulDcFr" pitchFamily="82" charset="-52"/>
              </a:rPr>
              <a:t> подхода в процессе обучения учащихся </a:t>
            </a:r>
            <a:r>
              <a:rPr lang="en-US" sz="2400" b="1" i="1" dirty="0" smtClean="0">
                <a:solidFill>
                  <a:srgbClr val="00B050"/>
                </a:solidFill>
                <a:latin typeface="a_DiscoSerif" pitchFamily="18" charset="-52"/>
              </a:rPr>
              <a:t>I</a:t>
            </a:r>
            <a:r>
              <a:rPr lang="ru-RU" sz="2400" b="1" i="1" dirty="0" smtClean="0">
                <a:solidFill>
                  <a:srgbClr val="00B050"/>
                </a:solidFill>
                <a:latin typeface="a_BentTitulDcFr" pitchFamily="82" charset="-52"/>
              </a:rPr>
              <a:t> ступени</a:t>
            </a:r>
            <a:endParaRPr lang="ru-RU" sz="2400" b="1" dirty="0">
              <a:solidFill>
                <a:srgbClr val="00B050"/>
              </a:solidFill>
              <a:latin typeface="a_BentTitulDcFr" pitchFamily="82" charset="-52"/>
            </a:endParaRPr>
          </a:p>
        </p:txBody>
      </p:sp>
      <p:pic>
        <p:nvPicPr>
          <p:cNvPr id="29699" name="Picture 3" descr="D:\Анимация мама\Дети\16e621c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857760"/>
            <a:ext cx="1790700" cy="1695450"/>
          </a:xfrm>
          <a:prstGeom prst="rect">
            <a:avLst/>
          </a:prstGeom>
          <a:noFill/>
        </p:spPr>
      </p:pic>
      <p:pic>
        <p:nvPicPr>
          <p:cNvPr id="29700" name="Picture 4" descr="D:\Анимация мама\Движущиеся объекты\5c5497c835f17d53be18a773b5bd0a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00108"/>
            <a:ext cx="447675" cy="47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643041" y="142852"/>
            <a:ext cx="7250133" cy="836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МОДЕЛЬ СТАНОВЛЕНИЯ ИНДИВИДУАЛЬНОГО СУБЪЕКТА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 УЧЕБНОЙ ДЕЯТЕЛЬНОСТИ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388" y="1125538"/>
            <a:ext cx="1584325" cy="7191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Развитие у учащихся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умений читать, писать,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рассказывать, слушать.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908175" y="1125538"/>
            <a:ext cx="1655763" cy="935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Понимание физической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и биологической сущ-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ности окружающей сре-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ды и роли человека в её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сохранности.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79838" y="1125538"/>
            <a:ext cx="1655762" cy="935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Развитие коммуникатив-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ных способностей, необ-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ходимых для полноцен-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ных человеческих отно-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шений в обществе.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580063" y="1125538"/>
            <a:ext cx="1584325" cy="790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Совершенствование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знаний, умений, необ-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ходимых для непре-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рывного образования.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308850" y="1125538"/>
            <a:ext cx="1655763" cy="790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Развитие умений, необ-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ходимых для решения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задач, сбора и обработ-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ки данных.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79388" y="2420938"/>
            <a:ext cx="4248150" cy="360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Развитие у учащихся критического и аналитического мышления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787900" y="2420938"/>
            <a:ext cx="4176713" cy="360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Развитие способностей сравнивать, оценивать услышанное,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написанное, прочитанное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779838" y="3357563"/>
            <a:ext cx="1584325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ОЖИДАЕМЫЙ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РЕЗУЛЬТАТ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68313" y="3716338"/>
            <a:ext cx="1008062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Проблемное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обучение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051050" y="3860800"/>
            <a:ext cx="1079500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Эвристическое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обучение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084888" y="3860800"/>
            <a:ext cx="1079500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Интерактивное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обучение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7740650" y="3789363"/>
            <a:ext cx="1008063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Проектная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методика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779838" y="4221163"/>
            <a:ext cx="1584325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Технологии 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179388" y="2924175"/>
            <a:ext cx="1871662" cy="576263"/>
          </a:xfrm>
          <a:prstGeom prst="rightArrow">
            <a:avLst>
              <a:gd name="adj1" fmla="val 70926"/>
              <a:gd name="adj2" fmla="val 81078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r>
              <a:rPr lang="ru-RU" sz="1200">
                <a:latin typeface="Times New Roman" pitchFamily="18" charset="0"/>
              </a:rPr>
              <a:t>Деятельность учителя: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координатор</a:t>
            </a:r>
          </a:p>
          <a:p>
            <a:pPr algn="ctr"/>
            <a:endParaRPr lang="ru-RU" sz="1200">
              <a:latin typeface="Times New Roman" pitchFamily="18" charset="0"/>
            </a:endParaRP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7092950" y="2924175"/>
            <a:ext cx="1871663" cy="647700"/>
          </a:xfrm>
          <a:prstGeom prst="leftArrow">
            <a:avLst>
              <a:gd name="adj1" fmla="val 70278"/>
              <a:gd name="adj2" fmla="val 75146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r>
              <a:rPr lang="ru-RU" sz="1200">
                <a:latin typeface="Times New Roman" pitchFamily="18" charset="0"/>
              </a:rPr>
              <a:t>Деятельность ученика: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активный участник </a:t>
            </a:r>
          </a:p>
          <a:p>
            <a:pPr algn="ctr"/>
            <a:endParaRPr lang="ru-RU" sz="1200">
              <a:latin typeface="Times New Roman" pitchFamily="18" charset="0"/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2484438" y="4724400"/>
            <a:ext cx="4105275" cy="7207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latin typeface="Times New Roman" pitchFamily="18" charset="0"/>
              </a:rPr>
              <a:t>Ученик как субъект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процесса обучения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35375" y="5589588"/>
            <a:ext cx="20875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Педагогические принципы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3851275" y="6165850"/>
            <a:ext cx="1584325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Деятельностный 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подход 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250825" y="5229225"/>
            <a:ext cx="1584325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Сотрудничество детей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и взрослых 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755650" y="5949950"/>
            <a:ext cx="1655763" cy="64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Учёт возрастных и ин-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дивидуальных особен-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ностей детей 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6588125" y="6021388"/>
            <a:ext cx="1871663" cy="57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Взаимосвязь педпроцесса</a:t>
            </a:r>
          </a:p>
          <a:p>
            <a:pPr algn="ctr"/>
            <a:r>
              <a:rPr lang="ru-RU" sz="1200">
                <a:latin typeface="Times New Roman" pitchFamily="18" charset="0"/>
              </a:rPr>
              <a:t>с окружающей средой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7092950" y="5229225"/>
            <a:ext cx="1800225" cy="576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latin typeface="Times New Roman" pitchFamily="18" charset="0"/>
              </a:rPr>
              <a:t>Актуализация субъектной</a:t>
            </a:r>
          </a:p>
          <a:p>
            <a:pPr algn="ctr"/>
            <a:r>
              <a:rPr lang="ru-RU" sz="1200">
                <a:latin typeface="Times New Roman" pitchFamily="18" charset="0"/>
              </a:rPr>
              <a:t>позиции ребёнка в учении 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 flipV="1">
            <a:off x="1908175" y="5445125"/>
            <a:ext cx="1584325" cy="2889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2411413" y="5949950"/>
            <a:ext cx="1296987" cy="35877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V="1">
            <a:off x="5724525" y="5373688"/>
            <a:ext cx="1295400" cy="36036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5435600" y="5949950"/>
            <a:ext cx="1081088" cy="35877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4572000" y="5949950"/>
            <a:ext cx="71438" cy="14287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4572000" y="5446713"/>
            <a:ext cx="0" cy="14287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4500563" y="3860800"/>
            <a:ext cx="0" cy="3603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4500563" y="4508500"/>
            <a:ext cx="0" cy="217488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5364163" y="4149725"/>
            <a:ext cx="720725" cy="2159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7164388" y="3860800"/>
            <a:ext cx="720725" cy="2159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 flipV="1">
            <a:off x="3132138" y="4076700"/>
            <a:ext cx="647700" cy="287338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 flipV="1">
            <a:off x="1403350" y="3789363"/>
            <a:ext cx="647700" cy="2873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V="1">
            <a:off x="5076825" y="2852738"/>
            <a:ext cx="431800" cy="431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H="1" flipV="1">
            <a:off x="3492500" y="2852738"/>
            <a:ext cx="503238" cy="431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 flipV="1">
            <a:off x="827088" y="1989138"/>
            <a:ext cx="0" cy="2174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 flipV="1">
            <a:off x="2700338" y="2133600"/>
            <a:ext cx="0" cy="217488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 flipV="1">
            <a:off x="8172450" y="1989138"/>
            <a:ext cx="0" cy="2174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6372225" y="1989138"/>
            <a:ext cx="0" cy="2174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 flipV="1">
            <a:off x="4572000" y="2133600"/>
            <a:ext cx="0" cy="217488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6" grpId="0" animBg="1"/>
      <p:bldP spid="24617" grpId="0" animBg="1"/>
      <p:bldP spid="24618" grpId="0" animBg="1"/>
      <p:bldP spid="246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Особенности </a:t>
            </a:r>
            <a:r>
              <a:rPr lang="ru-RU" sz="3200" b="1" dirty="0">
                <a:solidFill>
                  <a:srgbClr val="00B050"/>
                </a:solidFill>
                <a:latin typeface="+mn-lt"/>
              </a:rPr>
              <a:t>организации урока или </a:t>
            </a: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иной </a:t>
            </a:r>
            <a:r>
              <a:rPr lang="ru-RU" sz="3200" b="1" dirty="0">
                <a:solidFill>
                  <a:srgbClr val="00B050"/>
                </a:solidFill>
                <a:latin typeface="+mn-lt"/>
              </a:rPr>
              <a:t>единицы учебного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8715436" cy="2286016"/>
          </a:xfrm>
        </p:spPr>
        <p:txBody>
          <a:bodyPr>
            <a:normAutofit/>
          </a:bodyPr>
          <a:lstStyle/>
          <a:p>
            <a:r>
              <a:rPr lang="ru-RU" sz="2800" b="1" dirty="0"/>
              <a:t>Учебная ситуация – это такая особая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его.</a:t>
            </a:r>
          </a:p>
        </p:txBody>
      </p:sp>
      <p:pic>
        <p:nvPicPr>
          <p:cNvPr id="32769" name="Picture 1" descr="D:\2 кл\Печатные матер, фото 2 кл\3 Ноябрь\Матем Акад нескуч наук - декада Кс Г\100_4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3779823" cy="283538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2770" name="Picture 2" descr="D:\2 кл\Печатные матер, фото 2 кл\3 Ноябрь\Матем Акад нескуч наук - декада Кс Г\100_4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357694"/>
            <a:ext cx="2925762" cy="219471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72547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rgbClr val="00B050"/>
                </a:solidFill>
                <a:latin typeface="+mn-lt"/>
              </a:rPr>
              <a:t>В разработке</a:t>
            </a:r>
            <a:endParaRPr lang="ru-RU" sz="5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321471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Создание </a:t>
            </a:r>
            <a:r>
              <a:rPr lang="ru-RU" sz="2800" b="1" dirty="0"/>
              <a:t>системы мониторинга образовательных достижений учащихся на основе единых методологических подходов для регулярного проведения оценочных процедур, начиная со стартовой диагностики и находя продолжение в определении индивидуального прогресса учащихся.</a:t>
            </a:r>
          </a:p>
        </p:txBody>
      </p:sp>
      <p:pic>
        <p:nvPicPr>
          <p:cNvPr id="31745" name="Picture 1" descr="D:\2 кл\Печатные матер, фото 2 кл\3 Ноябрь\Матем Акад нескуч наук - декада Кс Г\100_4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00570"/>
            <a:ext cx="2928958" cy="219711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571612"/>
            <a:ext cx="64801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indent="457200"/>
            <a:r>
              <a:rPr lang="ru-RU" sz="2000" b="1" i="1" dirty="0">
                <a:solidFill>
                  <a:srgbClr val="FF3300"/>
                </a:solidFill>
                <a:latin typeface="Times New Roman" pitchFamily="18" charset="0"/>
              </a:rPr>
              <a:t>Таким образом, в образовательном процессе становление ключевых компетенций возможно, если будут соблюдены следующие условия:</a:t>
            </a:r>
          </a:p>
          <a:p>
            <a:pPr indent="457200">
              <a:buFont typeface="Wingdings" pitchFamily="2" charset="2"/>
              <a:buChar char="Ш"/>
            </a:pP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</a:rPr>
              <a:t>деятельностный</a:t>
            </a:r>
            <a:r>
              <a:rPr lang="ru-RU" sz="2000" b="1" i="1" dirty="0">
                <a:latin typeface="Times New Roman" pitchFamily="18" charset="0"/>
              </a:rPr>
              <a:t> характер обучения;</a:t>
            </a:r>
          </a:p>
          <a:p>
            <a:pPr indent="457200">
              <a:buFont typeface="Wingdings" pitchFamily="2" charset="2"/>
              <a:buChar char="Ш"/>
            </a:pPr>
            <a:r>
              <a:rPr lang="ru-RU" sz="2000" b="1" i="1" dirty="0">
                <a:latin typeface="Times New Roman" pitchFamily="18" charset="0"/>
              </a:rPr>
              <a:t> ориентация учебного процесса на развитие </a:t>
            </a:r>
          </a:p>
          <a:p>
            <a:pPr indent="457200"/>
            <a:r>
              <a:rPr lang="ru-RU" sz="2000" b="1" i="1" dirty="0">
                <a:latin typeface="Times New Roman" pitchFamily="18" charset="0"/>
              </a:rPr>
              <a:t>самостоятельности и ответственности </a:t>
            </a:r>
          </a:p>
          <a:p>
            <a:pPr indent="457200"/>
            <a:r>
              <a:rPr lang="ru-RU" sz="2000" b="1" i="1" dirty="0">
                <a:latin typeface="Times New Roman" pitchFamily="18" charset="0"/>
              </a:rPr>
              <a:t>ученика за процесс и результаты своей </a:t>
            </a:r>
          </a:p>
          <a:p>
            <a:pPr indent="457200"/>
            <a:r>
              <a:rPr lang="ru-RU" sz="2000" b="1" i="1" dirty="0">
                <a:latin typeface="Times New Roman" pitchFamily="18" charset="0"/>
              </a:rPr>
              <a:t>деятельности;</a:t>
            </a:r>
          </a:p>
          <a:p>
            <a:pPr indent="457200">
              <a:buFont typeface="Wingdings" pitchFamily="2" charset="2"/>
              <a:buChar char="Ш"/>
            </a:pPr>
            <a:r>
              <a:rPr lang="ru-RU" sz="2000" b="1" i="1" dirty="0">
                <a:latin typeface="Times New Roman" pitchFamily="18" charset="0"/>
              </a:rPr>
              <a:t> создание условий для понимания учениками собственных ценностей и приобретения опыта достижения цели; </a:t>
            </a:r>
          </a:p>
          <a:p>
            <a:pPr indent="457200">
              <a:buFont typeface="Wingdings" pitchFamily="2" charset="2"/>
              <a:buChar char="Ш"/>
            </a:pPr>
            <a:r>
              <a:rPr lang="ru-RU" sz="2000" b="1" i="1" dirty="0">
                <a:latin typeface="Times New Roman" pitchFamily="18" charset="0"/>
              </a:rPr>
              <a:t> четкость и понятность всем сторонам </a:t>
            </a:r>
          </a:p>
          <a:p>
            <a:pPr indent="457200"/>
            <a:r>
              <a:rPr lang="ru-RU" sz="2000" b="1" i="1" dirty="0">
                <a:latin typeface="Times New Roman" pitchFamily="18" charset="0"/>
              </a:rPr>
              <a:t>учебного процесса правил аттестации;</a:t>
            </a:r>
          </a:p>
          <a:p>
            <a:pPr indent="457200">
              <a:buFont typeface="Wingdings" pitchFamily="2" charset="2"/>
              <a:buChar char="Ш"/>
            </a:pPr>
            <a:r>
              <a:rPr lang="ru-RU" sz="2000" b="1" i="1" dirty="0">
                <a:latin typeface="Times New Roman" pitchFamily="18" charset="0"/>
              </a:rPr>
              <a:t> организация продуктивной групповой работы;</a:t>
            </a:r>
          </a:p>
          <a:p>
            <a:pPr indent="457200">
              <a:buFont typeface="Wingdings" pitchFamily="2" charset="2"/>
              <a:buChar char="Ш"/>
            </a:pPr>
            <a:r>
              <a:rPr lang="ru-RU" sz="2000" b="1" i="1" dirty="0">
                <a:latin typeface="Times New Roman" pitchFamily="18" charset="0"/>
              </a:rPr>
              <a:t> демонстрация учителем своего собственного компетентного поведения.</a:t>
            </a:r>
          </a:p>
        </p:txBody>
      </p:sp>
      <p:pic>
        <p:nvPicPr>
          <p:cNvPr id="34821" name="Picture 5" descr="4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987925"/>
            <a:ext cx="2589213" cy="1679575"/>
          </a:xfrm>
          <a:prstGeom prst="rect">
            <a:avLst/>
          </a:prstGeom>
          <a:noFill/>
        </p:spPr>
      </p:pic>
      <p:pic>
        <p:nvPicPr>
          <p:cNvPr id="34822" name="Picture 6" descr="12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60350"/>
            <a:ext cx="2582863" cy="1936750"/>
          </a:xfrm>
          <a:prstGeom prst="rect">
            <a:avLst/>
          </a:prstGeom>
          <a:noFill/>
        </p:spPr>
      </p:pic>
      <p:pic>
        <p:nvPicPr>
          <p:cNvPr id="34823" name="Picture 7" descr="1аа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36838"/>
            <a:ext cx="2662237" cy="1998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214422"/>
            <a:ext cx="7143800" cy="12557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новых тенденций оптимизации образовательного процесса позволяет говорить в первую очередь об изменении общей парадигмы образования, которая находит отражение в переходе: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572560" cy="3714776"/>
          </a:xfrm>
        </p:spPr>
        <p:txBody>
          <a:bodyPr>
            <a:normAutofit fontScale="550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ru-RU" b="1" dirty="0" smtClean="0">
                <a:solidFill>
                  <a:schemeClr val="tx1"/>
                </a:solidFill>
              </a:rPr>
              <a:t> от </a:t>
            </a:r>
            <a:r>
              <a:rPr lang="ru-RU" b="1" dirty="0">
                <a:solidFill>
                  <a:schemeClr val="tx1"/>
                </a:solidFill>
              </a:rPr>
              <a:t>определения цели обучения как усвоения знаний, умений, навыков к определению цели как формирования умения учиться;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от </a:t>
            </a:r>
            <a:r>
              <a:rPr lang="ru-RU" b="1" dirty="0">
                <a:solidFill>
                  <a:schemeClr val="tx1"/>
                </a:solidFill>
              </a:rPr>
              <a:t>«стерильности» системы научных понятий, составляющих содержание учебного предмета к экологической парадигме включения содержания обучения в контекст решения жизненных задач;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от </a:t>
            </a:r>
            <a:r>
              <a:rPr lang="ru-RU" b="1" dirty="0">
                <a:solidFill>
                  <a:schemeClr val="tx1"/>
                </a:solidFill>
              </a:rPr>
              <a:t>стихийности учебной деятельности ученика к стратегии ее целенаправленной организации; от ориентации на учебно-предметное содержание школьных предметов к пониманию учебного процесса как смыслового (процесса </a:t>
            </a:r>
            <a:r>
              <a:rPr lang="ru-RU" b="1" dirty="0" err="1">
                <a:solidFill>
                  <a:schemeClr val="tx1"/>
                </a:solidFill>
              </a:rPr>
              <a:t>смыслообразования</a:t>
            </a:r>
            <a:r>
              <a:rPr lang="ru-RU" b="1" dirty="0">
                <a:solidFill>
                  <a:schemeClr val="tx1"/>
                </a:solidFill>
              </a:rPr>
              <a:t> и </a:t>
            </a:r>
            <a:r>
              <a:rPr lang="ru-RU" b="1" dirty="0" err="1">
                <a:solidFill>
                  <a:schemeClr val="tx1"/>
                </a:solidFill>
              </a:rPr>
              <a:t>смыслопорождения</a:t>
            </a:r>
            <a:r>
              <a:rPr lang="ru-RU" b="1" dirty="0">
                <a:solidFill>
                  <a:schemeClr val="tx1"/>
                </a:solidFill>
              </a:rPr>
              <a:t>);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ru-RU" b="1" dirty="0" smtClean="0">
                <a:solidFill>
                  <a:schemeClr val="tx1"/>
                </a:solidFill>
              </a:rPr>
              <a:t>от </a:t>
            </a:r>
            <a:r>
              <a:rPr lang="ru-RU" b="1" dirty="0">
                <a:solidFill>
                  <a:schemeClr val="tx1"/>
                </a:solidFill>
              </a:rPr>
              <a:t>индивидуальной формы усвоения знаний к признанию учебного сотрудничества необходимым условием развития учащегося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(</a:t>
            </a:r>
            <a:r>
              <a:rPr lang="ru-RU" b="1" i="1" dirty="0">
                <a:solidFill>
                  <a:schemeClr val="tx1"/>
                </a:solidFill>
              </a:rPr>
              <a:t>Из </a:t>
            </a:r>
            <a:r>
              <a:rPr lang="ru-RU" b="1" i="1" dirty="0" smtClean="0">
                <a:solidFill>
                  <a:schemeClr val="tx1"/>
                </a:solidFill>
              </a:rPr>
              <a:t>«Из «Программы развития универсальных учебных действий для </a:t>
            </a:r>
            <a:r>
              <a:rPr lang="ru-RU" b="1" i="1" dirty="0" err="1" smtClean="0">
                <a:solidFill>
                  <a:schemeClr val="tx1"/>
                </a:solidFill>
              </a:rPr>
              <a:t>предшкольного</a:t>
            </a:r>
            <a:r>
              <a:rPr lang="ru-RU" b="1" i="1" dirty="0" smtClean="0">
                <a:solidFill>
                  <a:schemeClr val="tx1"/>
                </a:solidFill>
              </a:rPr>
              <a:t> и начального общего образования» материалы для обсуждения на сайте http://standart.edu.ru/»)</a:t>
            </a:r>
            <a:endParaRPr lang="ru-RU" b="1" i="1" dirty="0">
              <a:solidFill>
                <a:schemeClr val="tx1"/>
              </a:solidFill>
            </a:endParaRPr>
          </a:p>
          <a:p>
            <a:pPr algn="just"/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B050"/>
                </a:solidFill>
              </a:rPr>
              <a:t>Реализация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компетентностного</a:t>
            </a:r>
            <a:r>
              <a:rPr lang="ru-RU" sz="2800" b="1" i="1" dirty="0" smtClean="0">
                <a:solidFill>
                  <a:srgbClr val="00B050"/>
                </a:solidFill>
              </a:rPr>
              <a:t> подхода в процессе обучения учащихся </a:t>
            </a:r>
            <a:r>
              <a:rPr lang="en-US" sz="2800" b="1" i="1" dirty="0" smtClean="0">
                <a:solidFill>
                  <a:srgbClr val="00B050"/>
                </a:solidFill>
              </a:rPr>
              <a:t>I</a:t>
            </a:r>
            <a:r>
              <a:rPr lang="ru-RU" sz="2800" b="1" i="1" dirty="0" smtClean="0">
                <a:solidFill>
                  <a:srgbClr val="00B050"/>
                </a:solidFill>
              </a:rPr>
              <a:t> ступени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3313" name="Picture 1" descr="D:\Анимация мама\Движущиеся объекты\08f001162499546fd8d176384f309d0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00108"/>
            <a:ext cx="7620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3" name="Picture 13" descr="1"/>
          <p:cNvPicPr>
            <a:picLocks noChangeAspect="1" noChangeArrowheads="1"/>
          </p:cNvPicPr>
          <p:nvPr/>
        </p:nvPicPr>
        <p:blipFill>
          <a:blip r:embed="rId3"/>
          <a:srcRect l="17743" t="15610"/>
          <a:stretch>
            <a:fillRect/>
          </a:stretch>
        </p:blipFill>
        <p:spPr bwMode="auto">
          <a:xfrm>
            <a:off x="285720" y="2428868"/>
            <a:ext cx="3357586" cy="258379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24" name="Схема 23"/>
          <p:cNvGraphicFramePr/>
          <p:nvPr/>
        </p:nvGraphicFramePr>
        <p:xfrm>
          <a:off x="1571604" y="428604"/>
          <a:ext cx="8501122" cy="671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14285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Реализация </a:t>
            </a:r>
            <a:r>
              <a:rPr lang="ru-RU" sz="2800" b="1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компетентностного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подхода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процессе обучения учащихся 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ступени</a:t>
            </a:r>
            <a:endParaRPr lang="ru-RU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48" y="214290"/>
            <a:ext cx="7429552" cy="12954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+mn-lt"/>
              </a:rPr>
              <a:t>Авторы научно-теоретических и научно-методических работ,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которых анализируются сущность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компетентностного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подхода и проблемы формирования ключевых компетенций: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4214818"/>
            <a:ext cx="8715404" cy="2409820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Л.Ф. Иванова, А.Г. </a:t>
            </a:r>
            <a:r>
              <a:rPr lang="ru-RU" sz="2600" b="1" i="1" dirty="0" err="1">
                <a:solidFill>
                  <a:srgbClr val="000066"/>
                </a:solidFill>
                <a:latin typeface="Times New Roman" pitchFamily="18" charset="0"/>
              </a:rPr>
              <a:t>Каспржак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, А.В. Хуторской, </a:t>
            </a:r>
          </a:p>
          <a:p>
            <a:pPr>
              <a:buFontTx/>
              <a:buNone/>
            </a:pP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П.П. Борисов, Н.С. Веселовская, А.Н. </a:t>
            </a:r>
            <a:r>
              <a:rPr lang="ru-RU" sz="2600" b="1" i="1" dirty="0" err="1">
                <a:solidFill>
                  <a:srgbClr val="000066"/>
                </a:solidFill>
                <a:latin typeface="Times New Roman" pitchFamily="18" charset="0"/>
              </a:rPr>
              <a:t>Дахин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, И.А.</a:t>
            </a:r>
          </a:p>
          <a:p>
            <a:pPr>
              <a:buFontTx/>
              <a:buNone/>
            </a:pP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Зимняя, Н.А. </a:t>
            </a:r>
            <a:r>
              <a:rPr lang="ru-RU" sz="2600" b="1" i="1" dirty="0" err="1">
                <a:solidFill>
                  <a:srgbClr val="000066"/>
                </a:solidFill>
                <a:latin typeface="Times New Roman" pitchFamily="18" charset="0"/>
              </a:rPr>
              <a:t>Переломова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, Т.Б. </a:t>
            </a:r>
            <a:r>
              <a:rPr lang="ru-RU" sz="2600" b="1" i="1" dirty="0" err="1">
                <a:solidFill>
                  <a:srgbClr val="000066"/>
                </a:solidFill>
                <a:latin typeface="Times New Roman" pitchFamily="18" charset="0"/>
              </a:rPr>
              <a:t>Табарданова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И.Д. Фрумин, Г.А. </a:t>
            </a:r>
            <a:r>
              <a:rPr lang="ru-RU" sz="2600" b="1" i="1" dirty="0" err="1">
                <a:solidFill>
                  <a:srgbClr val="000066"/>
                </a:solidFill>
                <a:latin typeface="Times New Roman" pitchFamily="18" charset="0"/>
              </a:rPr>
              <a:t>Цукерман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, Р. </a:t>
            </a:r>
            <a:r>
              <a:rPr lang="ru-RU" sz="2600" b="1" i="1" dirty="0" err="1">
                <a:solidFill>
                  <a:srgbClr val="000066"/>
                </a:solidFill>
                <a:latin typeface="Times New Roman" pitchFamily="18" charset="0"/>
              </a:rPr>
              <a:t>Барнетт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, Дж.</a:t>
            </a:r>
          </a:p>
          <a:p>
            <a:pPr>
              <a:buFontTx/>
              <a:buNone/>
            </a:pP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Равен (Великобритания), В. </a:t>
            </a:r>
            <a:r>
              <a:rPr lang="ru-RU" sz="2600" b="1" i="1" dirty="0" err="1">
                <a:solidFill>
                  <a:srgbClr val="000066"/>
                </a:solidFill>
                <a:latin typeface="Times New Roman" pitchFamily="18" charset="0"/>
              </a:rPr>
              <a:t>Вестер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 (Голландия) и др.</a:t>
            </a:r>
          </a:p>
        </p:txBody>
      </p:sp>
      <p:pic>
        <p:nvPicPr>
          <p:cNvPr id="93189" name="Picture 5" descr="Слай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3337751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90" name="Picture 6" descr="Ху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1643050"/>
            <a:ext cx="1691167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91" name="Picture 7" descr="Слайд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643050"/>
            <a:ext cx="334307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4429132"/>
            <a:ext cx="877015" cy="1555461"/>
          </a:xfrm>
          <a:prstGeom prst="rect">
            <a:avLst/>
          </a:prstGeom>
          <a:noFill/>
        </p:spPr>
      </p:pic>
      <p:pic>
        <p:nvPicPr>
          <p:cNvPr id="11266" name="Picture 2" descr="D:\Анимация мама\Движущиеся объекты\9f5d13474992f9b2699f9a5854747b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928670"/>
            <a:ext cx="542925" cy="552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643734" cy="170341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  <a:latin typeface="+mn-lt"/>
              </a:rPr>
              <a:t>Существует огромное количество классификаций ключевых компетенций: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b="1" i="1" dirty="0" smtClean="0">
                <a:solidFill>
                  <a:srgbClr val="C00000"/>
                </a:solidFill>
              </a:rPr>
              <a:t>Перечень ключевых образовательных компетенций Хуторского Андрея Викторовича, </a:t>
            </a:r>
            <a:r>
              <a:rPr lang="ru-RU" sz="2600" b="1" i="1" dirty="0" err="1" smtClean="0">
                <a:solidFill>
                  <a:srgbClr val="C00000"/>
                </a:solidFill>
              </a:rPr>
              <a:t>докт</a:t>
            </a:r>
            <a:r>
              <a:rPr lang="ru-RU" sz="2600" b="1" i="1" dirty="0" smtClean="0">
                <a:solidFill>
                  <a:srgbClr val="C00000"/>
                </a:solidFill>
              </a:rPr>
              <a:t>. </a:t>
            </a:r>
            <a:r>
              <a:rPr lang="ru-RU" sz="2600" b="1" i="1" dirty="0" err="1" smtClean="0">
                <a:solidFill>
                  <a:srgbClr val="C00000"/>
                </a:solidFill>
              </a:rPr>
              <a:t>пед</a:t>
            </a:r>
            <a:r>
              <a:rPr lang="ru-RU" sz="2600" b="1" i="1" dirty="0" smtClean="0">
                <a:solidFill>
                  <a:srgbClr val="C00000"/>
                </a:solidFill>
              </a:rPr>
              <a:t>. наук, академика Международной педагогической академии:</a:t>
            </a:r>
          </a:p>
          <a:p>
            <a:pPr lvl="0"/>
            <a:r>
              <a:rPr lang="ru-RU" b="1" dirty="0" smtClean="0"/>
              <a:t>ценностно-смысловая, </a:t>
            </a:r>
          </a:p>
          <a:p>
            <a:pPr lvl="0"/>
            <a:r>
              <a:rPr lang="ru-RU" b="1" dirty="0" smtClean="0"/>
              <a:t>общекультурная, </a:t>
            </a:r>
          </a:p>
          <a:p>
            <a:pPr lvl="0"/>
            <a:r>
              <a:rPr lang="ru-RU" b="1" dirty="0" smtClean="0"/>
              <a:t>учебно-познавательная, </a:t>
            </a:r>
          </a:p>
          <a:p>
            <a:pPr lvl="0"/>
            <a:r>
              <a:rPr lang="ru-RU" b="1" dirty="0" smtClean="0"/>
              <a:t>информационная, </a:t>
            </a:r>
          </a:p>
          <a:p>
            <a:pPr lvl="0"/>
            <a:r>
              <a:rPr lang="ru-RU" b="1" dirty="0" smtClean="0"/>
              <a:t>коммуникативная,</a:t>
            </a:r>
          </a:p>
          <a:p>
            <a:pPr lvl="0"/>
            <a:r>
              <a:rPr lang="ru-RU" b="1" dirty="0" smtClean="0"/>
              <a:t>социально-трудовая, </a:t>
            </a:r>
          </a:p>
          <a:p>
            <a:pPr lvl="0"/>
            <a:r>
              <a:rPr lang="ru-RU" b="1" dirty="0" smtClean="0"/>
              <a:t>личностная компетенция </a:t>
            </a:r>
          </a:p>
          <a:p>
            <a:r>
              <a:rPr lang="ru-RU" b="1" dirty="0" smtClean="0"/>
              <a:t>или компетенция личностного совершенствования.</a:t>
            </a:r>
          </a:p>
          <a:p>
            <a:endParaRPr lang="ru-RU" dirty="0"/>
          </a:p>
        </p:txBody>
      </p:sp>
      <p:pic>
        <p:nvPicPr>
          <p:cNvPr id="39938" name="Picture 2" descr="D:\Анимация мама\Движущиеся объекты\AG00160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476250" cy="485775"/>
          </a:xfrm>
          <a:prstGeom prst="rect">
            <a:avLst/>
          </a:prstGeom>
          <a:noFill/>
        </p:spPr>
      </p:pic>
      <p:pic>
        <p:nvPicPr>
          <p:cNvPr id="39940" name="Picture 4" descr="D:\Анимация мама\Книги\370000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643578"/>
            <a:ext cx="1309697" cy="982273"/>
          </a:xfrm>
          <a:prstGeom prst="rect">
            <a:avLst/>
          </a:prstGeom>
          <a:noFill/>
        </p:spPr>
      </p:pic>
      <p:pic>
        <p:nvPicPr>
          <p:cNvPr id="39942" name="Picture 6" descr="D:\2 кл\Печатные матер, фото 2 кл\1 Сентябрь 2008\Осенний кол, подел\100_4115.jpg"/>
          <p:cNvPicPr>
            <a:picLocks noChangeAspect="1" noChangeArrowheads="1"/>
          </p:cNvPicPr>
          <p:nvPr/>
        </p:nvPicPr>
        <p:blipFill>
          <a:blip r:embed="rId5" cstate="print"/>
          <a:srcRect l="3608" t="47591" r="19479" b="14177"/>
          <a:stretch>
            <a:fillRect/>
          </a:stretch>
        </p:blipFill>
        <p:spPr bwMode="auto">
          <a:xfrm>
            <a:off x="4643406" y="3357562"/>
            <a:ext cx="4214874" cy="157163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14282" y="1857364"/>
            <a:ext cx="7708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/>
            <a:r>
              <a:rPr lang="ru-RU" sz="2000" b="1" i="1" dirty="0">
                <a:solidFill>
                  <a:srgbClr val="C00000"/>
                </a:solidFill>
              </a:rPr>
              <a:t>Десять основных компетенций (по Зимней И.А</a:t>
            </a:r>
            <a:r>
              <a:rPr lang="ru-RU" sz="2000" b="1" i="1" dirty="0" smtClean="0">
                <a:solidFill>
                  <a:srgbClr val="C00000"/>
                </a:solidFill>
              </a:rPr>
              <a:t>.):</a:t>
            </a:r>
          </a:p>
          <a:p>
            <a:pPr indent="457200"/>
            <a:r>
              <a:rPr lang="ru-RU" sz="2000" b="1" dirty="0" smtClean="0"/>
              <a:t>1. Компетенции</a:t>
            </a:r>
            <a:r>
              <a:rPr lang="ru-RU" sz="2000" b="1" dirty="0"/>
              <a:t>, относящиеся к самому человеку как личности</a:t>
            </a:r>
            <a:r>
              <a:rPr lang="ru-RU" sz="2000" b="1" dirty="0" smtClean="0"/>
              <a:t>,</a:t>
            </a:r>
          </a:p>
          <a:p>
            <a:pPr indent="457200"/>
            <a:r>
              <a:rPr lang="ru-RU" sz="2000" b="1" dirty="0" smtClean="0"/>
              <a:t> субъекту </a:t>
            </a:r>
            <a:r>
              <a:rPr lang="ru-RU" sz="2000" b="1" dirty="0"/>
              <a:t>деятельности, общения: </a:t>
            </a:r>
          </a:p>
          <a:p>
            <a:pPr indent="457200"/>
            <a:r>
              <a:rPr lang="ru-RU" sz="2000" b="1" dirty="0"/>
              <a:t>компетенции </a:t>
            </a:r>
            <a:r>
              <a:rPr lang="ru-RU" sz="2000" b="1" dirty="0" err="1"/>
              <a:t>здоровьесбережения</a:t>
            </a:r>
            <a:r>
              <a:rPr lang="ru-RU" sz="2000" b="1" dirty="0"/>
              <a:t>;</a:t>
            </a:r>
            <a:r>
              <a:rPr lang="ru-RU" sz="2000" dirty="0"/>
              <a:t> </a:t>
            </a:r>
            <a:endParaRPr lang="ru-RU" sz="2000" b="1" dirty="0"/>
          </a:p>
          <a:p>
            <a:pPr indent="457200"/>
            <a:r>
              <a:rPr lang="ru-RU" sz="2000" b="1" dirty="0"/>
              <a:t>компетенции ценностно-смысловой ориентации в Мире;</a:t>
            </a:r>
          </a:p>
          <a:p>
            <a:pPr indent="457200"/>
            <a:r>
              <a:rPr lang="ru-RU" sz="2000" b="1" dirty="0"/>
              <a:t>компетенции </a:t>
            </a:r>
            <a:r>
              <a:rPr lang="ru-RU" sz="2000" b="1" dirty="0" smtClean="0"/>
              <a:t>интеграции.</a:t>
            </a:r>
          </a:p>
          <a:p>
            <a:pPr indent="457200"/>
            <a:r>
              <a:rPr lang="ru-RU" sz="2000" b="1" dirty="0" smtClean="0"/>
              <a:t>2</a:t>
            </a:r>
            <a:r>
              <a:rPr lang="ru-RU" sz="2000" b="1" dirty="0"/>
              <a:t>. Компетенции, относящиеся к социальному взаимодействию человека и социальной сферы: </a:t>
            </a:r>
          </a:p>
          <a:p>
            <a:pPr indent="457200"/>
            <a:r>
              <a:rPr lang="ru-RU" sz="2000" b="1" dirty="0"/>
              <a:t>компетенции социального взаимодействия;</a:t>
            </a:r>
            <a:r>
              <a:rPr lang="ru-RU" sz="2000" dirty="0"/>
              <a:t> </a:t>
            </a:r>
            <a:endParaRPr lang="ru-RU" sz="2000" b="1" dirty="0"/>
          </a:p>
          <a:p>
            <a:pPr indent="457200"/>
            <a:r>
              <a:rPr lang="ru-RU" sz="2000" b="1" dirty="0"/>
              <a:t>компетенции в общении.</a:t>
            </a:r>
          </a:p>
          <a:p>
            <a:pPr indent="457200"/>
            <a:r>
              <a:rPr lang="ru-RU" sz="2000" b="1" dirty="0"/>
              <a:t>3. Компетенции, относящиеся к деятельности человека:</a:t>
            </a:r>
          </a:p>
          <a:p>
            <a:pPr indent="457200"/>
            <a:r>
              <a:rPr lang="ru-RU" sz="2000" b="1" dirty="0"/>
              <a:t>компетенция познавательной деятельности; </a:t>
            </a:r>
          </a:p>
          <a:p>
            <a:pPr indent="457200"/>
            <a:r>
              <a:rPr lang="ru-RU" sz="2000" b="1" dirty="0"/>
              <a:t>компетенции деятельности; </a:t>
            </a:r>
          </a:p>
          <a:p>
            <a:pPr indent="457200"/>
            <a:r>
              <a:rPr lang="ru-RU" sz="2000" b="1" dirty="0"/>
              <a:t>компетенции информационных технологий.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571480"/>
            <a:ext cx="7186634" cy="12144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Существует огромное количество классификаций ключевых компетенций: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41" name="Picture 1" descr="D:\Анимация мама\Движущиеся объекты\BULLE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171450" cy="171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reeform 2"/>
          <p:cNvSpPr>
            <a:spLocks/>
          </p:cNvSpPr>
          <p:nvPr/>
        </p:nvSpPr>
        <p:spPr bwMode="auto">
          <a:xfrm>
            <a:off x="928662" y="2214554"/>
            <a:ext cx="6880221" cy="4468808"/>
          </a:xfrm>
          <a:custGeom>
            <a:avLst/>
            <a:gdLst/>
            <a:ahLst/>
            <a:cxnLst>
              <a:cxn ang="0">
                <a:pos x="388" y="112"/>
              </a:cxn>
              <a:cxn ang="0">
                <a:pos x="1035" y="29"/>
              </a:cxn>
              <a:cxn ang="0">
                <a:pos x="1740" y="323"/>
              </a:cxn>
              <a:cxn ang="0">
                <a:pos x="2222" y="605"/>
              </a:cxn>
              <a:cxn ang="0">
                <a:pos x="2269" y="664"/>
              </a:cxn>
              <a:cxn ang="0">
                <a:pos x="2692" y="876"/>
              </a:cxn>
              <a:cxn ang="0">
                <a:pos x="3068" y="1111"/>
              </a:cxn>
              <a:cxn ang="0">
                <a:pos x="2880" y="1487"/>
              </a:cxn>
              <a:cxn ang="0">
                <a:pos x="2927" y="1628"/>
              </a:cxn>
              <a:cxn ang="0">
                <a:pos x="2939" y="2204"/>
              </a:cxn>
              <a:cxn ang="0">
                <a:pos x="2763" y="2404"/>
              </a:cxn>
              <a:cxn ang="0">
                <a:pos x="2704" y="2674"/>
              </a:cxn>
              <a:cxn ang="0">
                <a:pos x="2504" y="2803"/>
              </a:cxn>
              <a:cxn ang="0">
                <a:pos x="2163" y="2956"/>
              </a:cxn>
              <a:cxn ang="0">
                <a:pos x="2034" y="3039"/>
              </a:cxn>
              <a:cxn ang="0">
                <a:pos x="1952" y="3097"/>
              </a:cxn>
              <a:cxn ang="0">
                <a:pos x="1799" y="3133"/>
              </a:cxn>
              <a:cxn ang="0">
                <a:pos x="1270" y="2992"/>
              </a:cxn>
              <a:cxn ang="0">
                <a:pos x="1211" y="2768"/>
              </a:cxn>
              <a:cxn ang="0">
                <a:pos x="882" y="2721"/>
              </a:cxn>
              <a:cxn ang="0">
                <a:pos x="647" y="2627"/>
              </a:cxn>
              <a:cxn ang="0">
                <a:pos x="459" y="2392"/>
              </a:cxn>
              <a:cxn ang="0">
                <a:pos x="224" y="2133"/>
              </a:cxn>
              <a:cxn ang="0">
                <a:pos x="247" y="1792"/>
              </a:cxn>
              <a:cxn ang="0">
                <a:pos x="141" y="1299"/>
              </a:cxn>
              <a:cxn ang="0">
                <a:pos x="24" y="829"/>
              </a:cxn>
              <a:cxn ang="0">
                <a:pos x="377" y="688"/>
              </a:cxn>
              <a:cxn ang="0">
                <a:pos x="318" y="535"/>
              </a:cxn>
              <a:cxn ang="0">
                <a:pos x="212" y="476"/>
              </a:cxn>
              <a:cxn ang="0">
                <a:pos x="118" y="276"/>
              </a:cxn>
              <a:cxn ang="0">
                <a:pos x="224" y="217"/>
              </a:cxn>
              <a:cxn ang="0">
                <a:pos x="271" y="159"/>
              </a:cxn>
            </a:cxnLst>
            <a:rect l="0" t="0" r="r" b="b"/>
            <a:pathLst>
              <a:path w="3153" h="3133">
                <a:moveTo>
                  <a:pt x="271" y="159"/>
                </a:moveTo>
                <a:cubicBezTo>
                  <a:pt x="393" y="134"/>
                  <a:pt x="264" y="167"/>
                  <a:pt x="388" y="112"/>
                </a:cubicBezTo>
                <a:cubicBezTo>
                  <a:pt x="455" y="82"/>
                  <a:pt x="551" y="75"/>
                  <a:pt x="623" y="64"/>
                </a:cubicBezTo>
                <a:cubicBezTo>
                  <a:pt x="821" y="0"/>
                  <a:pt x="725" y="16"/>
                  <a:pt x="1035" y="29"/>
                </a:cubicBezTo>
                <a:cubicBezTo>
                  <a:pt x="1161" y="51"/>
                  <a:pt x="1262" y="113"/>
                  <a:pt x="1376" y="170"/>
                </a:cubicBezTo>
                <a:cubicBezTo>
                  <a:pt x="1494" y="229"/>
                  <a:pt x="1624" y="257"/>
                  <a:pt x="1740" y="323"/>
                </a:cubicBezTo>
                <a:cubicBezTo>
                  <a:pt x="1868" y="396"/>
                  <a:pt x="2004" y="468"/>
                  <a:pt x="2140" y="523"/>
                </a:cubicBezTo>
                <a:cubicBezTo>
                  <a:pt x="2167" y="550"/>
                  <a:pt x="2212" y="568"/>
                  <a:pt x="2222" y="605"/>
                </a:cubicBezTo>
                <a:cubicBezTo>
                  <a:pt x="2226" y="621"/>
                  <a:pt x="2224" y="639"/>
                  <a:pt x="2234" y="652"/>
                </a:cubicBezTo>
                <a:cubicBezTo>
                  <a:pt x="2242" y="662"/>
                  <a:pt x="2257" y="660"/>
                  <a:pt x="2269" y="664"/>
                </a:cubicBezTo>
                <a:cubicBezTo>
                  <a:pt x="2322" y="717"/>
                  <a:pt x="2361" y="726"/>
                  <a:pt x="2434" y="746"/>
                </a:cubicBezTo>
                <a:cubicBezTo>
                  <a:pt x="2561" y="831"/>
                  <a:pt x="2478" y="782"/>
                  <a:pt x="2692" y="876"/>
                </a:cubicBezTo>
                <a:cubicBezTo>
                  <a:pt x="2747" y="900"/>
                  <a:pt x="2791" y="945"/>
                  <a:pt x="2845" y="970"/>
                </a:cubicBezTo>
                <a:cubicBezTo>
                  <a:pt x="2934" y="1011"/>
                  <a:pt x="3007" y="1029"/>
                  <a:pt x="3068" y="1111"/>
                </a:cubicBezTo>
                <a:cubicBezTo>
                  <a:pt x="3105" y="1257"/>
                  <a:pt x="3015" y="1294"/>
                  <a:pt x="2927" y="1381"/>
                </a:cubicBezTo>
                <a:cubicBezTo>
                  <a:pt x="2915" y="1420"/>
                  <a:pt x="2893" y="1449"/>
                  <a:pt x="2880" y="1487"/>
                </a:cubicBezTo>
                <a:cubicBezTo>
                  <a:pt x="2884" y="1526"/>
                  <a:pt x="2880" y="1567"/>
                  <a:pt x="2892" y="1604"/>
                </a:cubicBezTo>
                <a:cubicBezTo>
                  <a:pt x="2896" y="1617"/>
                  <a:pt x="2917" y="1618"/>
                  <a:pt x="2927" y="1628"/>
                </a:cubicBezTo>
                <a:cubicBezTo>
                  <a:pt x="2998" y="1693"/>
                  <a:pt x="3010" y="1729"/>
                  <a:pt x="3092" y="1757"/>
                </a:cubicBezTo>
                <a:cubicBezTo>
                  <a:pt x="3153" y="1936"/>
                  <a:pt x="3039" y="2070"/>
                  <a:pt x="2939" y="2204"/>
                </a:cubicBezTo>
                <a:cubicBezTo>
                  <a:pt x="2925" y="2222"/>
                  <a:pt x="2919" y="2245"/>
                  <a:pt x="2904" y="2263"/>
                </a:cubicBezTo>
                <a:cubicBezTo>
                  <a:pt x="2863" y="2312"/>
                  <a:pt x="2808" y="2358"/>
                  <a:pt x="2763" y="2404"/>
                </a:cubicBezTo>
                <a:cubicBezTo>
                  <a:pt x="2740" y="2428"/>
                  <a:pt x="2704" y="2486"/>
                  <a:pt x="2704" y="2486"/>
                </a:cubicBezTo>
                <a:cubicBezTo>
                  <a:pt x="2710" y="2534"/>
                  <a:pt x="2730" y="2626"/>
                  <a:pt x="2704" y="2674"/>
                </a:cubicBezTo>
                <a:cubicBezTo>
                  <a:pt x="2672" y="2734"/>
                  <a:pt x="2643" y="2726"/>
                  <a:pt x="2598" y="2745"/>
                </a:cubicBezTo>
                <a:cubicBezTo>
                  <a:pt x="2417" y="2822"/>
                  <a:pt x="2696" y="2706"/>
                  <a:pt x="2504" y="2803"/>
                </a:cubicBezTo>
                <a:cubicBezTo>
                  <a:pt x="2434" y="2838"/>
                  <a:pt x="2355" y="2870"/>
                  <a:pt x="2281" y="2897"/>
                </a:cubicBezTo>
                <a:cubicBezTo>
                  <a:pt x="2145" y="3002"/>
                  <a:pt x="2341" y="2860"/>
                  <a:pt x="2163" y="2956"/>
                </a:cubicBezTo>
                <a:cubicBezTo>
                  <a:pt x="2008" y="3040"/>
                  <a:pt x="2173" y="2980"/>
                  <a:pt x="2069" y="3015"/>
                </a:cubicBezTo>
                <a:cubicBezTo>
                  <a:pt x="2057" y="3023"/>
                  <a:pt x="2042" y="3027"/>
                  <a:pt x="2034" y="3039"/>
                </a:cubicBezTo>
                <a:cubicBezTo>
                  <a:pt x="2025" y="3052"/>
                  <a:pt x="2035" y="3077"/>
                  <a:pt x="2022" y="3086"/>
                </a:cubicBezTo>
                <a:cubicBezTo>
                  <a:pt x="2003" y="3100"/>
                  <a:pt x="1975" y="3092"/>
                  <a:pt x="1952" y="3097"/>
                </a:cubicBezTo>
                <a:cubicBezTo>
                  <a:pt x="1920" y="3104"/>
                  <a:pt x="1890" y="3115"/>
                  <a:pt x="1858" y="3121"/>
                </a:cubicBezTo>
                <a:cubicBezTo>
                  <a:pt x="1838" y="3125"/>
                  <a:pt x="1819" y="3129"/>
                  <a:pt x="1799" y="3133"/>
                </a:cubicBezTo>
                <a:cubicBezTo>
                  <a:pt x="1666" y="3129"/>
                  <a:pt x="1532" y="3131"/>
                  <a:pt x="1399" y="3121"/>
                </a:cubicBezTo>
                <a:cubicBezTo>
                  <a:pt x="1338" y="3116"/>
                  <a:pt x="1270" y="2992"/>
                  <a:pt x="1270" y="2992"/>
                </a:cubicBezTo>
                <a:cubicBezTo>
                  <a:pt x="1253" y="2923"/>
                  <a:pt x="1264" y="2849"/>
                  <a:pt x="1246" y="2780"/>
                </a:cubicBezTo>
                <a:cubicBezTo>
                  <a:pt x="1243" y="2768"/>
                  <a:pt x="1223" y="2771"/>
                  <a:pt x="1211" y="2768"/>
                </a:cubicBezTo>
                <a:cubicBezTo>
                  <a:pt x="1109" y="2740"/>
                  <a:pt x="1126" y="2746"/>
                  <a:pt x="1023" y="2733"/>
                </a:cubicBezTo>
                <a:cubicBezTo>
                  <a:pt x="930" y="2701"/>
                  <a:pt x="977" y="2705"/>
                  <a:pt x="882" y="2721"/>
                </a:cubicBezTo>
                <a:cubicBezTo>
                  <a:pt x="804" y="2712"/>
                  <a:pt x="786" y="2722"/>
                  <a:pt x="729" y="2686"/>
                </a:cubicBezTo>
                <a:cubicBezTo>
                  <a:pt x="701" y="2668"/>
                  <a:pt x="647" y="2627"/>
                  <a:pt x="647" y="2627"/>
                </a:cubicBezTo>
                <a:cubicBezTo>
                  <a:pt x="605" y="2546"/>
                  <a:pt x="547" y="2478"/>
                  <a:pt x="494" y="2404"/>
                </a:cubicBezTo>
                <a:cubicBezTo>
                  <a:pt x="487" y="2394"/>
                  <a:pt x="470" y="2398"/>
                  <a:pt x="459" y="2392"/>
                </a:cubicBezTo>
                <a:cubicBezTo>
                  <a:pt x="430" y="2377"/>
                  <a:pt x="376" y="2333"/>
                  <a:pt x="353" y="2310"/>
                </a:cubicBezTo>
                <a:cubicBezTo>
                  <a:pt x="302" y="2259"/>
                  <a:pt x="267" y="2191"/>
                  <a:pt x="224" y="2133"/>
                </a:cubicBezTo>
                <a:cubicBezTo>
                  <a:pt x="183" y="2013"/>
                  <a:pt x="196" y="2064"/>
                  <a:pt x="177" y="1981"/>
                </a:cubicBezTo>
                <a:cubicBezTo>
                  <a:pt x="190" y="1855"/>
                  <a:pt x="189" y="1883"/>
                  <a:pt x="247" y="1792"/>
                </a:cubicBezTo>
                <a:cubicBezTo>
                  <a:pt x="276" y="1679"/>
                  <a:pt x="302" y="1547"/>
                  <a:pt x="235" y="1440"/>
                </a:cubicBezTo>
                <a:cubicBezTo>
                  <a:pt x="206" y="1393"/>
                  <a:pt x="173" y="1345"/>
                  <a:pt x="141" y="1299"/>
                </a:cubicBezTo>
                <a:cubicBezTo>
                  <a:pt x="126" y="1143"/>
                  <a:pt x="89" y="1006"/>
                  <a:pt x="0" y="876"/>
                </a:cubicBezTo>
                <a:cubicBezTo>
                  <a:pt x="8" y="860"/>
                  <a:pt x="9" y="838"/>
                  <a:pt x="24" y="829"/>
                </a:cubicBezTo>
                <a:cubicBezTo>
                  <a:pt x="69" y="802"/>
                  <a:pt x="171" y="794"/>
                  <a:pt x="224" y="782"/>
                </a:cubicBezTo>
                <a:cubicBezTo>
                  <a:pt x="281" y="753"/>
                  <a:pt x="341" y="741"/>
                  <a:pt x="377" y="688"/>
                </a:cubicBezTo>
                <a:cubicBezTo>
                  <a:pt x="373" y="645"/>
                  <a:pt x="381" y="599"/>
                  <a:pt x="365" y="558"/>
                </a:cubicBezTo>
                <a:cubicBezTo>
                  <a:pt x="359" y="542"/>
                  <a:pt x="332" y="545"/>
                  <a:pt x="318" y="535"/>
                </a:cubicBezTo>
                <a:cubicBezTo>
                  <a:pt x="304" y="525"/>
                  <a:pt x="297" y="507"/>
                  <a:pt x="282" y="499"/>
                </a:cubicBezTo>
                <a:cubicBezTo>
                  <a:pt x="261" y="487"/>
                  <a:pt x="235" y="484"/>
                  <a:pt x="212" y="476"/>
                </a:cubicBezTo>
                <a:cubicBezTo>
                  <a:pt x="170" y="462"/>
                  <a:pt x="116" y="403"/>
                  <a:pt x="83" y="370"/>
                </a:cubicBezTo>
                <a:cubicBezTo>
                  <a:pt x="61" y="307"/>
                  <a:pt x="72" y="314"/>
                  <a:pt x="118" y="276"/>
                </a:cubicBezTo>
                <a:cubicBezTo>
                  <a:pt x="131" y="265"/>
                  <a:pt x="139" y="249"/>
                  <a:pt x="153" y="241"/>
                </a:cubicBezTo>
                <a:cubicBezTo>
                  <a:pt x="175" y="229"/>
                  <a:pt x="224" y="217"/>
                  <a:pt x="224" y="217"/>
                </a:cubicBezTo>
                <a:cubicBezTo>
                  <a:pt x="280" y="132"/>
                  <a:pt x="210" y="228"/>
                  <a:pt x="282" y="159"/>
                </a:cubicBezTo>
                <a:cubicBezTo>
                  <a:pt x="285" y="156"/>
                  <a:pt x="275" y="159"/>
                  <a:pt x="271" y="159"/>
                </a:cubicBezTo>
                <a:close/>
              </a:path>
            </a:pathLst>
          </a:custGeom>
          <a:solidFill>
            <a:srgbClr val="F4B4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35" name="Freeform 3"/>
          <p:cNvSpPr>
            <a:spLocks/>
          </p:cNvSpPr>
          <p:nvPr/>
        </p:nvSpPr>
        <p:spPr bwMode="auto">
          <a:xfrm>
            <a:off x="2614613" y="2143116"/>
            <a:ext cx="5743601" cy="4714884"/>
          </a:xfrm>
          <a:custGeom>
            <a:avLst/>
            <a:gdLst/>
            <a:ahLst/>
            <a:cxnLst>
              <a:cxn ang="0">
                <a:pos x="668" y="1011"/>
              </a:cxn>
              <a:cxn ang="0">
                <a:pos x="726" y="788"/>
              </a:cxn>
              <a:cxn ang="0">
                <a:pos x="503" y="753"/>
              </a:cxn>
              <a:cxn ang="0">
                <a:pos x="903" y="424"/>
              </a:cxn>
              <a:cxn ang="0">
                <a:pos x="1150" y="224"/>
              </a:cxn>
              <a:cxn ang="0">
                <a:pos x="1996" y="83"/>
              </a:cxn>
              <a:cxn ang="0">
                <a:pos x="2172" y="0"/>
              </a:cxn>
              <a:cxn ang="0">
                <a:pos x="2631" y="71"/>
              </a:cxn>
              <a:cxn ang="0">
                <a:pos x="3030" y="200"/>
              </a:cxn>
              <a:cxn ang="0">
                <a:pos x="3218" y="271"/>
              </a:cxn>
              <a:cxn ang="0">
                <a:pos x="3336" y="588"/>
              </a:cxn>
              <a:cxn ang="0">
                <a:pos x="3289" y="706"/>
              </a:cxn>
              <a:cxn ang="0">
                <a:pos x="3501" y="988"/>
              </a:cxn>
              <a:cxn ang="0">
                <a:pos x="3595" y="1293"/>
              </a:cxn>
              <a:cxn ang="0">
                <a:pos x="3630" y="1411"/>
              </a:cxn>
              <a:cxn ang="0">
                <a:pos x="3794" y="2246"/>
              </a:cxn>
              <a:cxn ang="0">
                <a:pos x="3830" y="2422"/>
              </a:cxn>
              <a:cxn ang="0">
                <a:pos x="3771" y="2516"/>
              </a:cxn>
              <a:cxn ang="0">
                <a:pos x="3700" y="3010"/>
              </a:cxn>
              <a:cxn ang="0">
                <a:pos x="3359" y="3057"/>
              </a:cxn>
              <a:cxn ang="0">
                <a:pos x="3124" y="3327"/>
              </a:cxn>
              <a:cxn ang="0">
                <a:pos x="2995" y="3327"/>
              </a:cxn>
              <a:cxn ang="0">
                <a:pos x="2595" y="3186"/>
              </a:cxn>
              <a:cxn ang="0">
                <a:pos x="2642" y="3174"/>
              </a:cxn>
              <a:cxn ang="0">
                <a:pos x="2513" y="3245"/>
              </a:cxn>
              <a:cxn ang="0">
                <a:pos x="2207" y="3163"/>
              </a:cxn>
              <a:cxn ang="0">
                <a:pos x="1937" y="3068"/>
              </a:cxn>
              <a:cxn ang="0">
                <a:pos x="1502" y="2986"/>
              </a:cxn>
              <a:cxn ang="0">
                <a:pos x="1067" y="2845"/>
              </a:cxn>
              <a:cxn ang="0">
                <a:pos x="762" y="2610"/>
              </a:cxn>
              <a:cxn ang="0">
                <a:pos x="597" y="2516"/>
              </a:cxn>
              <a:cxn ang="0">
                <a:pos x="256" y="2281"/>
              </a:cxn>
              <a:cxn ang="0">
                <a:pos x="92" y="2163"/>
              </a:cxn>
              <a:cxn ang="0">
                <a:pos x="21" y="2046"/>
              </a:cxn>
              <a:cxn ang="0">
                <a:pos x="45" y="1799"/>
              </a:cxn>
              <a:cxn ang="0">
                <a:pos x="174" y="1529"/>
              </a:cxn>
              <a:cxn ang="0">
                <a:pos x="479" y="1376"/>
              </a:cxn>
              <a:cxn ang="0">
                <a:pos x="479" y="1258"/>
              </a:cxn>
              <a:cxn ang="0">
                <a:pos x="538" y="1152"/>
              </a:cxn>
            </a:cxnLst>
            <a:rect l="0" t="0" r="r" b="b"/>
            <a:pathLst>
              <a:path w="3841" h="3367">
                <a:moveTo>
                  <a:pt x="597" y="1129"/>
                </a:moveTo>
                <a:cubicBezTo>
                  <a:pt x="625" y="1088"/>
                  <a:pt x="637" y="1052"/>
                  <a:pt x="668" y="1011"/>
                </a:cubicBezTo>
                <a:cubicBezTo>
                  <a:pt x="684" y="959"/>
                  <a:pt x="721" y="922"/>
                  <a:pt x="738" y="870"/>
                </a:cubicBezTo>
                <a:cubicBezTo>
                  <a:pt x="734" y="843"/>
                  <a:pt x="741" y="811"/>
                  <a:pt x="726" y="788"/>
                </a:cubicBezTo>
                <a:cubicBezTo>
                  <a:pt x="717" y="774"/>
                  <a:pt x="695" y="781"/>
                  <a:pt x="679" y="776"/>
                </a:cubicBezTo>
                <a:cubicBezTo>
                  <a:pt x="581" y="747"/>
                  <a:pt x="727" y="771"/>
                  <a:pt x="503" y="753"/>
                </a:cubicBezTo>
                <a:cubicBezTo>
                  <a:pt x="511" y="734"/>
                  <a:pt x="535" y="666"/>
                  <a:pt x="550" y="647"/>
                </a:cubicBezTo>
                <a:cubicBezTo>
                  <a:pt x="639" y="536"/>
                  <a:pt x="780" y="485"/>
                  <a:pt x="903" y="424"/>
                </a:cubicBezTo>
                <a:cubicBezTo>
                  <a:pt x="968" y="392"/>
                  <a:pt x="1033" y="352"/>
                  <a:pt x="1102" y="330"/>
                </a:cubicBezTo>
                <a:cubicBezTo>
                  <a:pt x="1159" y="292"/>
                  <a:pt x="1166" y="292"/>
                  <a:pt x="1150" y="224"/>
                </a:cubicBezTo>
                <a:cubicBezTo>
                  <a:pt x="1170" y="138"/>
                  <a:pt x="1250" y="129"/>
                  <a:pt x="1326" y="118"/>
                </a:cubicBezTo>
                <a:cubicBezTo>
                  <a:pt x="1640" y="74"/>
                  <a:pt x="1537" y="93"/>
                  <a:pt x="1996" y="83"/>
                </a:cubicBezTo>
                <a:cubicBezTo>
                  <a:pt x="2021" y="66"/>
                  <a:pt x="2039" y="38"/>
                  <a:pt x="2066" y="24"/>
                </a:cubicBezTo>
                <a:cubicBezTo>
                  <a:pt x="2098" y="8"/>
                  <a:pt x="2137" y="9"/>
                  <a:pt x="2172" y="0"/>
                </a:cubicBezTo>
                <a:cubicBezTo>
                  <a:pt x="2309" y="9"/>
                  <a:pt x="2427" y="31"/>
                  <a:pt x="2560" y="47"/>
                </a:cubicBezTo>
                <a:cubicBezTo>
                  <a:pt x="2584" y="55"/>
                  <a:pt x="2624" y="47"/>
                  <a:pt x="2631" y="71"/>
                </a:cubicBezTo>
                <a:cubicBezTo>
                  <a:pt x="2646" y="118"/>
                  <a:pt x="2634" y="182"/>
                  <a:pt x="2701" y="188"/>
                </a:cubicBezTo>
                <a:cubicBezTo>
                  <a:pt x="2810" y="198"/>
                  <a:pt x="2920" y="196"/>
                  <a:pt x="3030" y="200"/>
                </a:cubicBezTo>
                <a:cubicBezTo>
                  <a:pt x="3061" y="208"/>
                  <a:pt x="3096" y="208"/>
                  <a:pt x="3124" y="224"/>
                </a:cubicBezTo>
                <a:cubicBezTo>
                  <a:pt x="3194" y="265"/>
                  <a:pt x="3161" y="252"/>
                  <a:pt x="3218" y="271"/>
                </a:cubicBezTo>
                <a:cubicBezTo>
                  <a:pt x="3264" y="317"/>
                  <a:pt x="3302" y="367"/>
                  <a:pt x="3348" y="412"/>
                </a:cubicBezTo>
                <a:cubicBezTo>
                  <a:pt x="3344" y="471"/>
                  <a:pt x="3345" y="530"/>
                  <a:pt x="3336" y="588"/>
                </a:cubicBezTo>
                <a:cubicBezTo>
                  <a:pt x="3333" y="605"/>
                  <a:pt x="3319" y="619"/>
                  <a:pt x="3312" y="635"/>
                </a:cubicBezTo>
                <a:cubicBezTo>
                  <a:pt x="3303" y="658"/>
                  <a:pt x="3289" y="706"/>
                  <a:pt x="3289" y="706"/>
                </a:cubicBezTo>
                <a:cubicBezTo>
                  <a:pt x="3297" y="749"/>
                  <a:pt x="3292" y="796"/>
                  <a:pt x="3312" y="835"/>
                </a:cubicBezTo>
                <a:cubicBezTo>
                  <a:pt x="3353" y="916"/>
                  <a:pt x="3442" y="929"/>
                  <a:pt x="3501" y="988"/>
                </a:cubicBezTo>
                <a:cubicBezTo>
                  <a:pt x="3546" y="1033"/>
                  <a:pt x="3522" y="1014"/>
                  <a:pt x="3571" y="1047"/>
                </a:cubicBezTo>
                <a:cubicBezTo>
                  <a:pt x="3579" y="1156"/>
                  <a:pt x="3578" y="1198"/>
                  <a:pt x="3595" y="1293"/>
                </a:cubicBezTo>
                <a:cubicBezTo>
                  <a:pt x="3598" y="1309"/>
                  <a:pt x="3601" y="1325"/>
                  <a:pt x="3606" y="1340"/>
                </a:cubicBezTo>
                <a:cubicBezTo>
                  <a:pt x="3613" y="1364"/>
                  <a:pt x="3630" y="1411"/>
                  <a:pt x="3630" y="1411"/>
                </a:cubicBezTo>
                <a:cubicBezTo>
                  <a:pt x="3637" y="1657"/>
                  <a:pt x="3627" y="1838"/>
                  <a:pt x="3700" y="2058"/>
                </a:cubicBezTo>
                <a:cubicBezTo>
                  <a:pt x="3726" y="2136"/>
                  <a:pt x="3736" y="2188"/>
                  <a:pt x="3794" y="2246"/>
                </a:cubicBezTo>
                <a:cubicBezTo>
                  <a:pt x="3809" y="2289"/>
                  <a:pt x="3830" y="2318"/>
                  <a:pt x="3841" y="2363"/>
                </a:cubicBezTo>
                <a:cubicBezTo>
                  <a:pt x="3837" y="2383"/>
                  <a:pt x="3839" y="2404"/>
                  <a:pt x="3830" y="2422"/>
                </a:cubicBezTo>
                <a:cubicBezTo>
                  <a:pt x="3823" y="2437"/>
                  <a:pt x="3803" y="2443"/>
                  <a:pt x="3794" y="2457"/>
                </a:cubicBezTo>
                <a:cubicBezTo>
                  <a:pt x="3783" y="2475"/>
                  <a:pt x="3778" y="2496"/>
                  <a:pt x="3771" y="2516"/>
                </a:cubicBezTo>
                <a:cubicBezTo>
                  <a:pt x="3741" y="2605"/>
                  <a:pt x="3736" y="2699"/>
                  <a:pt x="3700" y="2786"/>
                </a:cubicBezTo>
                <a:cubicBezTo>
                  <a:pt x="3687" y="2882"/>
                  <a:pt x="3670" y="2916"/>
                  <a:pt x="3700" y="3010"/>
                </a:cubicBezTo>
                <a:cubicBezTo>
                  <a:pt x="3578" y="3071"/>
                  <a:pt x="3641" y="3053"/>
                  <a:pt x="3512" y="3068"/>
                </a:cubicBezTo>
                <a:cubicBezTo>
                  <a:pt x="3461" y="3064"/>
                  <a:pt x="3409" y="3047"/>
                  <a:pt x="3359" y="3057"/>
                </a:cubicBezTo>
                <a:cubicBezTo>
                  <a:pt x="3348" y="3059"/>
                  <a:pt x="3290" y="3161"/>
                  <a:pt x="3289" y="3163"/>
                </a:cubicBezTo>
                <a:cubicBezTo>
                  <a:pt x="3244" y="3228"/>
                  <a:pt x="3191" y="3287"/>
                  <a:pt x="3124" y="3327"/>
                </a:cubicBezTo>
                <a:cubicBezTo>
                  <a:pt x="3116" y="3339"/>
                  <a:pt x="3115" y="3360"/>
                  <a:pt x="3101" y="3362"/>
                </a:cubicBezTo>
                <a:cubicBezTo>
                  <a:pt x="3064" y="3367"/>
                  <a:pt x="3031" y="3335"/>
                  <a:pt x="2995" y="3327"/>
                </a:cubicBezTo>
                <a:cubicBezTo>
                  <a:pt x="2900" y="3306"/>
                  <a:pt x="2809" y="3284"/>
                  <a:pt x="2713" y="3268"/>
                </a:cubicBezTo>
                <a:cubicBezTo>
                  <a:pt x="2663" y="3239"/>
                  <a:pt x="2626" y="3232"/>
                  <a:pt x="2595" y="3186"/>
                </a:cubicBezTo>
                <a:cubicBezTo>
                  <a:pt x="2603" y="3166"/>
                  <a:pt x="2598" y="3132"/>
                  <a:pt x="2619" y="3127"/>
                </a:cubicBezTo>
                <a:cubicBezTo>
                  <a:pt x="2636" y="3123"/>
                  <a:pt x="2641" y="3157"/>
                  <a:pt x="2642" y="3174"/>
                </a:cubicBezTo>
                <a:cubicBezTo>
                  <a:pt x="2645" y="3217"/>
                  <a:pt x="2635" y="3261"/>
                  <a:pt x="2631" y="3304"/>
                </a:cubicBezTo>
                <a:cubicBezTo>
                  <a:pt x="2567" y="3240"/>
                  <a:pt x="2624" y="3286"/>
                  <a:pt x="2513" y="3245"/>
                </a:cubicBezTo>
                <a:cubicBezTo>
                  <a:pt x="2424" y="3212"/>
                  <a:pt x="2511" y="3226"/>
                  <a:pt x="2407" y="3198"/>
                </a:cubicBezTo>
                <a:cubicBezTo>
                  <a:pt x="2343" y="3181"/>
                  <a:pt x="2273" y="3176"/>
                  <a:pt x="2207" y="3163"/>
                </a:cubicBezTo>
                <a:cubicBezTo>
                  <a:pt x="2140" y="3150"/>
                  <a:pt x="2072" y="3125"/>
                  <a:pt x="2008" y="3104"/>
                </a:cubicBezTo>
                <a:cubicBezTo>
                  <a:pt x="1960" y="3088"/>
                  <a:pt x="1987" y="3072"/>
                  <a:pt x="1937" y="3068"/>
                </a:cubicBezTo>
                <a:cubicBezTo>
                  <a:pt x="1847" y="3061"/>
                  <a:pt x="1757" y="3061"/>
                  <a:pt x="1667" y="3057"/>
                </a:cubicBezTo>
                <a:cubicBezTo>
                  <a:pt x="1464" y="2956"/>
                  <a:pt x="1668" y="3052"/>
                  <a:pt x="1502" y="2986"/>
                </a:cubicBezTo>
                <a:cubicBezTo>
                  <a:pt x="1448" y="2964"/>
                  <a:pt x="1406" y="2933"/>
                  <a:pt x="1349" y="2916"/>
                </a:cubicBezTo>
                <a:cubicBezTo>
                  <a:pt x="1277" y="2842"/>
                  <a:pt x="1164" y="2853"/>
                  <a:pt x="1067" y="2845"/>
                </a:cubicBezTo>
                <a:cubicBezTo>
                  <a:pt x="1018" y="2813"/>
                  <a:pt x="993" y="2747"/>
                  <a:pt x="938" y="2728"/>
                </a:cubicBezTo>
                <a:cubicBezTo>
                  <a:pt x="866" y="2703"/>
                  <a:pt x="829" y="2644"/>
                  <a:pt x="762" y="2610"/>
                </a:cubicBezTo>
                <a:cubicBezTo>
                  <a:pt x="724" y="2554"/>
                  <a:pt x="698" y="2550"/>
                  <a:pt x="632" y="2528"/>
                </a:cubicBezTo>
                <a:cubicBezTo>
                  <a:pt x="620" y="2524"/>
                  <a:pt x="597" y="2516"/>
                  <a:pt x="597" y="2516"/>
                </a:cubicBezTo>
                <a:cubicBezTo>
                  <a:pt x="517" y="2436"/>
                  <a:pt x="444" y="2381"/>
                  <a:pt x="338" y="2340"/>
                </a:cubicBezTo>
                <a:cubicBezTo>
                  <a:pt x="293" y="2270"/>
                  <a:pt x="343" y="2333"/>
                  <a:pt x="256" y="2281"/>
                </a:cubicBezTo>
                <a:cubicBezTo>
                  <a:pt x="132" y="2207"/>
                  <a:pt x="248" y="2252"/>
                  <a:pt x="162" y="2222"/>
                </a:cubicBezTo>
                <a:cubicBezTo>
                  <a:pt x="140" y="2200"/>
                  <a:pt x="114" y="2185"/>
                  <a:pt x="92" y="2163"/>
                </a:cubicBezTo>
                <a:cubicBezTo>
                  <a:pt x="50" y="2121"/>
                  <a:pt x="82" y="2138"/>
                  <a:pt x="56" y="2093"/>
                </a:cubicBezTo>
                <a:cubicBezTo>
                  <a:pt x="46" y="2076"/>
                  <a:pt x="33" y="2062"/>
                  <a:pt x="21" y="2046"/>
                </a:cubicBezTo>
                <a:cubicBezTo>
                  <a:pt x="1" y="1968"/>
                  <a:pt x="0" y="1986"/>
                  <a:pt x="21" y="1869"/>
                </a:cubicBezTo>
                <a:cubicBezTo>
                  <a:pt x="25" y="1845"/>
                  <a:pt x="45" y="1799"/>
                  <a:pt x="45" y="1799"/>
                </a:cubicBezTo>
                <a:cubicBezTo>
                  <a:pt x="56" y="1729"/>
                  <a:pt x="80" y="1672"/>
                  <a:pt x="115" y="1611"/>
                </a:cubicBezTo>
                <a:cubicBezTo>
                  <a:pt x="132" y="1582"/>
                  <a:pt x="141" y="1546"/>
                  <a:pt x="174" y="1529"/>
                </a:cubicBezTo>
                <a:cubicBezTo>
                  <a:pt x="248" y="1492"/>
                  <a:pt x="457" y="1495"/>
                  <a:pt x="491" y="1493"/>
                </a:cubicBezTo>
                <a:cubicBezTo>
                  <a:pt x="487" y="1454"/>
                  <a:pt x="488" y="1414"/>
                  <a:pt x="479" y="1376"/>
                </a:cubicBezTo>
                <a:cubicBezTo>
                  <a:pt x="476" y="1362"/>
                  <a:pt x="458" y="1354"/>
                  <a:pt x="456" y="1340"/>
                </a:cubicBezTo>
                <a:cubicBezTo>
                  <a:pt x="456" y="1338"/>
                  <a:pt x="475" y="1266"/>
                  <a:pt x="479" y="1258"/>
                </a:cubicBezTo>
                <a:cubicBezTo>
                  <a:pt x="493" y="1233"/>
                  <a:pt x="510" y="1211"/>
                  <a:pt x="526" y="1188"/>
                </a:cubicBezTo>
                <a:cubicBezTo>
                  <a:pt x="533" y="1177"/>
                  <a:pt x="529" y="1161"/>
                  <a:pt x="538" y="1152"/>
                </a:cubicBezTo>
                <a:cubicBezTo>
                  <a:pt x="643" y="1047"/>
                  <a:pt x="613" y="1096"/>
                  <a:pt x="597" y="1129"/>
                </a:cubicBezTo>
                <a:close/>
              </a:path>
            </a:pathLst>
          </a:custGeom>
          <a:solidFill>
            <a:srgbClr val="37C90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36" name="Freeform 4"/>
          <p:cNvSpPr>
            <a:spLocks/>
          </p:cNvSpPr>
          <p:nvPr/>
        </p:nvSpPr>
        <p:spPr bwMode="auto">
          <a:xfrm>
            <a:off x="2484438" y="3214686"/>
            <a:ext cx="3802074" cy="3095627"/>
          </a:xfrm>
          <a:custGeom>
            <a:avLst/>
            <a:gdLst/>
            <a:ahLst/>
            <a:cxnLst>
              <a:cxn ang="0">
                <a:pos x="756" y="129"/>
              </a:cxn>
              <a:cxn ang="0">
                <a:pos x="1285" y="23"/>
              </a:cxn>
              <a:cxn ang="0">
                <a:pos x="1532" y="58"/>
              </a:cxn>
              <a:cxn ang="0">
                <a:pos x="1696" y="105"/>
              </a:cxn>
              <a:cxn ang="0">
                <a:pos x="1849" y="140"/>
              </a:cxn>
              <a:cxn ang="0">
                <a:pos x="2014" y="211"/>
              </a:cxn>
              <a:cxn ang="0">
                <a:pos x="2049" y="375"/>
              </a:cxn>
              <a:cxn ang="0">
                <a:pos x="2096" y="422"/>
              </a:cxn>
              <a:cxn ang="0">
                <a:pos x="2284" y="505"/>
              </a:cxn>
              <a:cxn ang="0">
                <a:pos x="2437" y="599"/>
              </a:cxn>
              <a:cxn ang="0">
                <a:pos x="2448" y="705"/>
              </a:cxn>
              <a:cxn ang="0">
                <a:pos x="2472" y="775"/>
              </a:cxn>
              <a:cxn ang="0">
                <a:pos x="2460" y="857"/>
              </a:cxn>
              <a:cxn ang="0">
                <a:pos x="2272" y="963"/>
              </a:cxn>
              <a:cxn ang="0">
                <a:pos x="2284" y="1151"/>
              </a:cxn>
              <a:cxn ang="0">
                <a:pos x="2331" y="1222"/>
              </a:cxn>
              <a:cxn ang="0">
                <a:pos x="2319" y="1351"/>
              </a:cxn>
              <a:cxn ang="0">
                <a:pos x="2119" y="1563"/>
              </a:cxn>
              <a:cxn ang="0">
                <a:pos x="2061" y="1668"/>
              </a:cxn>
              <a:cxn ang="0">
                <a:pos x="1966" y="1727"/>
              </a:cxn>
              <a:cxn ang="0">
                <a:pos x="1931" y="1739"/>
              </a:cxn>
              <a:cxn ang="0">
                <a:pos x="1896" y="1762"/>
              </a:cxn>
              <a:cxn ang="0">
                <a:pos x="1825" y="1786"/>
              </a:cxn>
              <a:cxn ang="0">
                <a:pos x="1261" y="1880"/>
              </a:cxn>
              <a:cxn ang="0">
                <a:pos x="1014" y="1927"/>
              </a:cxn>
              <a:cxn ang="0">
                <a:pos x="909" y="1939"/>
              </a:cxn>
              <a:cxn ang="0">
                <a:pos x="779" y="1845"/>
              </a:cxn>
              <a:cxn ang="0">
                <a:pos x="603" y="1810"/>
              </a:cxn>
              <a:cxn ang="0">
                <a:pos x="544" y="1774"/>
              </a:cxn>
              <a:cxn ang="0">
                <a:pos x="509" y="1762"/>
              </a:cxn>
              <a:cxn ang="0">
                <a:pos x="427" y="1704"/>
              </a:cxn>
              <a:cxn ang="0">
                <a:pos x="286" y="1610"/>
              </a:cxn>
              <a:cxn ang="0">
                <a:pos x="133" y="1386"/>
              </a:cxn>
              <a:cxn ang="0">
                <a:pos x="50" y="1292"/>
              </a:cxn>
              <a:cxn ang="0">
                <a:pos x="39" y="1257"/>
              </a:cxn>
              <a:cxn ang="0">
                <a:pos x="3" y="1210"/>
              </a:cxn>
              <a:cxn ang="0">
                <a:pos x="15" y="1175"/>
              </a:cxn>
              <a:cxn ang="0">
                <a:pos x="27" y="740"/>
              </a:cxn>
              <a:cxn ang="0">
                <a:pos x="156" y="446"/>
              </a:cxn>
              <a:cxn ang="0">
                <a:pos x="227" y="211"/>
              </a:cxn>
              <a:cxn ang="0">
                <a:pos x="438" y="152"/>
              </a:cxn>
              <a:cxn ang="0">
                <a:pos x="650" y="117"/>
              </a:cxn>
              <a:cxn ang="0">
                <a:pos x="756" y="129"/>
              </a:cxn>
            </a:cxnLst>
            <a:rect l="0" t="0" r="r" b="b"/>
            <a:pathLst>
              <a:path w="2475" h="1998">
                <a:moveTo>
                  <a:pt x="756" y="129"/>
                </a:moveTo>
                <a:cubicBezTo>
                  <a:pt x="881" y="0"/>
                  <a:pt x="1135" y="29"/>
                  <a:pt x="1285" y="23"/>
                </a:cubicBezTo>
                <a:cubicBezTo>
                  <a:pt x="1388" y="30"/>
                  <a:pt x="1444" y="29"/>
                  <a:pt x="1532" y="58"/>
                </a:cubicBezTo>
                <a:cubicBezTo>
                  <a:pt x="1584" y="94"/>
                  <a:pt x="1637" y="89"/>
                  <a:pt x="1696" y="105"/>
                </a:cubicBezTo>
                <a:cubicBezTo>
                  <a:pt x="1835" y="143"/>
                  <a:pt x="1696" y="120"/>
                  <a:pt x="1849" y="140"/>
                </a:cubicBezTo>
                <a:cubicBezTo>
                  <a:pt x="1906" y="163"/>
                  <a:pt x="1963" y="177"/>
                  <a:pt x="2014" y="211"/>
                </a:cubicBezTo>
                <a:cubicBezTo>
                  <a:pt x="2084" y="317"/>
                  <a:pt x="1965" y="125"/>
                  <a:pt x="2049" y="375"/>
                </a:cubicBezTo>
                <a:cubicBezTo>
                  <a:pt x="2056" y="396"/>
                  <a:pt x="2079" y="407"/>
                  <a:pt x="2096" y="422"/>
                </a:cubicBezTo>
                <a:cubicBezTo>
                  <a:pt x="2151" y="470"/>
                  <a:pt x="2215" y="491"/>
                  <a:pt x="2284" y="505"/>
                </a:cubicBezTo>
                <a:cubicBezTo>
                  <a:pt x="2413" y="582"/>
                  <a:pt x="2363" y="550"/>
                  <a:pt x="2437" y="599"/>
                </a:cubicBezTo>
                <a:cubicBezTo>
                  <a:pt x="2441" y="634"/>
                  <a:pt x="2441" y="670"/>
                  <a:pt x="2448" y="705"/>
                </a:cubicBezTo>
                <a:cubicBezTo>
                  <a:pt x="2453" y="729"/>
                  <a:pt x="2472" y="775"/>
                  <a:pt x="2472" y="775"/>
                </a:cubicBezTo>
                <a:cubicBezTo>
                  <a:pt x="2468" y="802"/>
                  <a:pt x="2475" y="834"/>
                  <a:pt x="2460" y="857"/>
                </a:cubicBezTo>
                <a:cubicBezTo>
                  <a:pt x="2436" y="894"/>
                  <a:pt x="2316" y="948"/>
                  <a:pt x="2272" y="963"/>
                </a:cubicBezTo>
                <a:cubicBezTo>
                  <a:pt x="2227" y="1031"/>
                  <a:pt x="2260" y="1081"/>
                  <a:pt x="2284" y="1151"/>
                </a:cubicBezTo>
                <a:cubicBezTo>
                  <a:pt x="2293" y="1178"/>
                  <a:pt x="2331" y="1222"/>
                  <a:pt x="2331" y="1222"/>
                </a:cubicBezTo>
                <a:cubicBezTo>
                  <a:pt x="2327" y="1265"/>
                  <a:pt x="2327" y="1309"/>
                  <a:pt x="2319" y="1351"/>
                </a:cubicBezTo>
                <a:cubicBezTo>
                  <a:pt x="2298" y="1457"/>
                  <a:pt x="2198" y="1511"/>
                  <a:pt x="2119" y="1563"/>
                </a:cubicBezTo>
                <a:cubicBezTo>
                  <a:pt x="2100" y="1592"/>
                  <a:pt x="2088" y="1647"/>
                  <a:pt x="2061" y="1668"/>
                </a:cubicBezTo>
                <a:cubicBezTo>
                  <a:pt x="2032" y="1691"/>
                  <a:pt x="1998" y="1707"/>
                  <a:pt x="1966" y="1727"/>
                </a:cubicBezTo>
                <a:cubicBezTo>
                  <a:pt x="1956" y="1734"/>
                  <a:pt x="1942" y="1733"/>
                  <a:pt x="1931" y="1739"/>
                </a:cubicBezTo>
                <a:cubicBezTo>
                  <a:pt x="1919" y="1745"/>
                  <a:pt x="1909" y="1756"/>
                  <a:pt x="1896" y="1762"/>
                </a:cubicBezTo>
                <a:cubicBezTo>
                  <a:pt x="1873" y="1772"/>
                  <a:pt x="1825" y="1786"/>
                  <a:pt x="1825" y="1786"/>
                </a:cubicBezTo>
                <a:cubicBezTo>
                  <a:pt x="1785" y="1998"/>
                  <a:pt x="1370" y="1877"/>
                  <a:pt x="1261" y="1880"/>
                </a:cubicBezTo>
                <a:cubicBezTo>
                  <a:pt x="1179" y="1897"/>
                  <a:pt x="1097" y="1913"/>
                  <a:pt x="1014" y="1927"/>
                </a:cubicBezTo>
                <a:cubicBezTo>
                  <a:pt x="932" y="1955"/>
                  <a:pt x="967" y="1959"/>
                  <a:pt x="909" y="1939"/>
                </a:cubicBezTo>
                <a:cubicBezTo>
                  <a:pt x="876" y="1914"/>
                  <a:pt x="817" y="1859"/>
                  <a:pt x="779" y="1845"/>
                </a:cubicBezTo>
                <a:cubicBezTo>
                  <a:pt x="723" y="1825"/>
                  <a:pt x="661" y="1824"/>
                  <a:pt x="603" y="1810"/>
                </a:cubicBezTo>
                <a:cubicBezTo>
                  <a:pt x="583" y="1798"/>
                  <a:pt x="565" y="1784"/>
                  <a:pt x="544" y="1774"/>
                </a:cubicBezTo>
                <a:cubicBezTo>
                  <a:pt x="533" y="1768"/>
                  <a:pt x="519" y="1770"/>
                  <a:pt x="509" y="1762"/>
                </a:cubicBezTo>
                <a:cubicBezTo>
                  <a:pt x="414" y="1686"/>
                  <a:pt x="585" y="1767"/>
                  <a:pt x="427" y="1704"/>
                </a:cubicBezTo>
                <a:cubicBezTo>
                  <a:pt x="378" y="1663"/>
                  <a:pt x="345" y="1629"/>
                  <a:pt x="286" y="1610"/>
                </a:cubicBezTo>
                <a:cubicBezTo>
                  <a:pt x="234" y="1533"/>
                  <a:pt x="188" y="1460"/>
                  <a:pt x="133" y="1386"/>
                </a:cubicBezTo>
                <a:cubicBezTo>
                  <a:pt x="66" y="1296"/>
                  <a:pt x="116" y="1336"/>
                  <a:pt x="50" y="1292"/>
                </a:cubicBezTo>
                <a:cubicBezTo>
                  <a:pt x="46" y="1280"/>
                  <a:pt x="45" y="1268"/>
                  <a:pt x="39" y="1257"/>
                </a:cubicBezTo>
                <a:cubicBezTo>
                  <a:pt x="29" y="1240"/>
                  <a:pt x="9" y="1229"/>
                  <a:pt x="3" y="1210"/>
                </a:cubicBezTo>
                <a:cubicBezTo>
                  <a:pt x="0" y="1198"/>
                  <a:pt x="11" y="1187"/>
                  <a:pt x="15" y="1175"/>
                </a:cubicBezTo>
                <a:cubicBezTo>
                  <a:pt x="36" y="1029"/>
                  <a:pt x="6" y="887"/>
                  <a:pt x="27" y="740"/>
                </a:cubicBezTo>
                <a:cubicBezTo>
                  <a:pt x="41" y="640"/>
                  <a:pt x="101" y="530"/>
                  <a:pt x="156" y="446"/>
                </a:cubicBezTo>
                <a:cubicBezTo>
                  <a:pt x="170" y="393"/>
                  <a:pt x="185" y="246"/>
                  <a:pt x="227" y="211"/>
                </a:cubicBezTo>
                <a:cubicBezTo>
                  <a:pt x="283" y="165"/>
                  <a:pt x="371" y="161"/>
                  <a:pt x="438" y="152"/>
                </a:cubicBezTo>
                <a:cubicBezTo>
                  <a:pt x="554" y="114"/>
                  <a:pt x="484" y="131"/>
                  <a:pt x="650" y="117"/>
                </a:cubicBezTo>
                <a:cubicBezTo>
                  <a:pt x="685" y="121"/>
                  <a:pt x="756" y="129"/>
                  <a:pt x="756" y="12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 rot="3045103">
            <a:off x="1414463" y="1376362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 rot="4017544">
            <a:off x="573744" y="4319686"/>
            <a:ext cx="299558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способности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 rot="893012">
            <a:off x="4300975" y="286452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знания и умения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2555875" y="4149725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00"/>
                </a:solidFill>
              </a:rPr>
              <a:t>компетентность</a:t>
            </a: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44" y="1714488"/>
            <a:ext cx="4572032" cy="61755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КОМПЕТЕНТНОСТИ НЕТ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СОБСТВЕННОЙ ТЕРРИТОРИИ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5500694" y="1714488"/>
            <a:ext cx="343061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66"/>
                </a:solidFill>
              </a:rPr>
              <a:t>Галина </a:t>
            </a:r>
            <a:r>
              <a:rPr lang="ru-RU" b="1" i="1" dirty="0" err="1">
                <a:solidFill>
                  <a:srgbClr val="000066"/>
                </a:solidFill>
              </a:rPr>
              <a:t>Цукерман</a:t>
            </a:r>
            <a:r>
              <a:rPr lang="ru-RU" b="1" i="1" dirty="0">
                <a:solidFill>
                  <a:srgbClr val="000066"/>
                </a:solidFill>
              </a:rPr>
              <a:t> 3 апреля 2006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14480" y="285728"/>
            <a:ext cx="7186634" cy="170341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Существует огромное количество классификаций ключевых компетенций: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217" name="Picture 1" descr="D:\Анимация мама\Движущиеся объекты\c47f2803cadd8644b305cfffdf1076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857232"/>
            <a:ext cx="762000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120835" grpId="0" animBg="1"/>
      <p:bldP spid="120836" grpId="0" animBg="1"/>
      <p:bldP spid="120838" grpId="0"/>
      <p:bldP spid="120839" grpId="0"/>
      <p:bldP spid="120840" grpId="0"/>
      <p:bldP spid="120841" grpId="0"/>
      <p:bldP spid="1208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85728"/>
            <a:ext cx="750095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9933"/>
                </a:solidFill>
                <a:latin typeface="+mn-lt"/>
              </a:rPr>
              <a:t>Учебная самостоятельность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318530" cy="487047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    является той ключевой компетентностью, к развитию которой стремится современная школа.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827088" y="2852738"/>
            <a:ext cx="81375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800" baseline="300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[1]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Указанная способность признана сегодня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ключевой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компетенцией, определяющей новое качество содержания российского образования</a:t>
            </a:r>
            <a:endParaRPr lang="ru-RU" sz="2000" b="1" dirty="0">
              <a:latin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(см. Концепцию модернизации российского образования на период до 2010 года, утвержденную распоряжением 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29.12.2001 № 1756-Р (п.2).</a:t>
            </a:r>
            <a:endParaRPr lang="ru-RU" sz="2000" b="1" dirty="0">
              <a:latin typeface="Times New Roman" pitchFamily="18" charset="0"/>
            </a:endParaRPr>
          </a:p>
          <a:p>
            <a:r>
              <a:rPr lang="ru-RU" b="1" i="1" dirty="0">
                <a:solidFill>
                  <a:srgbClr val="CC0000"/>
                </a:solidFill>
                <a:latin typeface="Times New Roman" pitchFamily="18" charset="0"/>
              </a:rPr>
              <a:t>Это означает,  что  направленность образовательного процесса  на формирование самостоятельности   ребенка должна выступить как главный приоритет с самого начала обучения в школе.</a:t>
            </a:r>
            <a:r>
              <a:rPr lang="ru-RU" i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  <a:p>
            <a:pPr algn="r"/>
            <a:r>
              <a:rPr lang="ru-RU" i="1" dirty="0">
                <a:latin typeface="Times New Roman" pitchFamily="18" charset="0"/>
              </a:rPr>
              <a:t>Из программы «Модернизация содержания образования – </a:t>
            </a:r>
          </a:p>
          <a:p>
            <a:pPr algn="r"/>
            <a:r>
              <a:rPr lang="ru-RU" i="1" dirty="0">
                <a:latin typeface="Times New Roman" pitchFamily="18" charset="0"/>
              </a:rPr>
              <a:t>перспективные разработки»</a:t>
            </a:r>
            <a:endParaRPr lang="ru-RU" b="1" i="1" dirty="0">
              <a:latin typeface="Times New Roman" pitchFamily="18" charset="0"/>
            </a:endParaRPr>
          </a:p>
          <a:p>
            <a:pPr algn="r"/>
            <a:r>
              <a:rPr lang="ru-RU" b="1" i="1" dirty="0"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008000"/>
                </a:solidFill>
                <a:latin typeface="Times New Roman" pitchFamily="18" charset="0"/>
              </a:rPr>
              <a:t>КОМПЕТЕНТНОСТНО НАПРАВЛЕННОЕ ОБНОВЛЕНИЕ ОБРАЗОВАТЕЛЬНОГО ПРОЦЕССА</a:t>
            </a:r>
          </a:p>
          <a:p>
            <a:pPr algn="r"/>
            <a:r>
              <a:rPr lang="ru-RU" b="1" i="1" dirty="0">
                <a:solidFill>
                  <a:srgbClr val="008000"/>
                </a:solidFill>
                <a:latin typeface="Times New Roman" pitchFamily="18" charset="0"/>
              </a:rPr>
              <a:t> (НАЧАЛЬНАЯ ШКОЛА)</a:t>
            </a:r>
          </a:p>
        </p:txBody>
      </p:sp>
      <p:pic>
        <p:nvPicPr>
          <p:cNvPr id="5" name="Picture 3" descr="D:\Анимация мама\Движущиеся объекты\J00761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238125" cy="22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  <p:bldP spid="1177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1669</Words>
  <Application>Microsoft Office PowerPoint</Application>
  <PresentationFormat>Экран (4:3)</PresentationFormat>
  <Paragraphs>235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CorelDRAW</vt:lpstr>
      <vt:lpstr>Слайд 1</vt:lpstr>
      <vt:lpstr>Слайд 2</vt:lpstr>
      <vt:lpstr>Анализ новых тенденций оптимизации образовательного процесса позволяет говорить в первую очередь об изменении общей парадигмы образования, которая находит отражение в переходе:</vt:lpstr>
      <vt:lpstr>Слайд 4</vt:lpstr>
      <vt:lpstr>Авторы научно-теоретических и научно-методических работ,  в которых анализируются сущность компетентностного подхода и проблемы формирования ключевых компетенций:</vt:lpstr>
      <vt:lpstr>Существует огромное количество классификаций ключевых компетенций:</vt:lpstr>
      <vt:lpstr>Слайд 7</vt:lpstr>
      <vt:lpstr>У КОМПЕТЕНТНОСТИ НЕТ   СВОЕЙ СОБСТВЕННОЙ ТЕРРИТОРИИ </vt:lpstr>
      <vt:lpstr>Учебная самостоятельность</vt:lpstr>
      <vt:lpstr>Слайд 10</vt:lpstr>
      <vt:lpstr>Слайд 11</vt:lpstr>
      <vt:lpstr>Для того, чтобы как-то упорядочить трактовку компетентностей, разработчики «Стратегии модернизации содержания общего образования» предлагают разграничение компетентностей по сферам, полагая, что в структуре ключевых компетентностей должны быть представлены:</vt:lpstr>
      <vt:lpstr>Слайд 13</vt:lpstr>
      <vt:lpstr>Слайд 14</vt:lpstr>
      <vt:lpstr>Слайд 15</vt:lpstr>
      <vt:lpstr>Возникновение понятия «универсальные учебные действия» связано с изменением парадигмы образования: от цели усвоения знаний, умений и навыков к цели развития Личности учащегося  Универсальные учебные действия: - это система действий учащегося, обеспечивающая культурную идентичность; - социальную компетентность; - толерантность;  - способность к самостоятельному усвоению новых знаний и умений, включая организацию самостоятельной учебной деятельности                                                             Российская академия образования  </vt:lpstr>
      <vt:lpstr>Слайд 17</vt:lpstr>
      <vt:lpstr>Слайд 18</vt:lpstr>
      <vt:lpstr>Слайд 19</vt:lpstr>
      <vt:lpstr>Слайд 20</vt:lpstr>
      <vt:lpstr>Особенности организации урока или  иной единицы учебного процесса</vt:lpstr>
      <vt:lpstr>В разработке</vt:lpstr>
      <vt:lpstr>Слайд 23</vt:lpstr>
      <vt:lpstr>Слайд 24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ОПЫТНО-ЭКСПЕРИМЕНТАЛЬНОЙ ДЕЯТЕЛЬНОСТИ</dc:title>
  <dc:creator>Your User Name</dc:creator>
  <cp:lastModifiedBy>Люба</cp:lastModifiedBy>
  <cp:revision>55</cp:revision>
  <dcterms:created xsi:type="dcterms:W3CDTF">2008-11-25T13:14:16Z</dcterms:created>
  <dcterms:modified xsi:type="dcterms:W3CDTF">2009-01-26T16:32:55Z</dcterms:modified>
</cp:coreProperties>
</file>