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0" r:id="rId2"/>
    <p:sldId id="269" r:id="rId3"/>
    <p:sldId id="256" r:id="rId4"/>
    <p:sldId id="257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F9F9"/>
    <a:srgbClr val="FEE8EE"/>
    <a:srgbClr val="FEE2EA"/>
    <a:srgbClr val="008A3E"/>
    <a:srgbClr val="E5FFE5"/>
    <a:srgbClr val="FDFCE7"/>
    <a:srgbClr val="DAF8FE"/>
    <a:srgbClr val="B9FDE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8" autoAdjust="0"/>
    <p:restoredTop sz="86420" autoAdjust="0"/>
  </p:normalViewPr>
  <p:slideViewPr>
    <p:cSldViewPr>
      <p:cViewPr varScale="1">
        <p:scale>
          <a:sx n="87" d="100"/>
          <a:sy n="87" d="100"/>
        </p:scale>
        <p:origin x="-39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904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A5994-C3E1-4353-B1F5-300F8CBEFCA1}" type="datetimeFigureOut">
              <a:rPr lang="ru-RU" smtClean="0"/>
              <a:pPr/>
              <a:t>31.03.2009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4CB5-E0E4-4EC9-8EE8-33C3A106F3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A5994-C3E1-4353-B1F5-300F8CBEFCA1}" type="datetimeFigureOut">
              <a:rPr lang="ru-RU" smtClean="0"/>
              <a:pPr/>
              <a:t>31.03.2009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4CB5-E0E4-4EC9-8EE8-33C3A106F3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A5994-C3E1-4353-B1F5-300F8CBEFCA1}" type="datetimeFigureOut">
              <a:rPr lang="ru-RU" smtClean="0"/>
              <a:pPr/>
              <a:t>31.03.2009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4CB5-E0E4-4EC9-8EE8-33C3A106F3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A5994-C3E1-4353-B1F5-300F8CBEFCA1}" type="datetimeFigureOut">
              <a:rPr lang="ru-RU" smtClean="0"/>
              <a:pPr/>
              <a:t>31.03.2009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4CB5-E0E4-4EC9-8EE8-33C3A106F3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A5994-C3E1-4353-B1F5-300F8CBEFCA1}" type="datetimeFigureOut">
              <a:rPr lang="ru-RU" smtClean="0"/>
              <a:pPr/>
              <a:t>31.03.2009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4CB5-E0E4-4EC9-8EE8-33C3A106F3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A5994-C3E1-4353-B1F5-300F8CBEFCA1}" type="datetimeFigureOut">
              <a:rPr lang="ru-RU" smtClean="0"/>
              <a:pPr/>
              <a:t>31.03.2009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4CB5-E0E4-4EC9-8EE8-33C3A106F3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A5994-C3E1-4353-B1F5-300F8CBEFCA1}" type="datetimeFigureOut">
              <a:rPr lang="ru-RU" smtClean="0"/>
              <a:pPr/>
              <a:t>31.03.2009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4CB5-E0E4-4EC9-8EE8-33C3A106F3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A5994-C3E1-4353-B1F5-300F8CBEFCA1}" type="datetimeFigureOut">
              <a:rPr lang="ru-RU" smtClean="0"/>
              <a:pPr/>
              <a:t>31.03.2009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4CB5-E0E4-4EC9-8EE8-33C3A106F3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A5994-C3E1-4353-B1F5-300F8CBEFCA1}" type="datetimeFigureOut">
              <a:rPr lang="ru-RU" smtClean="0"/>
              <a:pPr/>
              <a:t>31.03.2009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4CB5-E0E4-4EC9-8EE8-33C3A106F3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A5994-C3E1-4353-B1F5-300F8CBEFCA1}" type="datetimeFigureOut">
              <a:rPr lang="ru-RU" smtClean="0"/>
              <a:pPr/>
              <a:t>31.03.2009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4CB5-E0E4-4EC9-8EE8-33C3A106F3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A5994-C3E1-4353-B1F5-300F8CBEFCA1}" type="datetimeFigureOut">
              <a:rPr lang="ru-RU" smtClean="0"/>
              <a:pPr/>
              <a:t>31.03.2009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4CB5-E0E4-4EC9-8EE8-33C3A106F3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A5994-C3E1-4353-B1F5-300F8CBEFCA1}" type="datetimeFigureOut">
              <a:rPr lang="ru-RU" smtClean="0"/>
              <a:pPr/>
              <a:t>31.03.2009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94CB5-E0E4-4EC9-8EE8-33C3A106F3A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Relationship Id="rId5" Type="http://schemas.openxmlformats.org/officeDocument/2006/relationships/hyperlink" Target="../../&#1043;&#1083;&#1072;&#1074;&#1085;&#1072;&#1103;.pptx" TargetMode="External"/><Relationship Id="rId4" Type="http://schemas.openxmlformats.org/officeDocument/2006/relationships/image" Target="../media/image2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род собр. анимации\ludy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52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6" name="Picture 2" descr="E:\род собр. анимации\ludy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283"/>
            <a:ext cx="9144000" cy="68752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716711">
            <a:off x="438748" y="1741251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Родительские</a:t>
            </a:r>
            <a:r>
              <a:rPr lang="ru-RU" b="1" dirty="0" smtClean="0"/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директивы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761085">
            <a:off x="1506966" y="2954672"/>
            <a:ext cx="7121429" cy="21256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Родительское программирование как источник эмоциональных проблем ребёнка и пути её коррекции</a:t>
            </a:r>
            <a:endParaRPr lang="ru-RU" sz="2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Picture 8" descr="ЛОГОТИП_пр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2685235" cy="16430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86106" cy="1143000"/>
          </a:xfrm>
          <a:solidFill>
            <a:schemeClr val="bg2"/>
          </a:solidFill>
          <a:ln>
            <a:solidFill>
              <a:srgbClr val="DBF9F9"/>
            </a:solidFill>
          </a:ln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Не принадлежи никому, кроме меня…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614734" cy="4525963"/>
          </a:xfrm>
          <a:solidFill>
            <a:srgbClr val="E5FFE5"/>
          </a:solidFill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008A3E"/>
                </a:solidFill>
              </a:rPr>
              <a:t>Ты мой единственный друг.</a:t>
            </a:r>
          </a:p>
          <a:p>
            <a:r>
              <a:rPr lang="ru-RU" b="1" dirty="0" smtClean="0">
                <a:solidFill>
                  <a:srgbClr val="008A3E"/>
                </a:solidFill>
              </a:rPr>
              <a:t>Ты ведь у меня не такой, как все.</a:t>
            </a:r>
          </a:p>
          <a:p>
            <a:r>
              <a:rPr lang="ru-RU" b="1" dirty="0" smtClean="0">
                <a:solidFill>
                  <a:srgbClr val="008A3E"/>
                </a:solidFill>
              </a:rPr>
              <a:t>Всяческое подчёркивание исключительности ребёнка, непохожести на других</a:t>
            </a:r>
            <a:endParaRPr lang="ru-RU" b="1" dirty="0">
              <a:solidFill>
                <a:srgbClr val="008A3E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572000" y="285728"/>
            <a:ext cx="4071966" cy="184309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4714876" y="2428868"/>
            <a:ext cx="3929090" cy="1843094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643438" y="4572008"/>
            <a:ext cx="3929090" cy="184309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929190" y="571480"/>
            <a:ext cx="3857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В любой компании чувствует себя как бы «отдельно», не такими, как все.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4942" y="2714620"/>
            <a:ext cx="278608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Вывод:</a:t>
            </a:r>
            <a:r>
              <a:rPr lang="ru-RU" dirty="0" smtClean="0"/>
              <a:t>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я – особенный, не такой как все, 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Но никто об этом не догадывается.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072066" y="4786322"/>
            <a:ext cx="314327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Выход: </a:t>
            </a:r>
            <a:r>
              <a:rPr lang="ru-RU" sz="2000" b="1" dirty="0" smtClean="0">
                <a:solidFill>
                  <a:srgbClr val="002060"/>
                </a:solidFill>
              </a:rPr>
              <a:t>их всегда тянет в тёплую атмосферу  родительской семьи, в зависимость.</a:t>
            </a:r>
          </a:p>
          <a:p>
            <a:endParaRPr lang="ru-RU" dirty="0"/>
          </a:p>
        </p:txBody>
      </p:sp>
      <p:sp>
        <p:nvSpPr>
          <p:cNvPr id="11" name="Стрелка углом 10"/>
          <p:cNvSpPr/>
          <p:nvPr/>
        </p:nvSpPr>
        <p:spPr>
          <a:xfrm>
            <a:off x="4000496" y="1000108"/>
            <a:ext cx="428628" cy="571504"/>
          </a:xfrm>
          <a:prstGeom prst="bentArrow">
            <a:avLst>
              <a:gd name="adj1" fmla="val 25000"/>
              <a:gd name="adj2" fmla="val 23333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6429388" y="2143116"/>
            <a:ext cx="4846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357950" y="4286256"/>
            <a:ext cx="4846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58" descr="http://kissdesign.ru/hearts/heart0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0"/>
            <a:ext cx="2071702" cy="10048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614602" cy="1143000"/>
          </a:xfrm>
          <a:solidFill>
            <a:srgbClr val="FEE2EA"/>
          </a:solidFill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Не делай сам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400420" cy="452596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Не делай сам – это опасно.</a:t>
            </a:r>
          </a:p>
          <a:p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Не делай сам, подожди меня.</a:t>
            </a:r>
          </a:p>
          <a:p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Без меня получится плохо.</a:t>
            </a:r>
          </a:p>
          <a:p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Успех только со мной</a:t>
            </a:r>
            <a:endParaRPr lang="ru-RU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500562" y="571480"/>
            <a:ext cx="4071966" cy="1357322"/>
          </a:xfrm>
          <a:prstGeom prst="round2DiagRect">
            <a:avLst/>
          </a:prstGeom>
          <a:solidFill>
            <a:srgbClr val="DAF8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572000" y="2428868"/>
            <a:ext cx="4071966" cy="1357322"/>
          </a:xfrm>
          <a:prstGeom prst="round2DiagRect">
            <a:avLst/>
          </a:prstGeom>
          <a:solidFill>
            <a:srgbClr val="FEE2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4572000" y="4357694"/>
            <a:ext cx="4071966" cy="1857388"/>
          </a:xfrm>
          <a:prstGeom prst="round2DiagRect">
            <a:avLst/>
          </a:prstGeom>
          <a:solidFill>
            <a:srgbClr val="B9FD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857752" y="785794"/>
            <a:ext cx="35004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У меня получится плохо, надо подождать кого – то более успешного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86380" y="2786058"/>
            <a:ext cx="2525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Вывод: не делай сам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14876" y="4572008"/>
            <a:ext cx="4000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8A3E"/>
                </a:solidFill>
              </a:rPr>
              <a:t>Испытывают мучительное чувство трудности в начале каждого дела.</a:t>
            </a:r>
          </a:p>
          <a:p>
            <a:r>
              <a:rPr lang="ru-RU" b="1" dirty="0" smtClean="0">
                <a:solidFill>
                  <a:srgbClr val="008A3E"/>
                </a:solidFill>
              </a:rPr>
              <a:t>Они постоянно откладывают начало своих действий, часто попадают в цейтнот.</a:t>
            </a:r>
            <a:endParaRPr lang="ru-RU" b="1" dirty="0">
              <a:solidFill>
                <a:srgbClr val="008A3E"/>
              </a:solidFill>
            </a:endParaRPr>
          </a:p>
        </p:txBody>
      </p:sp>
      <p:sp>
        <p:nvSpPr>
          <p:cNvPr id="11" name="Стрелка углом 10"/>
          <p:cNvSpPr/>
          <p:nvPr/>
        </p:nvSpPr>
        <p:spPr>
          <a:xfrm>
            <a:off x="3643306" y="857232"/>
            <a:ext cx="857256" cy="71438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6215074" y="1928802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215074" y="3786190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66" descr="http://kissdesign.ru/hamster/homa0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375" y="4714884"/>
            <a:ext cx="1937612" cy="21431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828916" cy="1143000"/>
          </a:xfrm>
          <a:solidFill>
            <a:srgbClr val="FEE2EA"/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Не будь самим собой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3400420" cy="4525963"/>
          </a:xfrm>
          <a:solidFill>
            <a:srgbClr val="DAF8FE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Недовольство полом ребёнка (ждали мальчика, а родилась девочка)</a:t>
            </a:r>
          </a:p>
          <a:p>
            <a:pPr>
              <a:buNone/>
            </a:pPr>
            <a:endParaRPr lang="ru-RU" sz="20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Высказывания типа: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«Будь похожим на …»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«Стремись к идеалу»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«Почему твой друг это может, а ты – нет?»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4" name="Правильный пятиугольник 3"/>
          <p:cNvSpPr/>
          <p:nvPr/>
        </p:nvSpPr>
        <p:spPr>
          <a:xfrm rot="-10800000">
            <a:off x="4357686" y="571480"/>
            <a:ext cx="4357718" cy="1843094"/>
          </a:xfrm>
          <a:prstGeom prst="pentagon">
            <a:avLst/>
          </a:prstGeom>
          <a:solidFill>
            <a:srgbClr val="FDFC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авильный пятиугольник 4"/>
          <p:cNvSpPr/>
          <p:nvPr/>
        </p:nvSpPr>
        <p:spPr>
          <a:xfrm rot="10800000">
            <a:off x="4357686" y="2714620"/>
            <a:ext cx="4357718" cy="1843094"/>
          </a:xfrm>
          <a:prstGeom prst="pentagon">
            <a:avLst/>
          </a:prstGeom>
          <a:solidFill>
            <a:srgbClr val="FEE2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авильный пятиугольник 5"/>
          <p:cNvSpPr/>
          <p:nvPr/>
        </p:nvSpPr>
        <p:spPr>
          <a:xfrm rot="10800000">
            <a:off x="4429124" y="4786322"/>
            <a:ext cx="4357718" cy="1843094"/>
          </a:xfrm>
          <a:prstGeom prst="pentagon">
            <a:avLst/>
          </a:prstGeom>
          <a:solidFill>
            <a:srgbClr val="E5FF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000628" y="571480"/>
            <a:ext cx="30718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8A3E"/>
                </a:solidFill>
              </a:rPr>
              <a:t>Неудовлетворительность своим нынешним состоянием.</a:t>
            </a:r>
          </a:p>
          <a:p>
            <a:r>
              <a:rPr lang="ru-RU" b="1" dirty="0" smtClean="0">
                <a:solidFill>
                  <a:srgbClr val="008A3E"/>
                </a:solidFill>
              </a:rPr>
              <a:t>Постоянно надо превосходить других.</a:t>
            </a:r>
            <a:endParaRPr lang="ru-RU" b="1" dirty="0">
              <a:solidFill>
                <a:srgbClr val="008A3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3504" y="3143248"/>
            <a:ext cx="34106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Вывод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: чужое всегда лучше, 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чем его собственное.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4942" y="4857760"/>
            <a:ext cx="30718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Выход: </a:t>
            </a:r>
            <a:r>
              <a:rPr lang="ru-RU" b="1" dirty="0" smtClean="0">
                <a:solidFill>
                  <a:srgbClr val="7030A0"/>
                </a:solidFill>
              </a:rPr>
              <a:t>живут в состоянии мучительного внутреннего конфликта. Критичны к себе более, чем к другим, завистливы.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0" name="Стрелка углом 9"/>
          <p:cNvSpPr/>
          <p:nvPr/>
        </p:nvSpPr>
        <p:spPr>
          <a:xfrm>
            <a:off x="3714744" y="1571612"/>
            <a:ext cx="642942" cy="35719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1" name="Picture 22" descr="http://kissdesign.ru/smallsweet/smallsw2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5378328"/>
            <a:ext cx="2925708" cy="1479672"/>
          </a:xfrm>
          <a:prstGeom prst="rect">
            <a:avLst/>
          </a:prstGeom>
          <a:noFill/>
        </p:spPr>
      </p:pic>
      <p:pic>
        <p:nvPicPr>
          <p:cNvPr id="12" name="Picture 22" descr="http://kissdesign.ru/smallsweet/smallsw2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78328"/>
            <a:ext cx="2925708" cy="1479672"/>
          </a:xfrm>
          <a:prstGeom prst="rect">
            <a:avLst/>
          </a:prstGeom>
          <a:noFill/>
        </p:spPr>
      </p:pic>
      <p:pic>
        <p:nvPicPr>
          <p:cNvPr id="13" name="Picture 12" descr="http://kissdesign.ru/sweet/sw13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214290"/>
            <a:ext cx="1554146" cy="1554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Советы: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0298" y="1600200"/>
            <a:ext cx="6186502" cy="4525963"/>
          </a:xfrm>
          <a:solidFill>
            <a:srgbClr val="E5FFE5"/>
          </a:solidFill>
        </p:spPr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rgbClr val="008A3E"/>
                </a:solidFill>
              </a:rPr>
              <a:t>Все мы, воспитывая своих детей, остаёмся детьми собственных родителей и продолжаем решать задачу своего взросления именно в ходе воспитания детей. Директивы неизбежны, но зависимость от них  отнюдь не фатальна.</a:t>
            </a:r>
          </a:p>
          <a:p>
            <a:r>
              <a:rPr lang="ru-RU" b="1" dirty="0" smtClean="0">
                <a:solidFill>
                  <a:srgbClr val="008A3E"/>
                </a:solidFill>
              </a:rPr>
              <a:t>Не решать за ребёнка задачу его взросления и освобождать его от собственных бессознательных влияний</a:t>
            </a:r>
            <a:r>
              <a:rPr lang="ru-RU" dirty="0" smtClean="0">
                <a:solidFill>
                  <a:srgbClr val="008A3E"/>
                </a:solidFill>
              </a:rPr>
              <a:t>.</a:t>
            </a:r>
            <a:endParaRPr lang="ru-RU" dirty="0">
              <a:solidFill>
                <a:srgbClr val="008A3E"/>
              </a:solidFill>
            </a:endParaRPr>
          </a:p>
        </p:txBody>
      </p:sp>
      <p:pic>
        <p:nvPicPr>
          <p:cNvPr id="4" name="Picture 30" descr="http://kissdesign.ru/smallsweet/smallsw4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357562"/>
            <a:ext cx="2071702" cy="2571768"/>
          </a:xfrm>
          <a:prstGeom prst="rect">
            <a:avLst/>
          </a:prstGeom>
          <a:noFill/>
        </p:spPr>
      </p:pic>
      <p:pic>
        <p:nvPicPr>
          <p:cNvPr id="5" name="Рисунок 4" descr="C:\Program Files\Microsoft Office\Clipart\люди и метафоры\сложить по кусочкам.WM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34250" y="0"/>
            <a:ext cx="180975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 descr="http://kissdesign.ru/love/love2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3372" y="5994097"/>
            <a:ext cx="571504" cy="86390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714744" y="6215082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hlinkClick r:id="rId5" action="ppaction://hlinkpres?slideindex=1&amp;slidetitle="/>
              </a:rPr>
              <a:t>на главную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4546" y="274638"/>
            <a:ext cx="6472254" cy="1143000"/>
          </a:xfrm>
          <a:solidFill>
            <a:srgbClr val="FEE8EE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Отметьте для себя, какие выражения вы часто употребляете: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1571612"/>
            <a:ext cx="3400420" cy="63976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Когда ребёнок в чём-то провинился: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14282" y="2174874"/>
            <a:ext cx="4000528" cy="446883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Мне не нужен такой плохой мальчик…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Глаза бы мои тебя не видели…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Чтоб </a:t>
            </a:r>
            <a:r>
              <a:rPr lang="ru-RU" b="1" smtClean="0">
                <a:solidFill>
                  <a:srgbClr val="0070C0"/>
                </a:solidFill>
              </a:rPr>
              <a:t>ты сквозь </a:t>
            </a:r>
            <a:r>
              <a:rPr lang="ru-RU" b="1" dirty="0" smtClean="0">
                <a:solidFill>
                  <a:srgbClr val="0070C0"/>
                </a:solidFill>
              </a:rPr>
              <a:t>землю провалился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Я тебе все силы отдаю, а ты…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Что ты ведёшь себя как маленький!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Ты уже не ребёнок…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Ты моя единственная опора, и так себя ведёшь…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Как тебе не стыдно, это же так просто…</a:t>
            </a:r>
          </a:p>
          <a:p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4651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Нравоучения, типа: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00563" y="2000240"/>
            <a:ext cx="4429156" cy="4643470"/>
          </a:xfrm>
          <a:solidFill>
            <a:srgbClr val="DBF9F9"/>
          </a:solidFill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Ты ещё мала чтоб ….»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«Не торопись взрослеть»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«Детство – самое счастливое время жизни»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Ты ещё мала чтоб ….»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«Не торопись взрослеть»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«Детство – самое счастливое время жизни»</a:t>
            </a:r>
          </a:p>
          <a:p>
            <a:r>
              <a:rPr lang="ru-RU" b="1" dirty="0" smtClean="0">
                <a:solidFill>
                  <a:srgbClr val="008A3E"/>
                </a:solidFill>
              </a:rPr>
              <a:t>Ты мой единственный друг.</a:t>
            </a:r>
          </a:p>
          <a:p>
            <a:r>
              <a:rPr lang="ru-RU" b="1" dirty="0" smtClean="0">
                <a:solidFill>
                  <a:srgbClr val="008A3E"/>
                </a:solidFill>
              </a:rPr>
              <a:t>Ты ведь у меня не такой, как все.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Не делай сам – это опасно.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Не делай сам, подожди меня.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Без меня получится плохо.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Успех только со мной</a:t>
            </a:r>
          </a:p>
          <a:p>
            <a:r>
              <a:rPr lang="ru-RU" b="1" dirty="0" smtClean="0">
                <a:solidFill>
                  <a:srgbClr val="008A3E"/>
                </a:solidFill>
              </a:rPr>
              <a:t>подчёркивание исключительности ребёнка, непохожести на других</a:t>
            </a:r>
          </a:p>
          <a:p>
            <a:pPr>
              <a:buNone/>
            </a:pPr>
            <a:endParaRPr lang="ru-RU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b="1" dirty="0" smtClean="0">
              <a:solidFill>
                <a:srgbClr val="008A3E"/>
              </a:solidFill>
            </a:endParaRPr>
          </a:p>
          <a:p>
            <a:endParaRPr lang="ru-RU" b="1" dirty="0" smtClean="0">
              <a:solidFill>
                <a:srgbClr val="008A3E"/>
              </a:solidFill>
            </a:endParaRPr>
          </a:p>
          <a:p>
            <a:endParaRPr lang="ru-RU" dirty="0"/>
          </a:p>
        </p:txBody>
      </p:sp>
      <p:pic>
        <p:nvPicPr>
          <p:cNvPr id="7" name="Рисунок 6" descr="J0233260"/>
          <p:cNvPicPr/>
          <p:nvPr/>
        </p:nvPicPr>
        <p:blipFill>
          <a:blip r:embed="rId2">
            <a:lum bright="24000" contrast="30000"/>
          </a:blip>
          <a:srcRect/>
          <a:stretch>
            <a:fillRect/>
          </a:stretch>
        </p:blipFill>
        <p:spPr bwMode="auto">
          <a:xfrm>
            <a:off x="1" y="1"/>
            <a:ext cx="2285983" cy="15001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Прелюдия: ждем аиста!"/>
          <p:cNvPicPr>
            <a:picLocks noChangeAspect="1" noChangeArrowheads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5786478" cy="2857520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FF0000"/>
                </a:solidFill>
              </a:rPr>
              <a:t>Мы знаем, что даже случайно оброненное слово может оставить неизгладимый след. Но многие не догадываются, что чаще всего самые близкие и дорогие люди, желающие тебе только добра, могут стать источником проблем в будущем, препятствовать самореализации человека.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042" y="3143248"/>
            <a:ext cx="7072362" cy="3286148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sz="2800" b="1" i="1" dirty="0" smtClean="0">
                <a:solidFill>
                  <a:srgbClr val="002060"/>
                </a:solidFill>
              </a:rPr>
              <a:t>В.К. Лосева и А.И. </a:t>
            </a:r>
            <a:r>
              <a:rPr lang="ru-RU" sz="2800" b="1" i="1" dirty="0" err="1" smtClean="0">
                <a:solidFill>
                  <a:srgbClr val="002060"/>
                </a:solidFill>
              </a:rPr>
              <a:t>Луньков</a:t>
            </a:r>
            <a:r>
              <a:rPr lang="ru-RU" sz="2800" b="1" i="1" dirty="0" smtClean="0">
                <a:solidFill>
                  <a:srgbClr val="002060"/>
                </a:solidFill>
              </a:rPr>
              <a:t> дают  понятие «родительские директивы», введенное </a:t>
            </a:r>
            <a:r>
              <a:rPr lang="ru-RU" sz="2800" b="1" i="1" dirty="0" err="1" smtClean="0">
                <a:solidFill>
                  <a:srgbClr val="002060"/>
                </a:solidFill>
              </a:rPr>
              <a:t>прсихотерапевтами</a:t>
            </a:r>
            <a:r>
              <a:rPr lang="ru-RU" sz="2800" b="1" i="1" dirty="0" smtClean="0">
                <a:solidFill>
                  <a:srgbClr val="002060"/>
                </a:solidFill>
              </a:rPr>
              <a:t> Робертом и Мэри </a:t>
            </a:r>
            <a:r>
              <a:rPr lang="ru-RU" sz="2800" b="1" i="1" dirty="0" err="1" smtClean="0">
                <a:solidFill>
                  <a:srgbClr val="002060"/>
                </a:solidFill>
              </a:rPr>
              <a:t>Гулдингами</a:t>
            </a:r>
            <a:r>
              <a:rPr lang="ru-RU" sz="2800" b="1" i="1" dirty="0" smtClean="0">
                <a:solidFill>
                  <a:srgbClr val="002060"/>
                </a:solidFill>
              </a:rPr>
              <a:t> и связывают его с нашим поведением в повседневной жизни.</a:t>
            </a:r>
          </a:p>
          <a:p>
            <a:pPr algn="l"/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i="1" dirty="0" smtClean="0">
                <a:solidFill>
                  <a:srgbClr val="002060"/>
                </a:solidFill>
              </a:rPr>
              <a:t>            </a:t>
            </a:r>
          </a:p>
          <a:p>
            <a:pPr algn="l"/>
            <a:r>
              <a:rPr lang="ru-RU" sz="3500" b="1" i="1" dirty="0" smtClean="0">
                <a:solidFill>
                  <a:srgbClr val="C00000"/>
                </a:solidFill>
              </a:rPr>
              <a:t>Надо ли это знать нам, родителям?</a:t>
            </a:r>
            <a:endParaRPr lang="ru-RU" sz="35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род собр. анимации\до.jpg"/>
          <p:cNvPicPr>
            <a:picLocks noChangeAspect="1" noChangeArrowheads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1"/>
            <a:ext cx="9144000" cy="682948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0037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Довольно часто вы поступаете не так, как хотите, и не можете понять,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почему это происходит, в чем причина такого поведения?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 С чем это связано?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286124"/>
            <a:ext cx="8115328" cy="331151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Можно сказать, что в такой форме в вас живёт зависимость от кого-то из ваших родителей, кто неявно « научил» вас вести себя таким образом. И это сохраняется в подсознании человека на всю жизнь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:\род собр. анимации\ludy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52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6" descr="http://kissdesign.ru/love/love05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52660" y="4572008"/>
            <a:ext cx="3591340" cy="20002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Что такое родительские директивы</a:t>
            </a:r>
            <a:r>
              <a:rPr lang="ru-RU" dirty="0" smtClean="0">
                <a:solidFill>
                  <a:srgbClr val="C00000"/>
                </a:solidFill>
              </a:rPr>
              <a:t>?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043626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ru-RU" b="1" dirty="0" smtClean="0">
                <a:solidFill>
                  <a:srgbClr val="FF0000"/>
                </a:solidFill>
              </a:rPr>
              <a:t>Неявное, скрытое родительское «обучение» – приказание, неявно сформулированное  словами, мимикой, эмоциями и действиями родителя, за неисполнение которого ребёнок не будет наказан явно, но будет наказан  косвенно – собственным чувством вины перед родителем, назвали родительскими директивами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074" name="Picture 2" descr="E:\род собр. анимации\pchel2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1481051" cy="157163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0" descr="http://kissdesign.ru/rabbit/rabbit0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29" y="0"/>
            <a:ext cx="1071549" cy="15716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3429024" cy="591187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dirty="0" err="1" smtClean="0">
                <a:solidFill>
                  <a:srgbClr val="C00000"/>
                </a:solidFill>
              </a:rPr>
              <a:t>Приговаривания</a:t>
            </a:r>
            <a:r>
              <a:rPr lang="ru-RU" sz="2400" b="1" dirty="0" smtClean="0">
                <a:solidFill>
                  <a:srgbClr val="C00000"/>
                </a:solidFill>
              </a:rPr>
              <a:t>: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«Глаза бы мои на тебя не глядели»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«Чтоб ты сквозь землю провалился»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«Мне не нужен такой плохой  мальчик»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«Сколько тревог и лишений ты </a:t>
            </a:r>
            <a:r>
              <a:rPr lang="ru-RU" sz="2400" b="1" dirty="0" err="1" smtClean="0">
                <a:solidFill>
                  <a:schemeClr val="accent5">
                    <a:lumMod val="75000"/>
                  </a:schemeClr>
                </a:solidFill>
              </a:rPr>
              <a:t>ине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 принёс, появившись на свет»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«Я все силы отдавала тебе, а ты …»</a:t>
            </a:r>
            <a:endParaRPr lang="ru-RU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3929058" y="1643050"/>
            <a:ext cx="5715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500042"/>
            <a:ext cx="4357718" cy="12618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Возбуждение хронического чувства вины </a:t>
            </a:r>
            <a:r>
              <a:rPr lang="ru-RU" sz="2800" b="1" dirty="0" smtClean="0">
                <a:solidFill>
                  <a:srgbClr val="C00000"/>
                </a:solidFill>
              </a:rPr>
              <a:t>самим</a:t>
            </a:r>
            <a:r>
              <a:rPr lang="ru-RU" sz="2400" b="1" dirty="0" smtClean="0">
                <a:solidFill>
                  <a:srgbClr val="C00000"/>
                </a:solidFill>
              </a:rPr>
              <a:t> фактом присутствия в жизни матери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6500826" y="1714488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572000" y="2214554"/>
            <a:ext cx="4357718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Подсознательное решение:</a:t>
            </a:r>
          </a:p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«Я – источник помех в жизни матери, я её вечный должник»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572264" y="3143248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572000" y="3643314"/>
            <a:ext cx="4357718" cy="707886"/>
          </a:xfrm>
          <a:prstGeom prst="rect">
            <a:avLst/>
          </a:prstGeom>
          <a:solidFill>
            <a:srgbClr val="FEE2EA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Вывод: 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«Было бы лучше, если бы меня не было»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857752" y="4357694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7858148" y="4357694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286248" y="4857760"/>
            <a:ext cx="4643470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Выход: 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бессознательное саморазрушение</a:t>
            </a:r>
          </a:p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Частые травмы, болезнь.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Наркомания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«Хулиганское поведение вне дома. Наказание снижает чувство вины.</a:t>
            </a:r>
          </a:p>
          <a:p>
            <a:endParaRPr lang="ru-RU" dirty="0"/>
          </a:p>
        </p:txBody>
      </p:sp>
      <p:pic>
        <p:nvPicPr>
          <p:cNvPr id="2050" name="Picture 2" descr="E:\род собр. анимации\malch1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43240" y="5572140"/>
            <a:ext cx="1214446" cy="11385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1857388" cy="571504"/>
          </a:xfrm>
          <a:solidFill>
            <a:schemeClr val="accent1">
              <a:lumMod val="75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Не живи!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6" descr="http://kissdesign.ru/home/h08.gif"/>
          <p:cNvPicPr>
            <a:picLocks noChangeAspect="1" noChangeArrowheads="1" noCrop="1"/>
          </p:cNvPicPr>
          <p:nvPr/>
        </p:nvPicPr>
        <p:blipFill>
          <a:blip r:embed="rId2">
            <a:lum brigh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Выноска со стрелкой вниз 7"/>
          <p:cNvSpPr/>
          <p:nvPr/>
        </p:nvSpPr>
        <p:spPr>
          <a:xfrm>
            <a:off x="4500562" y="1500174"/>
            <a:ext cx="4143404" cy="192882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3786214" cy="11430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Не будь ребёнком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400420" cy="4525963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Высказывания: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«Что ты ведешь себя как маленький»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«Пора стать самостоятельнее»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«Ты уже не ребёнок»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«Ты моя единственная опора..»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3857620" y="2000240"/>
            <a:ext cx="64294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714876" y="1571612"/>
            <a:ext cx="3857652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Подсознательное решение: </a:t>
            </a:r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</a:rPr>
              <a:t>Состояние «детскости» – плохое,</a:t>
            </a:r>
          </a:p>
          <a:p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</a:rPr>
              <a:t> а «взрослости»- хорошее</a:t>
            </a: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4500562" y="3429000"/>
            <a:ext cx="4143404" cy="192882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Вывод: </a:t>
            </a:r>
            <a:r>
              <a:rPr lang="ru-RU" dirty="0" smtClean="0"/>
              <a:t>стремиться быстрее взрослеть, подавлять свои детские желания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357686" y="5429264"/>
            <a:ext cx="4357718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Выход:  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самоподавление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Неумение и нежелание говорить и общаться с собственным ребёнком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9" name="Picture 40" descr="http://kissdesign.ru/animals/animals3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0"/>
            <a:ext cx="1714480" cy="1428736"/>
          </a:xfrm>
          <a:prstGeom prst="rect">
            <a:avLst/>
          </a:prstGeom>
          <a:noFill/>
        </p:spPr>
      </p:pic>
      <p:pic>
        <p:nvPicPr>
          <p:cNvPr id="11" name="Picture 36" descr="http://kissdesign.ru/animals/animals2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81301" y="5072074"/>
            <a:ext cx="1369227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257544" cy="1143000"/>
          </a:xfr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Не расти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328982" cy="4525963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«Мама тебя никогда не бросит»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>«Ты ещё мала чтоб ….»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>«Не торопись взрослеть»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>«Детство – самое счастливое время жизни»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4572000" y="2571744"/>
            <a:ext cx="4143404" cy="1857388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Вывод: </a:t>
            </a:r>
            <a:r>
              <a:rPr lang="ru-RU" sz="2000" b="1" dirty="0" smtClean="0">
                <a:solidFill>
                  <a:srgbClr val="C00000"/>
                </a:solidFill>
              </a:rPr>
              <a:t>«Никогда не подводить родителей, т.е. не расти, «не мыслить жизнь без мамы»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4500562" y="285728"/>
            <a:ext cx="4143404" cy="2143140"/>
          </a:xfrm>
          <a:prstGeom prst="flowChartPunchedTape">
            <a:avLst/>
          </a:prstGeom>
          <a:solidFill>
            <a:srgbClr val="DBF9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Подсознательное решение: </a:t>
            </a:r>
            <a:r>
              <a:rPr lang="ru-RU" sz="2000" b="1" dirty="0" smtClean="0">
                <a:solidFill>
                  <a:srgbClr val="C00000"/>
                </a:solidFill>
              </a:rPr>
              <a:t>«Я не имею права стать настолько самостоятельным, чтобы жить без материнской поддержки».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4143372" y="4500570"/>
            <a:ext cx="4572032" cy="2143140"/>
          </a:xfrm>
          <a:prstGeom prst="flowChartPunchedTape">
            <a:avLst/>
          </a:prstGeom>
          <a:solidFill>
            <a:srgbClr val="DBF9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Выход: </a:t>
            </a:r>
            <a:r>
              <a:rPr lang="ru-RU" sz="2000" b="1" dirty="0" smtClean="0">
                <a:solidFill>
                  <a:srgbClr val="C00000"/>
                </a:solidFill>
              </a:rPr>
              <a:t>Они не родители собственных  детей, а дети собственных родителей.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 Отказ от свободной, самостоятельной жизни.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6643702" y="2143116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786578" y="4143380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857620" y="3214686"/>
            <a:ext cx="71438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8" descr="http://kissdesign.ru/zodiak/0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5286388"/>
            <a:ext cx="2071702" cy="15573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471726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Не думай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3071834" cy="45259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600" dirty="0" err="1" smtClean="0">
                <a:solidFill>
                  <a:srgbClr val="C00000"/>
                </a:solidFill>
              </a:rPr>
              <a:t>Приговаривания</a:t>
            </a:r>
            <a:r>
              <a:rPr lang="ru-RU" sz="2600" dirty="0" smtClean="0">
                <a:solidFill>
                  <a:srgbClr val="C00000"/>
                </a:solidFill>
              </a:rPr>
              <a:t>:</a:t>
            </a:r>
          </a:p>
          <a:p>
            <a:r>
              <a:rPr lang="ru-RU" sz="2600" dirty="0" smtClean="0">
                <a:solidFill>
                  <a:srgbClr val="C00000"/>
                </a:solidFill>
              </a:rPr>
              <a:t>«не рассуждать, а делать, что приказано»</a:t>
            </a:r>
          </a:p>
          <a:p>
            <a:pPr>
              <a:buNone/>
            </a:pPr>
            <a:endParaRPr lang="ru-RU" sz="2600" dirty="0" smtClean="0">
              <a:solidFill>
                <a:srgbClr val="C00000"/>
              </a:solidFill>
            </a:endParaRPr>
          </a:p>
          <a:p>
            <a:r>
              <a:rPr lang="ru-RU" sz="2600" dirty="0" smtClean="0">
                <a:solidFill>
                  <a:srgbClr val="C00000"/>
                </a:solidFill>
              </a:rPr>
              <a:t>«не умничать»</a:t>
            </a:r>
          </a:p>
          <a:p>
            <a:pPr>
              <a:buNone/>
            </a:pPr>
            <a:endParaRPr lang="ru-RU" sz="2600" dirty="0" smtClean="0">
              <a:solidFill>
                <a:srgbClr val="C00000"/>
              </a:solidFill>
            </a:endParaRPr>
          </a:p>
          <a:p>
            <a:r>
              <a:rPr lang="ru-RU" sz="2600" dirty="0" smtClean="0">
                <a:solidFill>
                  <a:srgbClr val="C00000"/>
                </a:solidFill>
              </a:rPr>
              <a:t>«не думай об этом, забудь</a:t>
            </a:r>
            <a:r>
              <a:rPr lang="ru-RU" dirty="0" smtClean="0">
                <a:solidFill>
                  <a:srgbClr val="C00000"/>
                </a:solidFill>
              </a:rPr>
              <a:t>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4000496" y="214290"/>
            <a:ext cx="4714908" cy="1571636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Глубинное недоверие к результатам своего умственного труда.</a:t>
            </a:r>
            <a:endParaRPr lang="ru-RU" sz="2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3643306" y="1928802"/>
            <a:ext cx="5286412" cy="1857388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C00000"/>
                </a:solidFill>
              </a:rPr>
              <a:t>Вывод: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7030A0"/>
                </a:solidFill>
              </a:rPr>
              <a:t>«Много думать  вредно». Часто испытывают мучительное чувство «пустоты в голове», когда надо самостоятельно решить проблему.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3643306" y="4000504"/>
            <a:ext cx="5286412" cy="271462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Выход:  </a:t>
            </a:r>
            <a:r>
              <a:rPr lang="ru-RU" b="1" dirty="0" smtClean="0">
                <a:solidFill>
                  <a:srgbClr val="002060"/>
                </a:solidFill>
              </a:rPr>
              <a:t>частые головные </a:t>
            </a:r>
            <a:r>
              <a:rPr lang="ru-RU" b="1" dirty="0" err="1" smtClean="0">
                <a:solidFill>
                  <a:srgbClr val="002060"/>
                </a:solidFill>
              </a:rPr>
              <a:t>боли,делающие</a:t>
            </a:r>
            <a:r>
              <a:rPr lang="ru-RU" b="1" dirty="0" smtClean="0">
                <a:solidFill>
                  <a:srgbClr val="002060"/>
                </a:solidFill>
              </a:rPr>
              <a:t> сам процесс мышления невозможным.  Много занимаются спортом, хобби или развлечениями, часто совершают необдуманные поступки (как я мог такое совершить?)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9" name="Стрелка углом 8"/>
          <p:cNvSpPr/>
          <p:nvPr/>
        </p:nvSpPr>
        <p:spPr>
          <a:xfrm>
            <a:off x="3214678" y="1071546"/>
            <a:ext cx="813816" cy="57150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6143636" y="1785926"/>
            <a:ext cx="57150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286512" y="3786190"/>
            <a:ext cx="57150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4" descr="http://kissdesign.ru/pixel/pix01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5000636"/>
            <a:ext cx="1787508" cy="17875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</TotalTime>
  <Words>990</Words>
  <Application>Microsoft Office PowerPoint</Application>
  <PresentationFormat>On-screen Show (4:3)</PresentationFormat>
  <Paragraphs>115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Тема Office</vt:lpstr>
      <vt:lpstr>Родительские директивы</vt:lpstr>
      <vt:lpstr>Отметьте для себя, какие выражения вы часто употребляете:</vt:lpstr>
      <vt:lpstr>Мы знаем, что даже случайно оброненное слово может оставить неизгладимый след. Но многие не догадываются, что чаще всего самые близкие и дорогие люди, желающие тебе только добра, могут стать источником проблем в будущем, препятствовать самореализации человека.</vt:lpstr>
      <vt:lpstr>Довольно часто вы поступаете не так, как хотите, и не можете понять,  почему это происходит, в чем причина такого поведения?  С чем это связано? </vt:lpstr>
      <vt:lpstr>Что такое родительские директивы?</vt:lpstr>
      <vt:lpstr>Не живи!</vt:lpstr>
      <vt:lpstr>Не будь ребёнком.</vt:lpstr>
      <vt:lpstr>Не расти</vt:lpstr>
      <vt:lpstr>Не думай</vt:lpstr>
      <vt:lpstr>Не принадлежи никому, кроме меня…</vt:lpstr>
      <vt:lpstr>Не делай сам</vt:lpstr>
      <vt:lpstr>Не будь самим собой</vt:lpstr>
      <vt:lpstr>Советы: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Родительские директивы</dc:title>
  <dc:creator>НСОШ2</dc:creator>
  <cp:lastModifiedBy>Virtual PC</cp:lastModifiedBy>
  <cp:revision>88</cp:revision>
  <dcterms:created xsi:type="dcterms:W3CDTF">2009-01-17T01:15:43Z</dcterms:created>
  <dcterms:modified xsi:type="dcterms:W3CDTF">2009-03-30T22:11:20Z</dcterms:modified>
</cp:coreProperties>
</file>