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5" r:id="rId3"/>
    <p:sldId id="257" r:id="rId4"/>
    <p:sldId id="258" r:id="rId5"/>
    <p:sldId id="262" r:id="rId6"/>
    <p:sldId id="259" r:id="rId7"/>
    <p:sldId id="260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A4F80-4A47-48CD-9D49-E2BEDD660176}" type="datetimeFigureOut">
              <a:rPr lang="ru-RU" smtClean="0"/>
              <a:pPr/>
              <a:t>29.10.2008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4E87A-D783-4C8C-8383-19506B63BA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A4F80-4A47-48CD-9D49-E2BEDD660176}" type="datetimeFigureOut">
              <a:rPr lang="ru-RU" smtClean="0"/>
              <a:pPr/>
              <a:t>29.10.2008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4E87A-D783-4C8C-8383-19506B63BA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A4F80-4A47-48CD-9D49-E2BEDD660176}" type="datetimeFigureOut">
              <a:rPr lang="ru-RU" smtClean="0"/>
              <a:pPr/>
              <a:t>29.10.2008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4E87A-D783-4C8C-8383-19506B63BA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A4F80-4A47-48CD-9D49-E2BEDD660176}" type="datetimeFigureOut">
              <a:rPr lang="ru-RU" smtClean="0"/>
              <a:pPr/>
              <a:t>29.10.2008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4E87A-D783-4C8C-8383-19506B63BA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A4F80-4A47-48CD-9D49-E2BEDD660176}" type="datetimeFigureOut">
              <a:rPr lang="ru-RU" smtClean="0"/>
              <a:pPr/>
              <a:t>29.10.2008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794E87A-D783-4C8C-8383-19506B63BA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A4F80-4A47-48CD-9D49-E2BEDD660176}" type="datetimeFigureOut">
              <a:rPr lang="ru-RU" smtClean="0"/>
              <a:pPr/>
              <a:t>29.10.2008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4E87A-D783-4C8C-8383-19506B63BA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A4F80-4A47-48CD-9D49-E2BEDD660176}" type="datetimeFigureOut">
              <a:rPr lang="ru-RU" smtClean="0"/>
              <a:pPr/>
              <a:t>29.10.2008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4E87A-D783-4C8C-8383-19506B63BA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A4F80-4A47-48CD-9D49-E2BEDD660176}" type="datetimeFigureOut">
              <a:rPr lang="ru-RU" smtClean="0"/>
              <a:pPr/>
              <a:t>29.10.2008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4E87A-D783-4C8C-8383-19506B63BA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A4F80-4A47-48CD-9D49-E2BEDD660176}" type="datetimeFigureOut">
              <a:rPr lang="ru-RU" smtClean="0"/>
              <a:pPr/>
              <a:t>29.10.2008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4E87A-D783-4C8C-8383-19506B63BA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A4F80-4A47-48CD-9D49-E2BEDD660176}" type="datetimeFigureOut">
              <a:rPr lang="ru-RU" smtClean="0"/>
              <a:pPr/>
              <a:t>29.10.2008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4E87A-D783-4C8C-8383-19506B63BA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A4F80-4A47-48CD-9D49-E2BEDD660176}" type="datetimeFigureOut">
              <a:rPr lang="ru-RU" smtClean="0"/>
              <a:pPr/>
              <a:t>29.10.2008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4E87A-D783-4C8C-8383-19506B63BA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47A4F80-4A47-48CD-9D49-E2BEDD660176}" type="datetimeFigureOut">
              <a:rPr lang="ru-RU" smtClean="0"/>
              <a:pPr/>
              <a:t>29.10.2008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794E87A-D783-4C8C-8383-19506B63BAD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-45718"/>
            <a:ext cx="77724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14290"/>
            <a:ext cx="7772400" cy="5424510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                            </a:t>
            </a:r>
          </a:p>
          <a:p>
            <a:endParaRPr lang="ru-RU" b="1" dirty="0"/>
          </a:p>
          <a:p>
            <a:r>
              <a:rPr lang="ru-RU" b="1" dirty="0" smtClean="0"/>
              <a:t>                              </a:t>
            </a:r>
            <a:r>
              <a:rPr lang="ru-RU" sz="5200" b="1" dirty="0" err="1" smtClean="0">
                <a:solidFill>
                  <a:srgbClr val="FF0000"/>
                </a:solidFill>
              </a:rPr>
              <a:t>Морфемика</a:t>
            </a:r>
            <a:r>
              <a:rPr lang="ru-RU" sz="5200" dirty="0" smtClean="0"/>
              <a:t> </a:t>
            </a:r>
          </a:p>
          <a:p>
            <a:r>
              <a:rPr lang="ru-RU" dirty="0"/>
              <a:t> </a:t>
            </a:r>
            <a:r>
              <a:rPr lang="ru-RU" dirty="0" smtClean="0"/>
              <a:t>                                </a:t>
            </a:r>
            <a:r>
              <a:rPr lang="ru-RU" dirty="0" smtClean="0">
                <a:solidFill>
                  <a:srgbClr val="FFFF00"/>
                </a:solidFill>
              </a:rPr>
              <a:t>(от греч. </a:t>
            </a:r>
            <a:r>
              <a:rPr lang="ru-RU" dirty="0" err="1" smtClean="0">
                <a:solidFill>
                  <a:srgbClr val="FFFF00"/>
                </a:solidFill>
              </a:rPr>
              <a:t>morph</a:t>
            </a:r>
            <a:r>
              <a:rPr lang="ru-RU" dirty="0" smtClean="0">
                <a:solidFill>
                  <a:srgbClr val="FFFF00"/>
                </a:solidFill>
              </a:rPr>
              <a:t> – ‘форма’)             </a:t>
            </a:r>
          </a:p>
          <a:p>
            <a:r>
              <a:rPr lang="ru-RU" dirty="0" smtClean="0"/>
              <a:t>                             – это раздел науки о языке,    в котором изучается состав (строение) слова.</a:t>
            </a:r>
          </a:p>
          <a:p>
            <a:endParaRPr lang="ru-RU" dirty="0" smtClean="0"/>
          </a:p>
          <a:p>
            <a:r>
              <a:rPr lang="ru-RU" dirty="0" smtClean="0"/>
              <a:t>Каждое слово можно разбить на минимальные значимые части, называемые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морфемами</a:t>
            </a:r>
            <a:r>
              <a:rPr lang="ru-RU" dirty="0" smtClean="0"/>
              <a:t>. Среди морфем выделяются приставки, корни, суффиксы, окончания.</a:t>
            </a:r>
          </a:p>
          <a:p>
            <a:endParaRPr lang="ru-RU" dirty="0"/>
          </a:p>
        </p:txBody>
      </p:sp>
      <p:pic>
        <p:nvPicPr>
          <p:cNvPr id="4098" name="Picture 2" descr="C:\Users\Екатерина\Pictures\схема слов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7166"/>
            <a:ext cx="4429124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                       Найди лишнее слово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525963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2"/>
                </a:solidFill>
              </a:rPr>
              <a:t>Водный , вода, водоплавающий, проводник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2"/>
                </a:solidFill>
              </a:rPr>
              <a:t>Летящий, летний, полет, прилетел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2"/>
                </a:solidFill>
              </a:rPr>
              <a:t>Бегун, бегают, бегунки, беглец, белеет</a:t>
            </a:r>
            <a:endParaRPr lang="ru-RU" dirty="0">
              <a:solidFill>
                <a:schemeClr val="accent2"/>
              </a:solidFill>
            </a:endParaRPr>
          </a:p>
        </p:txBody>
      </p:sp>
      <p:pic>
        <p:nvPicPr>
          <p:cNvPr id="1026" name="Picture 2" descr="C:\Users\Екатерина\Pictures\корень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85728"/>
            <a:ext cx="2119319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                       </a:t>
            </a:r>
            <a:r>
              <a:rPr lang="ru-RU" sz="5400" dirty="0" smtClean="0">
                <a:solidFill>
                  <a:srgbClr val="FF0000"/>
                </a:solidFill>
              </a:rPr>
              <a:t>Корень слова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pPr>
              <a:buNone/>
            </a:pPr>
            <a:r>
              <a:rPr lang="ru-RU" dirty="0" smtClean="0"/>
              <a:t>            </a:t>
            </a:r>
            <a:r>
              <a:rPr lang="ru-RU" sz="4400" dirty="0" smtClean="0"/>
              <a:t>Главная морфема в слове – это </a:t>
            </a:r>
            <a:r>
              <a:rPr lang="ru-RU" sz="4400" b="1" dirty="0" smtClean="0">
                <a:solidFill>
                  <a:srgbClr val="FF0000"/>
                </a:solidFill>
              </a:rPr>
              <a:t>корень</a:t>
            </a:r>
            <a:r>
              <a:rPr lang="ru-RU" sz="4400" dirty="0" smtClean="0">
                <a:solidFill>
                  <a:srgbClr val="FF0000"/>
                </a:solidFill>
              </a:rPr>
              <a:t>. </a:t>
            </a:r>
            <a:r>
              <a:rPr lang="ru-RU" sz="4400" dirty="0" smtClean="0"/>
              <a:t>Корнем называется общая часть родственных слов, в которой заключено их основное значение. </a:t>
            </a:r>
            <a:endParaRPr lang="ru-RU" sz="4400" dirty="0"/>
          </a:p>
        </p:txBody>
      </p:sp>
      <p:pic>
        <p:nvPicPr>
          <p:cNvPr id="1026" name="Picture 2" descr="C:\Users\Екатерина\Pictures\корень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85728"/>
            <a:ext cx="1419225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                              Корень слова  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Чтобы найти корень в слове, надо подобрать </a:t>
            </a:r>
            <a:r>
              <a:rPr lang="ru-RU" dirty="0" smtClean="0">
                <a:solidFill>
                  <a:srgbClr val="FF0000"/>
                </a:solidFill>
              </a:rPr>
              <a:t>однокоренные</a:t>
            </a:r>
            <a:r>
              <a:rPr lang="ru-RU" dirty="0" smtClean="0"/>
              <a:t> (родственные) слова.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Так, в слове </a:t>
            </a:r>
            <a:r>
              <a:rPr lang="ru-RU" i="1" dirty="0" smtClean="0">
                <a:solidFill>
                  <a:srgbClr val="FFFF00"/>
                </a:solidFill>
              </a:rPr>
              <a:t>переменка</a:t>
            </a:r>
            <a:r>
              <a:rPr lang="ru-RU" dirty="0" smtClean="0"/>
              <a:t> мы выделяем корень </a:t>
            </a:r>
            <a:r>
              <a:rPr lang="ru-RU" b="1" i="1" dirty="0" smtClean="0"/>
              <a:t>-мен-</a:t>
            </a:r>
            <a:r>
              <a:rPr lang="ru-RU" dirty="0" smtClean="0"/>
              <a:t>, подбирая однокоренные слова </a:t>
            </a:r>
            <a:r>
              <a:rPr lang="ru-RU" b="1" i="1" dirty="0" smtClean="0">
                <a:solidFill>
                  <a:srgbClr val="FFFF00"/>
                </a:solidFill>
              </a:rPr>
              <a:t>мен</a:t>
            </a:r>
            <a:r>
              <a:rPr lang="ru-RU" i="1" dirty="0" smtClean="0">
                <a:solidFill>
                  <a:srgbClr val="FFFF00"/>
                </a:solidFill>
              </a:rPr>
              <a:t>ять, об</a:t>
            </a:r>
            <a:r>
              <a:rPr lang="ru-RU" b="1" i="1" dirty="0" smtClean="0">
                <a:solidFill>
                  <a:srgbClr val="FFFF00"/>
                </a:solidFill>
              </a:rPr>
              <a:t>мен</a:t>
            </a:r>
            <a:r>
              <a:rPr lang="ru-RU" i="1" dirty="0" smtClean="0">
                <a:solidFill>
                  <a:srgbClr val="FFFF00"/>
                </a:solidFill>
              </a:rPr>
              <a:t>, за</a:t>
            </a:r>
            <a:r>
              <a:rPr lang="ru-RU" b="1" i="1" dirty="0" smtClean="0">
                <a:solidFill>
                  <a:srgbClr val="FFFF00"/>
                </a:solidFill>
              </a:rPr>
              <a:t>мен</a:t>
            </a:r>
            <a:r>
              <a:rPr lang="ru-RU" i="1" dirty="0" smtClean="0">
                <a:solidFill>
                  <a:srgbClr val="FFFF00"/>
                </a:solidFill>
              </a:rPr>
              <a:t>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>
                <a:solidFill>
                  <a:srgbClr val="FFFF00"/>
                </a:solidFill>
              </a:rPr>
              <a:t>.</a:t>
            </a:r>
            <a:endParaRPr lang="ru-RU" dirty="0" smtClean="0"/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В слове </a:t>
            </a:r>
            <a:r>
              <a:rPr lang="ru-RU" i="1" dirty="0" smtClean="0">
                <a:solidFill>
                  <a:srgbClr val="FFFF00"/>
                </a:solidFill>
              </a:rPr>
              <a:t>высказывать</a:t>
            </a:r>
            <a:r>
              <a:rPr lang="ru-RU" dirty="0" smtClean="0"/>
              <a:t> находим корень </a:t>
            </a:r>
            <a:r>
              <a:rPr lang="ru-RU" b="1" i="1" dirty="0" smtClean="0">
                <a:solidFill>
                  <a:srgbClr val="FFFF00"/>
                </a:solidFill>
              </a:rPr>
              <a:t>-сказ-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smtClean="0"/>
              <a:t>сравнивая исходное слово со словами </a:t>
            </a:r>
            <a:r>
              <a:rPr lang="ru-RU" i="1" dirty="0" smtClean="0">
                <a:solidFill>
                  <a:srgbClr val="FFFF00"/>
                </a:solidFill>
              </a:rPr>
              <a:t>пере</a:t>
            </a:r>
            <a:r>
              <a:rPr lang="ru-RU" b="1" i="1" dirty="0" smtClean="0">
                <a:solidFill>
                  <a:srgbClr val="FFFF00"/>
                </a:solidFill>
              </a:rPr>
              <a:t>сказ</a:t>
            </a:r>
            <a:r>
              <a:rPr lang="ru-RU" i="1" dirty="0" smtClean="0">
                <a:solidFill>
                  <a:srgbClr val="FFFF00"/>
                </a:solidFill>
              </a:rPr>
              <a:t>ывать, вы</a:t>
            </a:r>
            <a:r>
              <a:rPr lang="ru-RU" b="1" i="1" dirty="0" smtClean="0">
                <a:solidFill>
                  <a:srgbClr val="FFFF00"/>
                </a:solidFill>
              </a:rPr>
              <a:t>сказ</a:t>
            </a:r>
            <a:r>
              <a:rPr lang="ru-RU" i="1" dirty="0" smtClean="0">
                <a:solidFill>
                  <a:srgbClr val="FFFF00"/>
                </a:solidFill>
              </a:rPr>
              <a:t>ать, </a:t>
            </a:r>
            <a:r>
              <a:rPr lang="ru-RU" b="1" i="1" dirty="0" smtClean="0">
                <a:solidFill>
                  <a:srgbClr val="FFFF00"/>
                </a:solidFill>
              </a:rPr>
              <a:t>сказ</a:t>
            </a:r>
            <a:r>
              <a:rPr lang="ru-RU" i="1" dirty="0" smtClean="0">
                <a:solidFill>
                  <a:srgbClr val="FFFF00"/>
                </a:solidFill>
              </a:rPr>
              <a:t>ать, рас</a:t>
            </a:r>
            <a:r>
              <a:rPr lang="ru-RU" b="1" i="1" dirty="0" smtClean="0">
                <a:solidFill>
                  <a:srgbClr val="FFFF00"/>
                </a:solidFill>
              </a:rPr>
              <a:t>сказ</a:t>
            </a:r>
            <a:r>
              <a:rPr lang="ru-RU" i="1" dirty="0" smtClean="0">
                <a:solidFill>
                  <a:srgbClr val="FFFF00"/>
                </a:solidFill>
              </a:rPr>
              <a:t>, </a:t>
            </a:r>
            <a:r>
              <a:rPr lang="ru-RU" b="1" i="1" dirty="0" smtClean="0">
                <a:solidFill>
                  <a:srgbClr val="FFFF00"/>
                </a:solidFill>
              </a:rPr>
              <a:t>сказ</a:t>
            </a:r>
            <a:r>
              <a:rPr lang="ru-RU" i="1" dirty="0" smtClean="0">
                <a:solidFill>
                  <a:srgbClr val="FFFF00"/>
                </a:solidFill>
              </a:rPr>
              <a:t>ка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>
                <a:solidFill>
                  <a:srgbClr val="FFFF00"/>
                </a:solidFill>
              </a:rPr>
              <a:t>.</a:t>
            </a:r>
            <a:endParaRPr lang="ru-RU" dirty="0"/>
          </a:p>
        </p:txBody>
      </p:sp>
      <p:pic>
        <p:nvPicPr>
          <p:cNvPr id="2050" name="Picture 2" descr="C:\Users\Екатерина\Pictures\корень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0"/>
            <a:ext cx="1571635" cy="2000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800"/>
                            </p:stCondLst>
                            <p:childTnLst>
                              <p:par>
                                <p:cTn id="17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550"/>
                            </p:stCondLst>
                            <p:childTnLst>
                              <p:par>
                                <p:cTn id="2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Однокоренные слова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7170" name="Picture 2" descr="C:\Users\Екатерина\Pictures\корень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357298"/>
            <a:ext cx="3929058" cy="500066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857620" y="1857364"/>
            <a:ext cx="528638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200" dirty="0" smtClean="0"/>
              <a:t>Слова с одним и тем же корнем называются однокоренными, например:  </a:t>
            </a:r>
            <a:r>
              <a:rPr lang="ru-RU" sz="3200" i="1" dirty="0" smtClean="0">
                <a:solidFill>
                  <a:srgbClr val="FF0000"/>
                </a:solidFill>
              </a:rPr>
              <a:t>учить, ученик, учитель, учеба, учебный, ученый, выучить, учиться, научиться. Они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smtClean="0"/>
              <a:t>содержат один и тот же корень </a:t>
            </a:r>
            <a:r>
              <a:rPr lang="ru-RU" sz="3200" b="1" i="1" dirty="0" smtClean="0">
                <a:solidFill>
                  <a:srgbClr val="FF0000"/>
                </a:solidFill>
              </a:rPr>
              <a:t>-</a:t>
            </a:r>
            <a:r>
              <a:rPr lang="ru-RU" sz="3200" b="1" i="1" dirty="0" err="1" smtClean="0">
                <a:solidFill>
                  <a:srgbClr val="FF0000"/>
                </a:solidFill>
              </a:rPr>
              <a:t>уч</a:t>
            </a:r>
            <a:r>
              <a:rPr lang="ru-RU" sz="3200" b="1" i="1" dirty="0" smtClean="0">
                <a:solidFill>
                  <a:srgbClr val="FF0000"/>
                </a:solidFill>
              </a:rPr>
              <a:t>-</a:t>
            </a:r>
            <a:r>
              <a:rPr lang="ru-RU" sz="3200" dirty="0" smtClean="0">
                <a:solidFill>
                  <a:srgbClr val="FF0000"/>
                </a:solidFill>
              </a:rPr>
              <a:t> .</a:t>
            </a:r>
            <a:endParaRPr lang="ru-RU" sz="36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428736"/>
          </a:xfrm>
        </p:spPr>
        <p:txBody>
          <a:bodyPr/>
          <a:lstStyle/>
          <a:p>
            <a:r>
              <a:rPr lang="ru-RU" dirty="0" smtClean="0"/>
              <a:t>                   </a:t>
            </a:r>
            <a:r>
              <a:rPr lang="ru-RU" dirty="0" smtClean="0">
                <a:solidFill>
                  <a:srgbClr val="FF0000"/>
                </a:solidFill>
              </a:rPr>
              <a:t>Однокоренные слова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Екатерина\Pictures\корень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85860"/>
            <a:ext cx="4000528" cy="5429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               Происхождение слова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                        </a:t>
            </a:r>
          </a:p>
          <a:p>
            <a:r>
              <a:rPr lang="ru-RU" dirty="0"/>
              <a:t> </a:t>
            </a:r>
            <a:r>
              <a:rPr lang="ru-RU" dirty="0" smtClean="0"/>
              <a:t>                   Рубаха - Древнейшей, самой любимой</a:t>
            </a:r>
          </a:p>
          <a:p>
            <a:r>
              <a:rPr lang="ru-RU" dirty="0" smtClean="0"/>
              <a:t>                    и распространённой нательной одеждой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древних славян была рубаха.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</a:t>
            </a:r>
            <a:r>
              <a:rPr lang="ru-RU" dirty="0"/>
              <a:t>Е</a:t>
            </a:r>
            <a:r>
              <a:rPr lang="ru-RU" dirty="0" smtClean="0"/>
              <a:t>ё название происходит от корня «</a:t>
            </a:r>
            <a:r>
              <a:rPr lang="ru-RU" dirty="0" err="1" smtClean="0"/>
              <a:t>руб</a:t>
            </a:r>
            <a:r>
              <a:rPr lang="ru-RU" dirty="0" smtClean="0"/>
              <a:t>» — «кусок, отрез, обрывок ткани»—и родственно слову «рубить», имевшему когда-то ещё и значение «резать».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  История славянской рубахи действительно началась в глубине веков с простого куска ткани, перегнутого пополам, снабжённого отверстием для головы и скреплённого поясом. </a:t>
            </a:r>
            <a:endParaRPr lang="ru-RU" dirty="0"/>
          </a:p>
        </p:txBody>
      </p:sp>
      <p:pic>
        <p:nvPicPr>
          <p:cNvPr id="5122" name="Picture 2" descr="C:\Users\Екатерина\Pictures\рубаха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7166"/>
            <a:ext cx="2214529" cy="2828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Домашнее задание.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      Упражнение 540(устно).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Ответьте на вопросы:</a:t>
            </a:r>
          </a:p>
          <a:p>
            <a:pPr marL="514350" indent="-514350">
              <a:buAutoNum type="arabicPeriod"/>
            </a:pPr>
            <a:r>
              <a:rPr lang="ru-RU" dirty="0" smtClean="0"/>
              <a:t>Какую роль играет в слове корень?</a:t>
            </a:r>
          </a:p>
          <a:p>
            <a:pPr marL="514350" indent="-514350">
              <a:buAutoNum type="arabicPeriod"/>
            </a:pPr>
            <a:r>
              <a:rPr lang="ru-RU" dirty="0" smtClean="0"/>
              <a:t>Как отражена эта роль в его названии?</a:t>
            </a:r>
          </a:p>
          <a:p>
            <a:pPr marL="514350" indent="-514350">
              <a:buAutoNum type="arabicPeriod"/>
            </a:pPr>
            <a:r>
              <a:rPr lang="ru-RU" dirty="0" smtClean="0"/>
              <a:t>Для чего нужно подбирать однокоренные слова?</a:t>
            </a:r>
          </a:p>
          <a:p>
            <a:endParaRPr lang="ru-RU" dirty="0" smtClean="0"/>
          </a:p>
          <a:p>
            <a:endParaRPr lang="ru-RU" dirty="0" smtClean="0"/>
          </a:p>
        </p:txBody>
      </p:sp>
      <p:pic>
        <p:nvPicPr>
          <p:cNvPr id="1026" name="Picture 2" descr="C:\Users\Екатерина\Pictures\корень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14290"/>
            <a:ext cx="1419225" cy="2057400"/>
          </a:xfrm>
          <a:prstGeom prst="rect">
            <a:avLst/>
          </a:prstGeom>
          <a:noFill/>
        </p:spPr>
      </p:pic>
      <p:pic>
        <p:nvPicPr>
          <p:cNvPr id="1027" name="Picture 3" descr="C:\Users\Екатерина\Pictures\корень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54" y="285728"/>
            <a:ext cx="1762129" cy="20717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                                         </a:t>
            </a:r>
            <a:r>
              <a:rPr lang="ru-RU" sz="4400" dirty="0" smtClean="0">
                <a:solidFill>
                  <a:srgbClr val="FF0000"/>
                </a:solidFill>
              </a:rPr>
              <a:t>Молодцы! </a:t>
            </a:r>
          </a:p>
          <a:p>
            <a:pPr>
              <a:buNone/>
            </a:pPr>
            <a:r>
              <a:rPr lang="ru-RU" sz="4400" dirty="0"/>
              <a:t> </a:t>
            </a:r>
            <a:r>
              <a:rPr lang="ru-RU" sz="4400" dirty="0" smtClean="0"/>
              <a:t>                                                                    </a:t>
            </a:r>
          </a:p>
          <a:p>
            <a:pPr>
              <a:buNone/>
            </a:pPr>
            <a:r>
              <a:rPr lang="ru-RU" sz="4400" dirty="0"/>
              <a:t> </a:t>
            </a:r>
            <a:r>
              <a:rPr lang="ru-RU" sz="4400" dirty="0" smtClean="0"/>
              <a:t>                                        </a:t>
            </a:r>
            <a:r>
              <a:rPr lang="ru-RU" sz="4400" dirty="0" smtClean="0">
                <a:solidFill>
                  <a:srgbClr val="FFFF00"/>
                </a:solidFill>
              </a:rPr>
              <a:t>У вас                       </a:t>
            </a:r>
          </a:p>
          <a:p>
            <a:pPr>
              <a:buNone/>
            </a:pPr>
            <a:r>
              <a:rPr lang="ru-RU" sz="4400" dirty="0">
                <a:solidFill>
                  <a:srgbClr val="FFFF00"/>
                </a:solidFill>
              </a:rPr>
              <a:t> </a:t>
            </a:r>
            <a:r>
              <a:rPr lang="ru-RU" sz="4400" dirty="0" smtClean="0">
                <a:solidFill>
                  <a:srgbClr val="FFFF00"/>
                </a:solidFill>
              </a:rPr>
              <a:t>                          все получилось!</a:t>
            </a:r>
            <a:r>
              <a:rPr lang="ru-RU" sz="4400" dirty="0" smtClean="0"/>
              <a:t>                                     </a:t>
            </a:r>
            <a:endParaRPr lang="ru-RU" sz="4400" dirty="0"/>
          </a:p>
        </p:txBody>
      </p:sp>
      <p:pic>
        <p:nvPicPr>
          <p:cNvPr id="9218" name="Picture 2" descr="C:\Users\Екатерина\Pictures\обезьянка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28604"/>
            <a:ext cx="3929058" cy="6429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</TotalTime>
  <Words>337</Words>
  <Application>Microsoft Office PowerPoint</Application>
  <PresentationFormat>Экран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Апекс</vt:lpstr>
      <vt:lpstr>Слайд 1</vt:lpstr>
      <vt:lpstr>                       Найди лишнее слово</vt:lpstr>
      <vt:lpstr>                                Корень слова</vt:lpstr>
      <vt:lpstr>                              Корень слова   </vt:lpstr>
      <vt:lpstr>Однокоренные слова</vt:lpstr>
      <vt:lpstr>                   Однокоренные слова</vt:lpstr>
      <vt:lpstr>                        Происхождение слова</vt:lpstr>
      <vt:lpstr>Домашнее задание. </vt:lpstr>
      <vt:lpstr>Слайд 9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Екатерина</dc:creator>
  <cp:lastModifiedBy>Екатерина</cp:lastModifiedBy>
  <cp:revision>6</cp:revision>
  <dcterms:created xsi:type="dcterms:W3CDTF">2008-02-15T14:53:34Z</dcterms:created>
  <dcterms:modified xsi:type="dcterms:W3CDTF">2008-10-29T08:57:35Z</dcterms:modified>
</cp:coreProperties>
</file>