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4" r:id="rId2"/>
    <p:sldId id="256" r:id="rId3"/>
    <p:sldId id="261" r:id="rId4"/>
    <p:sldId id="273" r:id="rId5"/>
    <p:sldId id="272" r:id="rId6"/>
    <p:sldId id="270" r:id="rId7"/>
    <p:sldId id="274" r:id="rId8"/>
    <p:sldId id="275" r:id="rId9"/>
    <p:sldId id="276" r:id="rId10"/>
    <p:sldId id="282" r:id="rId11"/>
    <p:sldId id="277" r:id="rId12"/>
    <p:sldId id="278" r:id="rId13"/>
    <p:sldId id="279" r:id="rId14"/>
    <p:sldId id="318" r:id="rId15"/>
    <p:sldId id="280" r:id="rId16"/>
    <p:sldId id="300" r:id="rId17"/>
    <p:sldId id="283" r:id="rId18"/>
    <p:sldId id="289" r:id="rId19"/>
    <p:sldId id="288" r:id="rId20"/>
    <p:sldId id="290" r:id="rId21"/>
    <p:sldId id="286" r:id="rId22"/>
    <p:sldId id="291" r:id="rId23"/>
    <p:sldId id="292" r:id="rId24"/>
    <p:sldId id="293" r:id="rId25"/>
    <p:sldId id="294" r:id="rId26"/>
    <p:sldId id="296" r:id="rId27"/>
    <p:sldId id="295" r:id="rId28"/>
    <p:sldId id="297" r:id="rId29"/>
    <p:sldId id="298" r:id="rId30"/>
    <p:sldId id="299" r:id="rId31"/>
    <p:sldId id="301" r:id="rId32"/>
    <p:sldId id="303" r:id="rId33"/>
    <p:sldId id="304" r:id="rId34"/>
    <p:sldId id="310" r:id="rId35"/>
    <p:sldId id="311" r:id="rId36"/>
    <p:sldId id="307" r:id="rId37"/>
    <p:sldId id="308" r:id="rId38"/>
    <p:sldId id="312" r:id="rId39"/>
    <p:sldId id="309" r:id="rId40"/>
    <p:sldId id="313" r:id="rId41"/>
    <p:sldId id="316"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9966FF"/>
    <a:srgbClr val="996633"/>
    <a:srgbClr val="660033"/>
    <a:srgbClr val="663300"/>
    <a:srgbClr val="FFC91D"/>
    <a:srgbClr val="008000"/>
    <a:srgbClr val="B489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Средний стиль 3 - акцент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Средний стиль 3 - акцент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Темный стиль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667" autoAdjust="0"/>
    <p:restoredTop sz="94660"/>
  </p:normalViewPr>
  <p:slideViewPr>
    <p:cSldViewPr>
      <p:cViewPr>
        <p:scale>
          <a:sx n="70" d="100"/>
          <a:sy n="70" d="100"/>
        </p:scale>
        <p:origin x="-1524" y="-4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CF38316-5A44-400C-B494-57A9F3041685}" type="datetimeFigureOut">
              <a:rPr lang="ru-RU" smtClean="0"/>
              <a:pPr/>
              <a:t>19.01.2009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54CEEB-B1FB-4EFE-B9EE-7B9EAEAECCC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CF38316-5A44-400C-B494-57A9F3041685}" type="datetimeFigureOut">
              <a:rPr lang="ru-RU" smtClean="0"/>
              <a:pPr/>
              <a:t>19.01.2009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54CEEB-B1FB-4EFE-B9EE-7B9EAEAECCC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CF38316-5A44-400C-B494-57A9F3041685}" type="datetimeFigureOut">
              <a:rPr lang="ru-RU" smtClean="0"/>
              <a:pPr/>
              <a:t>19.01.2009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54CEEB-B1FB-4EFE-B9EE-7B9EAEAECCC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CF38316-5A44-400C-B494-57A9F3041685}" type="datetimeFigureOut">
              <a:rPr lang="ru-RU" smtClean="0"/>
              <a:pPr/>
              <a:t>19.01.2009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54CEEB-B1FB-4EFE-B9EE-7B9EAEAECCC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CF38316-5A44-400C-B494-57A9F3041685}" type="datetimeFigureOut">
              <a:rPr lang="ru-RU" smtClean="0"/>
              <a:pPr/>
              <a:t>19.01.2009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54CEEB-B1FB-4EFE-B9EE-7B9EAEAECCC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CF38316-5A44-400C-B494-57A9F3041685}" type="datetimeFigureOut">
              <a:rPr lang="ru-RU" smtClean="0"/>
              <a:pPr/>
              <a:t>19.01.2009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C54CEEB-B1FB-4EFE-B9EE-7B9EAEAECCC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CF38316-5A44-400C-B494-57A9F3041685}" type="datetimeFigureOut">
              <a:rPr lang="ru-RU" smtClean="0"/>
              <a:pPr/>
              <a:t>19.01.2009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C54CEEB-B1FB-4EFE-B9EE-7B9EAEAECCC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CF38316-5A44-400C-B494-57A9F3041685}" type="datetimeFigureOut">
              <a:rPr lang="ru-RU" smtClean="0"/>
              <a:pPr/>
              <a:t>19.01.2009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C54CEEB-B1FB-4EFE-B9EE-7B9EAEAECCC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CF38316-5A44-400C-B494-57A9F3041685}" type="datetimeFigureOut">
              <a:rPr lang="ru-RU" smtClean="0"/>
              <a:pPr/>
              <a:t>19.01.2009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C54CEEB-B1FB-4EFE-B9EE-7B9EAEAECCC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CF38316-5A44-400C-B494-57A9F3041685}" type="datetimeFigureOut">
              <a:rPr lang="ru-RU" smtClean="0"/>
              <a:pPr/>
              <a:t>19.01.2009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C54CEEB-B1FB-4EFE-B9EE-7B9EAEAECCC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CF38316-5A44-400C-B494-57A9F3041685}" type="datetimeFigureOut">
              <a:rPr lang="ru-RU" smtClean="0"/>
              <a:pPr/>
              <a:t>19.01.2009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C54CEEB-B1FB-4EFE-B9EE-7B9EAEAECCC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F38316-5A44-400C-B494-57A9F3041685}" type="datetimeFigureOut">
              <a:rPr lang="ru-RU" smtClean="0"/>
              <a:pPr/>
              <a:t>19.01.2009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54CEEB-B1FB-4EFE-B9EE-7B9EAEAECCC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upercook.ru/za-01.html" TargetMode="External"/><Relationship Id="rId2" Type="http://schemas.openxmlformats.org/officeDocument/2006/relationships/hyperlink" Target="http://supercook.ru/" TargetMode="Externa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54.gi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gif"/><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41.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3108" y="2143116"/>
            <a:ext cx="7429552" cy="461665"/>
          </a:xfrm>
          <a:prstGeom prst="rect">
            <a:avLst/>
          </a:prstGeom>
          <a:noFill/>
        </p:spPr>
        <p:txBody>
          <a:bodyPr wrap="square" rtlCol="0">
            <a:spAutoFit/>
          </a:bodyPr>
          <a:lstStyle/>
          <a:p>
            <a:endParaRPr lang="ru-RU" sz="2400" i="1" dirty="0">
              <a:solidFill>
                <a:srgbClr val="000099"/>
              </a:solidFill>
              <a:latin typeface="Times New Roman" pitchFamily="18" charset="0"/>
              <a:cs typeface="Times New Roman" pitchFamily="18" charset="0"/>
            </a:endParaRPr>
          </a:p>
        </p:txBody>
      </p:sp>
      <p:pic>
        <p:nvPicPr>
          <p:cNvPr id="52226" name="Picture 2" descr="D:\таня\Рождествоjj\rojdestvo-01.jpg"/>
          <p:cNvPicPr>
            <a:picLocks noChangeAspect="1" noChangeArrowheads="1"/>
          </p:cNvPicPr>
          <p:nvPr/>
        </p:nvPicPr>
        <p:blipFill>
          <a:blip r:embed="rId2"/>
          <a:srcRect/>
          <a:stretch>
            <a:fillRect/>
          </a:stretch>
        </p:blipFill>
        <p:spPr bwMode="auto">
          <a:xfrm>
            <a:off x="785786" y="214290"/>
            <a:ext cx="7531100" cy="6350000"/>
          </a:xfrm>
          <a:prstGeom prst="rect">
            <a:avLst/>
          </a:prstGeom>
          <a:noFill/>
        </p:spPr>
      </p:pic>
      <p:sp>
        <p:nvSpPr>
          <p:cNvPr id="6" name="Прямоугольник 5"/>
          <p:cNvSpPr/>
          <p:nvPr/>
        </p:nvSpPr>
        <p:spPr>
          <a:xfrm>
            <a:off x="1571604" y="214291"/>
            <a:ext cx="2214578" cy="1261884"/>
          </a:xfrm>
          <a:prstGeom prst="rect">
            <a:avLst/>
          </a:prstGeom>
          <a:solidFill>
            <a:srgbClr val="9966FF"/>
          </a:solidFill>
        </p:spPr>
        <p:txBody>
          <a:bodyPr wrap="square">
            <a:spAutoFit/>
          </a:bodyPr>
          <a:lstStyle/>
          <a:p>
            <a:r>
              <a:rPr lang="ru-RU" i="1" dirty="0" smtClean="0">
                <a:solidFill>
                  <a:srgbClr val="000099"/>
                </a:solidFill>
                <a:latin typeface="Times New Roman" pitchFamily="18" charset="0"/>
                <a:cs typeface="Times New Roman" pitchFamily="18" charset="0"/>
              </a:rPr>
              <a:t> </a:t>
            </a:r>
            <a:r>
              <a:rPr lang="ru-RU" sz="2000" i="1" dirty="0" smtClean="0">
                <a:solidFill>
                  <a:srgbClr val="000099"/>
                </a:solidFill>
                <a:latin typeface="Times New Roman" pitchFamily="18" charset="0"/>
                <a:cs typeface="Times New Roman" pitchFamily="18" charset="0"/>
              </a:rPr>
              <a:t>Рождественские встречи!</a:t>
            </a:r>
          </a:p>
          <a:p>
            <a:endParaRPr lang="ru-RU" i="1" dirty="0" smtClean="0">
              <a:solidFill>
                <a:srgbClr val="000099"/>
              </a:solidFill>
              <a:latin typeface="Times New Roman" pitchFamily="18" charset="0"/>
              <a:cs typeface="Times New Roman" pitchFamily="18" charset="0"/>
            </a:endParaRPr>
          </a:p>
          <a:p>
            <a:r>
              <a:rPr lang="ru-RU" i="1" dirty="0" smtClean="0">
                <a:solidFill>
                  <a:srgbClr val="000099"/>
                </a:solidFill>
                <a:latin typeface="Times New Roman" pitchFamily="18" charset="0"/>
                <a:cs typeface="Times New Roman" pitchFamily="18" charset="0"/>
              </a:rPr>
              <a:t> </a:t>
            </a:r>
            <a:endParaRPr lang="ru-RU" dirty="0"/>
          </a:p>
        </p:txBody>
      </p:sp>
      <p:pic>
        <p:nvPicPr>
          <p:cNvPr id="52228" name="Picture 4" descr="C:\Documents and Settings\Admin.MICROSOF-91E4BA\Мои документы\Мои рисунки\RTEmagicC_elka_19_jpg.jpg"/>
          <p:cNvPicPr>
            <a:picLocks noChangeAspect="1" noChangeArrowheads="1"/>
          </p:cNvPicPr>
          <p:nvPr/>
        </p:nvPicPr>
        <p:blipFill>
          <a:blip r:embed="rId3" cstate="print"/>
          <a:srcRect/>
          <a:stretch>
            <a:fillRect/>
          </a:stretch>
        </p:blipFill>
        <p:spPr bwMode="auto">
          <a:xfrm>
            <a:off x="2762432" y="642919"/>
            <a:ext cx="1023750" cy="85725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375882" y="214290"/>
            <a:ext cx="8589519" cy="60722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таня\Рождествоjj\rojdestvo-21.jpg"/>
          <p:cNvPicPr>
            <a:picLocks noChangeAspect="1" noChangeArrowheads="1"/>
          </p:cNvPicPr>
          <p:nvPr/>
        </p:nvPicPr>
        <p:blipFill>
          <a:blip r:embed="rId2"/>
          <a:srcRect/>
          <a:stretch>
            <a:fillRect/>
          </a:stretch>
        </p:blipFill>
        <p:spPr bwMode="auto">
          <a:xfrm>
            <a:off x="714348" y="928670"/>
            <a:ext cx="7817037" cy="5725105"/>
          </a:xfrm>
          <a:prstGeom prst="rect">
            <a:avLst/>
          </a:prstGeom>
          <a:noFill/>
        </p:spPr>
      </p:pic>
      <p:sp>
        <p:nvSpPr>
          <p:cNvPr id="3" name="TextBox 2"/>
          <p:cNvSpPr txBox="1"/>
          <p:nvPr/>
        </p:nvSpPr>
        <p:spPr>
          <a:xfrm>
            <a:off x="1500166" y="214290"/>
            <a:ext cx="5214974" cy="400110"/>
          </a:xfrm>
          <a:prstGeom prst="rect">
            <a:avLst/>
          </a:prstGeom>
          <a:noFill/>
        </p:spPr>
        <p:txBody>
          <a:bodyPr wrap="square" rtlCol="0">
            <a:spAutoFit/>
          </a:bodyPr>
          <a:lstStyle/>
          <a:p>
            <a:r>
              <a:rPr lang="ru-RU" sz="2000" i="1" dirty="0" smtClean="0">
                <a:solidFill>
                  <a:srgbClr val="000099"/>
                </a:solidFill>
                <a:latin typeface="Times New Roman" pitchFamily="18" charset="0"/>
                <a:cs typeface="Times New Roman" pitchFamily="18" charset="0"/>
              </a:rPr>
              <a:t>         С    РОЖДЕСТВОМ      ХРИСТОВЫМ !</a:t>
            </a:r>
            <a:endParaRPr lang="ru-RU" sz="2000" i="1" dirty="0">
              <a:solidFill>
                <a:srgbClr val="000099"/>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таня\о рождестве\01big.jpg"/>
          <p:cNvPicPr>
            <a:picLocks noChangeAspect="1" noChangeArrowheads="1"/>
          </p:cNvPicPr>
          <p:nvPr/>
        </p:nvPicPr>
        <p:blipFill>
          <a:blip r:embed="rId2"/>
          <a:srcRect/>
          <a:stretch>
            <a:fillRect/>
          </a:stretch>
        </p:blipFill>
        <p:spPr bwMode="auto">
          <a:xfrm>
            <a:off x="1428728" y="285728"/>
            <a:ext cx="6497507" cy="614366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таня\Рождествоjj\hj;l\233665.jpg"/>
          <p:cNvPicPr>
            <a:picLocks noChangeAspect="1" noChangeArrowheads="1"/>
          </p:cNvPicPr>
          <p:nvPr/>
        </p:nvPicPr>
        <p:blipFill>
          <a:blip r:embed="rId2"/>
          <a:srcRect/>
          <a:stretch>
            <a:fillRect/>
          </a:stretch>
        </p:blipFill>
        <p:spPr bwMode="auto">
          <a:xfrm>
            <a:off x="142844" y="642918"/>
            <a:ext cx="8858312" cy="571504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Documents and Settings\Admin.MICROSOF-91E4BA\Мои документы\Мои рисунки\harya.jpg"/>
          <p:cNvPicPr>
            <a:picLocks noChangeAspect="1" noChangeArrowheads="1"/>
          </p:cNvPicPr>
          <p:nvPr/>
        </p:nvPicPr>
        <p:blipFill>
          <a:blip r:embed="rId2"/>
          <a:srcRect/>
          <a:stretch>
            <a:fillRect/>
          </a:stretch>
        </p:blipFill>
        <p:spPr bwMode="auto">
          <a:xfrm>
            <a:off x="0" y="0"/>
            <a:ext cx="3810000" cy="5057775"/>
          </a:xfrm>
          <a:prstGeom prst="rect">
            <a:avLst/>
          </a:prstGeom>
          <a:noFill/>
        </p:spPr>
      </p:pic>
      <p:sp>
        <p:nvSpPr>
          <p:cNvPr id="53252" name="Rectangle 4"/>
          <p:cNvSpPr>
            <a:spLocks noChangeArrowheads="1"/>
          </p:cNvSpPr>
          <p:nvPr/>
        </p:nvSpPr>
        <p:spPr bwMode="auto">
          <a:xfrm>
            <a:off x="4000496" y="714356"/>
            <a:ext cx="2571768" cy="2564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ru-RU" sz="1600" b="1" i="1" dirty="0" smtClean="0">
                <a:solidFill>
                  <a:srgbClr val="000099"/>
                </a:solidFill>
                <a:latin typeface="Times New Roman" pitchFamily="18" charset="0"/>
                <a:cs typeface="Times New Roman" pitchFamily="18" charset="0"/>
              </a:rPr>
              <a:t>Глубже в небе синева,</a:t>
            </a:r>
            <a:br>
              <a:rPr lang="ru-RU" sz="1600" b="1" i="1" dirty="0" smtClean="0">
                <a:solidFill>
                  <a:srgbClr val="000099"/>
                </a:solidFill>
                <a:latin typeface="Times New Roman" pitchFamily="18" charset="0"/>
                <a:cs typeface="Times New Roman" pitchFamily="18" charset="0"/>
              </a:rPr>
            </a:br>
            <a:r>
              <a:rPr lang="ru-RU" sz="1600" b="1" i="1" dirty="0" smtClean="0">
                <a:solidFill>
                  <a:srgbClr val="000099"/>
                </a:solidFill>
                <a:latin typeface="Times New Roman" pitchFamily="18" charset="0"/>
                <a:cs typeface="Times New Roman" pitchFamily="18" charset="0"/>
              </a:rPr>
              <a:t>Ярче вспыхнула звезда...</a:t>
            </a:r>
            <a:br>
              <a:rPr lang="ru-RU" sz="1600" b="1" i="1" dirty="0" smtClean="0">
                <a:solidFill>
                  <a:srgbClr val="000099"/>
                </a:solidFill>
                <a:latin typeface="Times New Roman" pitchFamily="18" charset="0"/>
                <a:cs typeface="Times New Roman" pitchFamily="18" charset="0"/>
              </a:rPr>
            </a:br>
            <a:r>
              <a:rPr lang="ru-RU" sz="1600" b="1" i="1" dirty="0" smtClean="0">
                <a:solidFill>
                  <a:srgbClr val="000099"/>
                </a:solidFill>
                <a:latin typeface="Times New Roman" pitchFamily="18" charset="0"/>
                <a:ea typeface="Times New Roman" pitchFamily="18" charset="0"/>
                <a:cs typeface="Times New Roman" pitchFamily="18" charset="0"/>
              </a:rPr>
              <a:t>Приходила Коляда</a:t>
            </a:r>
            <a:br>
              <a:rPr lang="ru-RU" sz="1600" b="1" i="1" dirty="0" smtClean="0">
                <a:solidFill>
                  <a:srgbClr val="000099"/>
                </a:solidFill>
                <a:latin typeface="Times New Roman" pitchFamily="18" charset="0"/>
                <a:ea typeface="Times New Roman" pitchFamily="18" charset="0"/>
                <a:cs typeface="Times New Roman" pitchFamily="18" charset="0"/>
              </a:rPr>
            </a:br>
            <a:r>
              <a:rPr lang="ru-RU" sz="1600" b="1" i="1" dirty="0" smtClean="0">
                <a:solidFill>
                  <a:srgbClr val="000099"/>
                </a:solidFill>
                <a:latin typeface="Times New Roman" pitchFamily="18" charset="0"/>
                <a:ea typeface="Times New Roman" pitchFamily="18" charset="0"/>
                <a:cs typeface="Times New Roman" pitchFamily="18" charset="0"/>
              </a:rPr>
              <a:t>Накануне Рождества.</a:t>
            </a:r>
            <a:br>
              <a:rPr lang="ru-RU" sz="1600" b="1" i="1" dirty="0" smtClean="0">
                <a:solidFill>
                  <a:srgbClr val="000099"/>
                </a:solidFill>
                <a:latin typeface="Times New Roman" pitchFamily="18" charset="0"/>
                <a:ea typeface="Times New Roman" pitchFamily="18" charset="0"/>
                <a:cs typeface="Times New Roman" pitchFamily="18" charset="0"/>
              </a:rPr>
            </a:br>
            <a:r>
              <a:rPr lang="ru-RU" sz="1600" b="1" i="1" dirty="0" smtClean="0">
                <a:solidFill>
                  <a:srgbClr val="000099"/>
                </a:solidFill>
                <a:latin typeface="Times New Roman" pitchFamily="18" charset="0"/>
                <a:ea typeface="Times New Roman" pitchFamily="18" charset="0"/>
                <a:cs typeface="Times New Roman" pitchFamily="18" charset="0"/>
              </a:rPr>
              <a:t>По сугробам снеговым</a:t>
            </a:r>
            <a:br>
              <a:rPr lang="ru-RU" sz="1600" b="1" i="1" dirty="0" smtClean="0">
                <a:solidFill>
                  <a:srgbClr val="000099"/>
                </a:solidFill>
                <a:latin typeface="Times New Roman" pitchFamily="18" charset="0"/>
                <a:ea typeface="Times New Roman" pitchFamily="18" charset="0"/>
                <a:cs typeface="Times New Roman" pitchFamily="18" charset="0"/>
              </a:rPr>
            </a:br>
            <a:r>
              <a:rPr lang="ru-RU" sz="1600" b="1" i="1" dirty="0" smtClean="0">
                <a:solidFill>
                  <a:srgbClr val="000099"/>
                </a:solidFill>
                <a:latin typeface="Times New Roman" pitchFamily="18" charset="0"/>
                <a:ea typeface="Times New Roman" pitchFamily="18" charset="0"/>
                <a:cs typeface="Times New Roman" pitchFamily="18" charset="0"/>
              </a:rPr>
              <a:t>Шла, смеясь </a:t>
            </a:r>
            <a:r>
              <a:rPr kumimoji="0" lang="ru-RU" sz="1600" b="1"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 и веселясь,</a:t>
            </a:r>
            <a:br>
              <a:rPr kumimoji="0" lang="ru-RU" sz="1600" b="1"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br>
            <a:r>
              <a:rPr kumimoji="0" lang="ru-RU" sz="1600" b="1"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И к знакомым и чужим</a:t>
            </a:r>
            <a:br>
              <a:rPr kumimoji="0" lang="ru-RU" sz="1600" b="1"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br>
            <a:r>
              <a:rPr kumimoji="0" lang="ru-RU" sz="1600" b="1"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Под окошками стучась.</a:t>
            </a:r>
          </a:p>
          <a:p>
            <a:pPr lvl="0" fontAlgn="base">
              <a:spcBef>
                <a:spcPct val="0"/>
              </a:spcBef>
              <a:spcAft>
                <a:spcPct val="0"/>
              </a:spcAft>
            </a:pPr>
            <a: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
            </a:r>
            <a:b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br>
            <a:endParaRPr kumimoji="0" lang="ru-RU" sz="1400" b="0" i="1" u="none" strike="noStrike" cap="none" normalizeH="0" baseline="0" dirty="0" smtClean="0">
              <a:ln>
                <a:noFill/>
              </a:ln>
              <a:solidFill>
                <a:srgbClr val="000099"/>
              </a:solidFill>
              <a:effectLst/>
              <a:latin typeface="Times New Roman" pitchFamily="18" charset="0"/>
              <a:cs typeface="Times New Roman" pitchFamily="18" charset="0"/>
            </a:endParaRPr>
          </a:p>
        </p:txBody>
      </p:sp>
      <p:sp>
        <p:nvSpPr>
          <p:cNvPr id="5" name="Прямоугольник 4"/>
          <p:cNvSpPr/>
          <p:nvPr/>
        </p:nvSpPr>
        <p:spPr>
          <a:xfrm>
            <a:off x="5072066" y="4357694"/>
            <a:ext cx="2500314" cy="2062103"/>
          </a:xfrm>
          <a:prstGeom prst="rect">
            <a:avLst/>
          </a:prstGeom>
        </p:spPr>
        <p:txBody>
          <a:bodyPr wrap="square">
            <a:spAutoFit/>
          </a:bodyPr>
          <a:lstStyle/>
          <a:p>
            <a:r>
              <a:rPr lang="ru-RU" sz="1600" b="1" i="1" dirty="0" smtClean="0">
                <a:solidFill>
                  <a:srgbClr val="000099"/>
                </a:solidFill>
                <a:latin typeface="Times New Roman" pitchFamily="18" charset="0"/>
                <a:ea typeface="Times New Roman" pitchFamily="18" charset="0"/>
                <a:cs typeface="Times New Roman" pitchFamily="18" charset="0"/>
              </a:rPr>
              <a:t>А за старой Колядой</a:t>
            </a:r>
            <a:br>
              <a:rPr lang="ru-RU" sz="1600" b="1" i="1" dirty="0" smtClean="0">
                <a:solidFill>
                  <a:srgbClr val="000099"/>
                </a:solidFill>
                <a:latin typeface="Times New Roman" pitchFamily="18" charset="0"/>
                <a:ea typeface="Times New Roman" pitchFamily="18" charset="0"/>
                <a:cs typeface="Times New Roman" pitchFamily="18" charset="0"/>
              </a:rPr>
            </a:br>
            <a:r>
              <a:rPr lang="ru-RU" sz="1600" b="1" i="1" dirty="0" err="1" smtClean="0">
                <a:solidFill>
                  <a:srgbClr val="000099"/>
                </a:solidFill>
                <a:latin typeface="Times New Roman" pitchFamily="18" charset="0"/>
                <a:ea typeface="Times New Roman" pitchFamily="18" charset="0"/>
                <a:cs typeface="Times New Roman" pitchFamily="18" charset="0"/>
              </a:rPr>
              <a:t>Колядовщики</a:t>
            </a:r>
            <a:r>
              <a:rPr lang="ru-RU" sz="1600" b="1" i="1" dirty="0" smtClean="0">
                <a:solidFill>
                  <a:srgbClr val="000099"/>
                </a:solidFill>
                <a:latin typeface="Times New Roman" pitchFamily="18" charset="0"/>
                <a:ea typeface="Times New Roman" pitchFamily="18" charset="0"/>
                <a:cs typeface="Times New Roman" pitchFamily="18" charset="0"/>
              </a:rPr>
              <a:t> пришли,</a:t>
            </a:r>
            <a:br>
              <a:rPr lang="ru-RU" sz="1600" b="1" i="1" dirty="0" smtClean="0">
                <a:solidFill>
                  <a:srgbClr val="000099"/>
                </a:solidFill>
                <a:latin typeface="Times New Roman" pitchFamily="18" charset="0"/>
                <a:ea typeface="Times New Roman" pitchFamily="18" charset="0"/>
                <a:cs typeface="Times New Roman" pitchFamily="18" charset="0"/>
              </a:rPr>
            </a:br>
            <a:r>
              <a:rPr lang="ru-RU" sz="1600" b="1" i="1" dirty="0" smtClean="0">
                <a:solidFill>
                  <a:srgbClr val="000099"/>
                </a:solidFill>
                <a:latin typeface="Times New Roman" pitchFamily="18" charset="0"/>
                <a:ea typeface="Times New Roman" pitchFamily="18" charset="0"/>
                <a:cs typeface="Times New Roman" pitchFamily="18" charset="0"/>
              </a:rPr>
              <a:t>Встали шумною толпой,</a:t>
            </a:r>
            <a:br>
              <a:rPr lang="ru-RU" sz="1600" b="1" i="1" dirty="0" smtClean="0">
                <a:solidFill>
                  <a:srgbClr val="000099"/>
                </a:solidFill>
                <a:latin typeface="Times New Roman" pitchFamily="18" charset="0"/>
                <a:ea typeface="Times New Roman" pitchFamily="18" charset="0"/>
                <a:cs typeface="Times New Roman" pitchFamily="18" charset="0"/>
              </a:rPr>
            </a:br>
            <a:r>
              <a:rPr lang="ru-RU" sz="1600" b="1" i="1" dirty="0" smtClean="0">
                <a:solidFill>
                  <a:srgbClr val="000099"/>
                </a:solidFill>
                <a:latin typeface="Times New Roman" pitchFamily="18" charset="0"/>
                <a:ea typeface="Times New Roman" pitchFamily="18" charset="0"/>
                <a:cs typeface="Times New Roman" pitchFamily="18" charset="0"/>
              </a:rPr>
              <a:t>Песню звонко повели:</a:t>
            </a:r>
            <a:br>
              <a:rPr lang="ru-RU" sz="1600" b="1" i="1" dirty="0" smtClean="0">
                <a:solidFill>
                  <a:srgbClr val="000099"/>
                </a:solidFill>
                <a:latin typeface="Times New Roman" pitchFamily="18" charset="0"/>
                <a:ea typeface="Times New Roman" pitchFamily="18" charset="0"/>
                <a:cs typeface="Times New Roman" pitchFamily="18" charset="0"/>
              </a:rPr>
            </a:br>
            <a:r>
              <a:rPr lang="ru-RU" sz="1600" b="1" i="1" dirty="0" smtClean="0">
                <a:solidFill>
                  <a:srgbClr val="000099"/>
                </a:solidFill>
                <a:latin typeface="Times New Roman" pitchFamily="18" charset="0"/>
                <a:ea typeface="Times New Roman" pitchFamily="18" charset="0"/>
                <a:cs typeface="Times New Roman" pitchFamily="18" charset="0"/>
              </a:rPr>
              <a:t>"Уродилась Коляда</a:t>
            </a:r>
            <a:br>
              <a:rPr lang="ru-RU" sz="1600" b="1" i="1" dirty="0" smtClean="0">
                <a:solidFill>
                  <a:srgbClr val="000099"/>
                </a:solidFill>
                <a:latin typeface="Times New Roman" pitchFamily="18" charset="0"/>
                <a:ea typeface="Times New Roman" pitchFamily="18" charset="0"/>
                <a:cs typeface="Times New Roman" pitchFamily="18" charset="0"/>
              </a:rPr>
            </a:br>
            <a:r>
              <a:rPr lang="ru-RU" sz="1600" b="1" i="1" dirty="0" smtClean="0">
                <a:solidFill>
                  <a:srgbClr val="000099"/>
                </a:solidFill>
                <a:latin typeface="Times New Roman" pitchFamily="18" charset="0"/>
                <a:ea typeface="Times New Roman" pitchFamily="18" charset="0"/>
                <a:cs typeface="Times New Roman" pitchFamily="18" charset="0"/>
              </a:rPr>
              <a:t>Накануне Рождества..."</a:t>
            </a:r>
            <a:br>
              <a:rPr lang="ru-RU" sz="1600" b="1" i="1" dirty="0" smtClean="0">
                <a:solidFill>
                  <a:srgbClr val="000099"/>
                </a:solidFill>
                <a:latin typeface="Times New Roman" pitchFamily="18" charset="0"/>
                <a:ea typeface="Times New Roman" pitchFamily="18" charset="0"/>
                <a:cs typeface="Times New Roman" pitchFamily="18" charset="0"/>
              </a:rPr>
            </a:br>
            <a:r>
              <a:rPr lang="ru-RU" sz="1600" b="1" i="1" dirty="0" smtClean="0">
                <a:solidFill>
                  <a:srgbClr val="000099"/>
                </a:solidFill>
                <a:latin typeface="Times New Roman" pitchFamily="18" charset="0"/>
                <a:ea typeface="Times New Roman" pitchFamily="18" charset="0"/>
                <a:cs typeface="Times New Roman" pitchFamily="18" charset="0"/>
              </a:rPr>
              <a:t>Светит яркая звезда,</a:t>
            </a:r>
            <a:br>
              <a:rPr lang="ru-RU" sz="1600" b="1" i="1" dirty="0" smtClean="0">
                <a:solidFill>
                  <a:srgbClr val="000099"/>
                </a:solidFill>
                <a:latin typeface="Times New Roman" pitchFamily="18" charset="0"/>
                <a:ea typeface="Times New Roman" pitchFamily="18" charset="0"/>
                <a:cs typeface="Times New Roman" pitchFamily="18" charset="0"/>
              </a:rPr>
            </a:br>
            <a:r>
              <a:rPr lang="ru-RU" sz="1600" b="1" i="1" dirty="0" smtClean="0">
                <a:solidFill>
                  <a:srgbClr val="000099"/>
                </a:solidFill>
                <a:latin typeface="Times New Roman" pitchFamily="18" charset="0"/>
                <a:ea typeface="Times New Roman" pitchFamily="18" charset="0"/>
                <a:cs typeface="Times New Roman" pitchFamily="18" charset="0"/>
              </a:rPr>
              <a:t>Глубже в небе синева</a:t>
            </a:r>
            <a:r>
              <a:rPr lang="ru-RU" sz="1600" b="1" i="1" dirty="0" smtClean="0">
                <a:solidFill>
                  <a:srgbClr val="000099"/>
                </a:solidFill>
                <a:latin typeface="Times New Roman" pitchFamily="18" charset="0"/>
                <a:cs typeface="Times New Roman" pitchFamily="18" charset="0"/>
              </a:rPr>
              <a:t> .</a:t>
            </a:r>
            <a:endParaRPr lang="ru-RU" sz="1600" b="1" dirty="0"/>
          </a:p>
        </p:txBody>
      </p:sp>
      <p:pic>
        <p:nvPicPr>
          <p:cNvPr id="53253" name="Picture 5" descr="C:\Documents and Settings\Admin.MICROSOF-91E4BA\Мои документы\Мои рисунки\0_1dd7e_4e66f8be_L.gif"/>
          <p:cNvPicPr>
            <a:picLocks noChangeAspect="1" noChangeArrowheads="1" noCrop="1"/>
          </p:cNvPicPr>
          <p:nvPr/>
        </p:nvPicPr>
        <p:blipFill>
          <a:blip r:embed="rId3"/>
          <a:srcRect/>
          <a:stretch>
            <a:fillRect/>
          </a:stretch>
        </p:blipFill>
        <p:spPr bwMode="auto">
          <a:xfrm>
            <a:off x="6715140" y="928670"/>
            <a:ext cx="2286000" cy="3048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74638"/>
            <a:ext cx="8229600" cy="1143000"/>
          </a:xfrm>
        </p:spPr>
        <p:txBody>
          <a:bodyPr>
            <a:normAutofit/>
          </a:bodyPr>
          <a:lstStyle/>
          <a:p>
            <a:r>
              <a:rPr lang="ru-RU" sz="2400" b="1" i="1" spc="300" dirty="0" smtClean="0">
                <a:solidFill>
                  <a:srgbClr val="000099"/>
                </a:solidFill>
                <a:latin typeface="Times New Roman" pitchFamily="18" charset="0"/>
                <a:cs typeface="Times New Roman" pitchFamily="18" charset="0"/>
              </a:rPr>
              <a:t>Презентация выполнена учениками 6 в и 7 в классов.</a:t>
            </a:r>
            <a:endParaRPr lang="ru-RU" sz="2400" b="1" i="1" spc="300" dirty="0">
              <a:solidFill>
                <a:srgbClr val="000099"/>
              </a:solidFill>
              <a:latin typeface="Times New Roman" pitchFamily="18" charset="0"/>
              <a:cs typeface="Times New Roman" pitchFamily="18" charset="0"/>
            </a:endParaRPr>
          </a:p>
        </p:txBody>
      </p:sp>
      <p:pic>
        <p:nvPicPr>
          <p:cNvPr id="17410" name="Picture 2" descr="C:\Documents and Settings\Admin.MICROSOF-91E4BA\Мои документы\Мои рисунки\%D0%A1%D0%B2%D1%8F%D1%82%D0%BA%D0%B8.jpg"/>
          <p:cNvPicPr>
            <a:picLocks noGrp="1" noChangeAspect="1" noChangeArrowheads="1"/>
          </p:cNvPicPr>
          <p:nvPr>
            <p:ph idx="4294967295"/>
          </p:nvPr>
        </p:nvPicPr>
        <p:blipFill>
          <a:blip r:embed="rId2"/>
          <a:srcRect/>
          <a:stretch>
            <a:fillRect/>
          </a:stretch>
        </p:blipFill>
        <p:spPr bwMode="auto">
          <a:xfrm>
            <a:off x="1428750" y="1357313"/>
            <a:ext cx="7715250" cy="5213350"/>
          </a:xfrm>
          <a:prstGeom prst="rect">
            <a:avLst/>
          </a:prstGeom>
          <a:noFill/>
          <a:ln>
            <a:solidFill>
              <a:schemeClr val="bg1"/>
            </a:solidFill>
          </a:ln>
        </p:spPr>
      </p:pic>
      <p:sp>
        <p:nvSpPr>
          <p:cNvPr id="8" name="TextBox 7"/>
          <p:cNvSpPr txBox="1"/>
          <p:nvPr/>
        </p:nvSpPr>
        <p:spPr>
          <a:xfrm>
            <a:off x="2071670" y="3571876"/>
            <a:ext cx="3000396" cy="2462213"/>
          </a:xfrm>
          <a:prstGeom prst="rect">
            <a:avLst/>
          </a:prstGeom>
          <a:solidFill>
            <a:srgbClr val="FFC000"/>
          </a:solidFill>
          <a:ln>
            <a:solidFill>
              <a:srgbClr val="B48900"/>
            </a:solidFill>
          </a:ln>
          <a:effectLst>
            <a:glow rad="228600">
              <a:schemeClr val="accent6">
                <a:satMod val="175000"/>
                <a:alpha val="40000"/>
              </a:schemeClr>
            </a:glow>
            <a:outerShdw blurRad="50800" dist="38100" dir="2700000" algn="tl" rotWithShape="0">
              <a:prstClr val="black">
                <a:alpha val="40000"/>
              </a:prstClr>
            </a:outerShdw>
          </a:effectLst>
        </p:spPr>
        <p:txBody>
          <a:bodyPr wrap="square" rtlCol="0">
            <a:spAutoFit/>
          </a:bodyPr>
          <a:lstStyle/>
          <a:p>
            <a:pPr lvl="0" fontAlgn="base">
              <a:spcBef>
                <a:spcPct val="0"/>
              </a:spcBef>
              <a:spcAft>
                <a:spcPct val="0"/>
              </a:spcAft>
              <a:buFontTx/>
              <a:buChar char="•"/>
              <a:tabLst>
                <a:tab pos="457200" algn="l"/>
              </a:tabLst>
            </a:pPr>
            <a:r>
              <a:rPr kumimoji="0" lang="ru-RU" sz="1400" b="0" i="1" u="none" strike="noStrike" cap="none" normalizeH="0" baseline="0" dirty="0" smtClean="0">
                <a:ln>
                  <a:noFill/>
                </a:ln>
                <a:solidFill>
                  <a:srgbClr val="660033"/>
                </a:solidFill>
                <a:effectLst/>
                <a:latin typeface="Times New Roman" pitchFamily="18" charset="0"/>
                <a:ea typeface="Times New Roman" pitchFamily="18" charset="0"/>
                <a:cs typeface="Times New Roman" pitchFamily="18" charset="0"/>
              </a:rPr>
              <a:t>Настали святки. То-то радость!</a:t>
            </a:r>
            <a:br>
              <a:rPr kumimoji="0" lang="ru-RU" sz="1400" b="0" i="1" u="none" strike="noStrike" cap="none" normalizeH="0" baseline="0" dirty="0" smtClean="0">
                <a:ln>
                  <a:noFill/>
                </a:ln>
                <a:solidFill>
                  <a:srgbClr val="660033"/>
                </a:solidFill>
                <a:effectLst/>
                <a:latin typeface="Times New Roman" pitchFamily="18" charset="0"/>
                <a:ea typeface="Times New Roman" pitchFamily="18" charset="0"/>
                <a:cs typeface="Times New Roman" pitchFamily="18" charset="0"/>
              </a:rPr>
            </a:br>
            <a:r>
              <a:rPr kumimoji="0" lang="ru-RU" sz="1400" b="0" i="1" u="none" strike="noStrike" cap="none" normalizeH="0" baseline="0" dirty="0" smtClean="0">
                <a:ln>
                  <a:noFill/>
                </a:ln>
                <a:solidFill>
                  <a:srgbClr val="660033"/>
                </a:solidFill>
                <a:effectLst/>
                <a:latin typeface="Times New Roman" pitchFamily="18" charset="0"/>
                <a:ea typeface="Times New Roman" pitchFamily="18" charset="0"/>
                <a:cs typeface="Times New Roman" pitchFamily="18" charset="0"/>
              </a:rPr>
              <a:t>Гадает ветреная младость,</a:t>
            </a:r>
            <a:br>
              <a:rPr kumimoji="0" lang="ru-RU" sz="1400" b="0" i="1" u="none" strike="noStrike" cap="none" normalizeH="0" baseline="0" dirty="0" smtClean="0">
                <a:ln>
                  <a:noFill/>
                </a:ln>
                <a:solidFill>
                  <a:srgbClr val="660033"/>
                </a:solidFill>
                <a:effectLst/>
                <a:latin typeface="Times New Roman" pitchFamily="18" charset="0"/>
                <a:ea typeface="Times New Roman" pitchFamily="18" charset="0"/>
                <a:cs typeface="Times New Roman" pitchFamily="18" charset="0"/>
              </a:rPr>
            </a:br>
            <a:r>
              <a:rPr kumimoji="0" lang="ru-RU" sz="1400" b="0" i="1" u="none" strike="noStrike" cap="none" normalizeH="0" baseline="0" dirty="0" smtClean="0">
                <a:ln>
                  <a:noFill/>
                </a:ln>
                <a:solidFill>
                  <a:srgbClr val="660033"/>
                </a:solidFill>
                <a:effectLst/>
                <a:latin typeface="Times New Roman" pitchFamily="18" charset="0"/>
                <a:ea typeface="Times New Roman" pitchFamily="18" charset="0"/>
                <a:cs typeface="Times New Roman" pitchFamily="18" charset="0"/>
              </a:rPr>
              <a:t>Которой ничего не жаль,</a:t>
            </a:r>
            <a:br>
              <a:rPr kumimoji="0" lang="ru-RU" sz="1400" b="0" i="1" u="none" strike="noStrike" cap="none" normalizeH="0" baseline="0" dirty="0" smtClean="0">
                <a:ln>
                  <a:noFill/>
                </a:ln>
                <a:solidFill>
                  <a:srgbClr val="660033"/>
                </a:solidFill>
                <a:effectLst/>
                <a:latin typeface="Times New Roman" pitchFamily="18" charset="0"/>
                <a:ea typeface="Times New Roman" pitchFamily="18" charset="0"/>
                <a:cs typeface="Times New Roman" pitchFamily="18" charset="0"/>
              </a:rPr>
            </a:br>
            <a:r>
              <a:rPr kumimoji="0" lang="ru-RU" sz="1400" b="0" i="1" u="none" strike="noStrike" cap="none" normalizeH="0" baseline="0" dirty="0" smtClean="0">
                <a:ln>
                  <a:noFill/>
                </a:ln>
                <a:solidFill>
                  <a:srgbClr val="660033"/>
                </a:solidFill>
                <a:effectLst/>
                <a:latin typeface="Times New Roman" pitchFamily="18" charset="0"/>
                <a:ea typeface="Times New Roman" pitchFamily="18" charset="0"/>
                <a:cs typeface="Times New Roman" pitchFamily="18" charset="0"/>
              </a:rPr>
              <a:t>Перед которой жизни даль</a:t>
            </a:r>
            <a:br>
              <a:rPr kumimoji="0" lang="ru-RU" sz="1400" b="0" i="1" u="none" strike="noStrike" cap="none" normalizeH="0" baseline="0" dirty="0" smtClean="0">
                <a:ln>
                  <a:noFill/>
                </a:ln>
                <a:solidFill>
                  <a:srgbClr val="660033"/>
                </a:solidFill>
                <a:effectLst/>
                <a:latin typeface="Times New Roman" pitchFamily="18" charset="0"/>
                <a:ea typeface="Times New Roman" pitchFamily="18" charset="0"/>
                <a:cs typeface="Times New Roman" pitchFamily="18" charset="0"/>
              </a:rPr>
            </a:br>
            <a:r>
              <a:rPr kumimoji="0" lang="ru-RU" sz="1400" b="0" i="1" u="none" strike="noStrike" cap="none" normalizeH="0" baseline="0" dirty="0" smtClean="0">
                <a:ln>
                  <a:noFill/>
                </a:ln>
                <a:solidFill>
                  <a:srgbClr val="660033"/>
                </a:solidFill>
                <a:effectLst/>
                <a:latin typeface="Times New Roman" pitchFamily="18" charset="0"/>
                <a:ea typeface="Times New Roman" pitchFamily="18" charset="0"/>
                <a:cs typeface="Times New Roman" pitchFamily="18" charset="0"/>
              </a:rPr>
              <a:t>Лежит светла, необозрима;</a:t>
            </a:r>
            <a:br>
              <a:rPr kumimoji="0" lang="ru-RU" sz="1400" b="0" i="1" u="none" strike="noStrike" cap="none" normalizeH="0" baseline="0" dirty="0" smtClean="0">
                <a:ln>
                  <a:noFill/>
                </a:ln>
                <a:solidFill>
                  <a:srgbClr val="660033"/>
                </a:solidFill>
                <a:effectLst/>
                <a:latin typeface="Times New Roman" pitchFamily="18" charset="0"/>
                <a:ea typeface="Times New Roman" pitchFamily="18" charset="0"/>
                <a:cs typeface="Times New Roman" pitchFamily="18" charset="0"/>
              </a:rPr>
            </a:br>
            <a:r>
              <a:rPr kumimoji="0" lang="ru-RU" sz="1400" b="0" i="1" u="none" strike="noStrike" cap="none" normalizeH="0" baseline="0" dirty="0" smtClean="0">
                <a:ln>
                  <a:noFill/>
                </a:ln>
                <a:solidFill>
                  <a:srgbClr val="660033"/>
                </a:solidFill>
                <a:effectLst/>
                <a:latin typeface="Times New Roman" pitchFamily="18" charset="0"/>
                <a:ea typeface="Times New Roman" pitchFamily="18" charset="0"/>
                <a:cs typeface="Times New Roman" pitchFamily="18" charset="0"/>
              </a:rPr>
              <a:t>Гадает старость сквозь очки</a:t>
            </a:r>
            <a:br>
              <a:rPr kumimoji="0" lang="ru-RU" sz="1400" b="0" i="1" u="none" strike="noStrike" cap="none" normalizeH="0" baseline="0" dirty="0" smtClean="0">
                <a:ln>
                  <a:noFill/>
                </a:ln>
                <a:solidFill>
                  <a:srgbClr val="660033"/>
                </a:solidFill>
                <a:effectLst/>
                <a:latin typeface="Times New Roman" pitchFamily="18" charset="0"/>
                <a:ea typeface="Times New Roman" pitchFamily="18" charset="0"/>
                <a:cs typeface="Times New Roman" pitchFamily="18" charset="0"/>
              </a:rPr>
            </a:br>
            <a:r>
              <a:rPr kumimoji="0" lang="ru-RU" sz="1400" b="0" i="1" u="none" strike="noStrike" cap="none" normalizeH="0" baseline="0" dirty="0" smtClean="0">
                <a:ln>
                  <a:noFill/>
                </a:ln>
                <a:solidFill>
                  <a:srgbClr val="660033"/>
                </a:solidFill>
                <a:effectLst/>
                <a:latin typeface="Times New Roman" pitchFamily="18" charset="0"/>
                <a:ea typeface="Times New Roman" pitchFamily="18" charset="0"/>
                <a:cs typeface="Times New Roman" pitchFamily="18" charset="0"/>
              </a:rPr>
              <a:t>У гробовой своей доски,</a:t>
            </a:r>
            <a:br>
              <a:rPr kumimoji="0" lang="ru-RU" sz="1400" b="0" i="1" u="none" strike="noStrike" cap="none" normalizeH="0" baseline="0" dirty="0" smtClean="0">
                <a:ln>
                  <a:noFill/>
                </a:ln>
                <a:solidFill>
                  <a:srgbClr val="660033"/>
                </a:solidFill>
                <a:effectLst/>
                <a:latin typeface="Times New Roman" pitchFamily="18" charset="0"/>
                <a:ea typeface="Times New Roman" pitchFamily="18" charset="0"/>
                <a:cs typeface="Times New Roman" pitchFamily="18" charset="0"/>
              </a:rPr>
            </a:br>
            <a:r>
              <a:rPr kumimoji="0" lang="ru-RU" sz="1400" b="0" i="1" u="none" strike="noStrike" cap="none" normalizeH="0" baseline="0" dirty="0" smtClean="0">
                <a:ln>
                  <a:noFill/>
                </a:ln>
                <a:solidFill>
                  <a:srgbClr val="660033"/>
                </a:solidFill>
                <a:effectLst/>
                <a:latin typeface="Times New Roman" pitchFamily="18" charset="0"/>
                <a:ea typeface="Times New Roman" pitchFamily="18" charset="0"/>
                <a:cs typeface="Times New Roman" pitchFamily="18" charset="0"/>
              </a:rPr>
              <a:t>Все потеряв невозвратимо;</a:t>
            </a:r>
            <a:br>
              <a:rPr kumimoji="0" lang="ru-RU" sz="1400" b="0" i="1" u="none" strike="noStrike" cap="none" normalizeH="0" baseline="0" dirty="0" smtClean="0">
                <a:ln>
                  <a:noFill/>
                </a:ln>
                <a:solidFill>
                  <a:srgbClr val="660033"/>
                </a:solidFill>
                <a:effectLst/>
                <a:latin typeface="Times New Roman" pitchFamily="18" charset="0"/>
                <a:ea typeface="Times New Roman" pitchFamily="18" charset="0"/>
                <a:cs typeface="Times New Roman" pitchFamily="18" charset="0"/>
              </a:rPr>
            </a:br>
            <a:r>
              <a:rPr kumimoji="0" lang="ru-RU" sz="1400" b="0" i="1" u="none" strike="noStrike" cap="none" normalizeH="0" baseline="0" dirty="0" smtClean="0">
                <a:ln>
                  <a:noFill/>
                </a:ln>
                <a:solidFill>
                  <a:srgbClr val="660033"/>
                </a:solidFill>
                <a:effectLst/>
                <a:latin typeface="Times New Roman" pitchFamily="18" charset="0"/>
                <a:ea typeface="Times New Roman" pitchFamily="18" charset="0"/>
                <a:cs typeface="Times New Roman" pitchFamily="18" charset="0"/>
              </a:rPr>
              <a:t>И все равно: надежда им</a:t>
            </a:r>
            <a:br>
              <a:rPr kumimoji="0" lang="ru-RU" sz="1400" b="0" i="1" u="none" strike="noStrike" cap="none" normalizeH="0" baseline="0" dirty="0" smtClean="0">
                <a:ln>
                  <a:noFill/>
                </a:ln>
                <a:solidFill>
                  <a:srgbClr val="660033"/>
                </a:solidFill>
                <a:effectLst/>
                <a:latin typeface="Times New Roman" pitchFamily="18" charset="0"/>
                <a:ea typeface="Times New Roman" pitchFamily="18" charset="0"/>
                <a:cs typeface="Times New Roman" pitchFamily="18" charset="0"/>
              </a:rPr>
            </a:br>
            <a:r>
              <a:rPr kumimoji="0" lang="ru-RU" sz="1400" b="0" i="1" u="none" strike="noStrike" cap="none" normalizeH="0" baseline="0" dirty="0" smtClean="0">
                <a:ln>
                  <a:noFill/>
                </a:ln>
                <a:solidFill>
                  <a:srgbClr val="660033"/>
                </a:solidFill>
                <a:effectLst/>
                <a:latin typeface="Times New Roman" pitchFamily="18" charset="0"/>
                <a:ea typeface="Times New Roman" pitchFamily="18" charset="0"/>
                <a:cs typeface="Times New Roman" pitchFamily="18" charset="0"/>
              </a:rPr>
              <a:t>Лжет детским лепетом.</a:t>
            </a:r>
            <a:br>
              <a:rPr kumimoji="0" lang="ru-RU" sz="1400" b="0" i="1" u="none" strike="noStrike" cap="none" normalizeH="0" baseline="0" dirty="0" smtClean="0">
                <a:ln>
                  <a:noFill/>
                </a:ln>
                <a:solidFill>
                  <a:srgbClr val="660033"/>
                </a:solidFill>
                <a:effectLst/>
                <a:latin typeface="Times New Roman" pitchFamily="18" charset="0"/>
                <a:ea typeface="Times New Roman" pitchFamily="18" charset="0"/>
                <a:cs typeface="Times New Roman" pitchFamily="18" charset="0"/>
              </a:rPr>
            </a:br>
            <a:r>
              <a:rPr kumimoji="0" lang="ru-RU" sz="1400" b="0" i="1" u="none" strike="noStrike" cap="none" normalizeH="0" baseline="0" dirty="0" smtClean="0">
                <a:ln>
                  <a:noFill/>
                </a:ln>
                <a:solidFill>
                  <a:srgbClr val="660033"/>
                </a:solidFill>
                <a:effectLst/>
                <a:latin typeface="Times New Roman" pitchFamily="18" charset="0"/>
                <a:ea typeface="Times New Roman" pitchFamily="18" charset="0"/>
                <a:cs typeface="Times New Roman" pitchFamily="18" charset="0"/>
              </a:rPr>
              <a:t>                                   А.С.Пушкин.</a:t>
            </a:r>
            <a:endParaRPr kumimoji="0" lang="ru-RU" sz="1400" b="0" i="1" u="none" strike="noStrike" cap="none" normalizeH="0" baseline="0" dirty="0" smtClean="0">
              <a:ln>
                <a:noFill/>
              </a:ln>
              <a:solidFill>
                <a:srgbClr val="660033"/>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1538" y="357166"/>
            <a:ext cx="7000924" cy="400110"/>
          </a:xfrm>
          <a:prstGeom prst="rect">
            <a:avLst/>
          </a:prstGeom>
          <a:noFill/>
        </p:spPr>
        <p:txBody>
          <a:bodyPr wrap="square" rtlCol="0">
            <a:spAutoFit/>
          </a:bodyPr>
          <a:lstStyle/>
          <a:p>
            <a:r>
              <a:rPr lang="ru-RU" sz="2000" b="1" i="1" dirty="0" smtClean="0">
                <a:solidFill>
                  <a:srgbClr val="000099"/>
                </a:solidFill>
              </a:rPr>
              <a:t>В чём  притягательность рождественских святок?</a:t>
            </a:r>
          </a:p>
        </p:txBody>
      </p:sp>
      <p:sp>
        <p:nvSpPr>
          <p:cNvPr id="3" name="Прямоугольник 2"/>
          <p:cNvSpPr/>
          <p:nvPr/>
        </p:nvSpPr>
        <p:spPr>
          <a:xfrm>
            <a:off x="1357290" y="1500174"/>
            <a:ext cx="4572000" cy="4308872"/>
          </a:xfrm>
          <a:prstGeom prst="rect">
            <a:avLst/>
          </a:prstGeom>
        </p:spPr>
        <p:txBody>
          <a:bodyPr>
            <a:spAutoFit/>
          </a:bodyPr>
          <a:lstStyle/>
          <a:p>
            <a:r>
              <a:rPr lang="ru-RU" sz="1400" i="1" dirty="0" smtClean="0">
                <a:solidFill>
                  <a:srgbClr val="000099"/>
                </a:solidFill>
                <a:latin typeface="Times New Roman" pitchFamily="18" charset="0"/>
                <a:cs typeface="Times New Roman" pitchFamily="18" charset="0"/>
              </a:rPr>
              <a:t>Зимние Святки</a:t>
            </a:r>
            <a:br>
              <a:rPr lang="ru-RU" sz="1400" i="1" dirty="0" smtClean="0">
                <a:solidFill>
                  <a:srgbClr val="000099"/>
                </a:solidFill>
                <a:latin typeface="Times New Roman" pitchFamily="18" charset="0"/>
                <a:cs typeface="Times New Roman" pitchFamily="18" charset="0"/>
              </a:rPr>
            </a:br>
            <a:r>
              <a:rPr lang="ru-RU" sz="1400" i="1" dirty="0" smtClean="0">
                <a:solidFill>
                  <a:srgbClr val="000099"/>
                </a:solidFill>
                <a:latin typeface="Times New Roman" pitchFamily="18" charset="0"/>
                <a:cs typeface="Times New Roman" pitchFamily="18" charset="0"/>
              </a:rPr>
              <a:t>От Рождества до Крещенья…</a:t>
            </a:r>
            <a:br>
              <a:rPr lang="ru-RU" sz="1400" i="1" dirty="0" smtClean="0">
                <a:solidFill>
                  <a:srgbClr val="000099"/>
                </a:solidFill>
                <a:latin typeface="Times New Roman" pitchFamily="18" charset="0"/>
                <a:cs typeface="Times New Roman" pitchFamily="18" charset="0"/>
              </a:rPr>
            </a:br>
            <a:r>
              <a:rPr lang="ru-RU" sz="1400" i="1" dirty="0" smtClean="0">
                <a:solidFill>
                  <a:srgbClr val="000099"/>
                </a:solidFill>
                <a:latin typeface="Times New Roman" pitchFamily="18" charset="0"/>
                <a:cs typeface="Times New Roman" pitchFamily="18" charset="0"/>
              </a:rPr>
              <a:t>Вращенье</a:t>
            </a:r>
            <a:br>
              <a:rPr lang="ru-RU" sz="1400" i="1" dirty="0" smtClean="0">
                <a:solidFill>
                  <a:srgbClr val="000099"/>
                </a:solidFill>
                <a:latin typeface="Times New Roman" pitchFamily="18" charset="0"/>
                <a:cs typeface="Times New Roman" pitchFamily="18" charset="0"/>
              </a:rPr>
            </a:br>
            <a:r>
              <a:rPr lang="ru-RU" sz="1400" i="1" dirty="0" smtClean="0">
                <a:solidFill>
                  <a:srgbClr val="000099"/>
                </a:solidFill>
                <a:latin typeface="Times New Roman" pitchFamily="18" charset="0"/>
                <a:cs typeface="Times New Roman" pitchFamily="18" charset="0"/>
              </a:rPr>
              <a:t>Колес горящих под гору…</a:t>
            </a:r>
            <a:br>
              <a:rPr lang="ru-RU" sz="1400" i="1" dirty="0" smtClean="0">
                <a:solidFill>
                  <a:srgbClr val="000099"/>
                </a:solidFill>
                <a:latin typeface="Times New Roman" pitchFamily="18" charset="0"/>
                <a:cs typeface="Times New Roman" pitchFamily="18" charset="0"/>
              </a:rPr>
            </a:br>
            <a:r>
              <a:rPr lang="ru-RU" sz="1400" i="1" dirty="0" smtClean="0">
                <a:solidFill>
                  <a:srgbClr val="000099"/>
                </a:solidFill>
                <a:latin typeface="Times New Roman" pitchFamily="18" charset="0"/>
                <a:cs typeface="Times New Roman" pitchFamily="18" charset="0"/>
              </a:rPr>
              <a:t>Коловорот…</a:t>
            </a:r>
            <a:br>
              <a:rPr lang="ru-RU" sz="1400" i="1" dirty="0" smtClean="0">
                <a:solidFill>
                  <a:srgbClr val="000099"/>
                </a:solidFill>
                <a:latin typeface="Times New Roman" pitchFamily="18" charset="0"/>
                <a:cs typeface="Times New Roman" pitchFamily="18" charset="0"/>
              </a:rPr>
            </a:br>
            <a:r>
              <a:rPr lang="ru-RU" sz="1400" i="1" dirty="0" smtClean="0">
                <a:solidFill>
                  <a:srgbClr val="000099"/>
                </a:solidFill>
                <a:latin typeface="Times New Roman" pitchFamily="18" charset="0"/>
                <a:cs typeface="Times New Roman" pitchFamily="18" charset="0"/>
              </a:rPr>
              <a:t>Поворот духа из тени к свету,</a:t>
            </a:r>
            <a:br>
              <a:rPr lang="ru-RU" sz="1400" i="1" dirty="0" smtClean="0">
                <a:solidFill>
                  <a:srgbClr val="000099"/>
                </a:solidFill>
                <a:latin typeface="Times New Roman" pitchFamily="18" charset="0"/>
                <a:cs typeface="Times New Roman" pitchFamily="18" charset="0"/>
              </a:rPr>
            </a:br>
            <a:r>
              <a:rPr lang="ru-RU" sz="1400" i="1" dirty="0" smtClean="0">
                <a:solidFill>
                  <a:srgbClr val="000099"/>
                </a:solidFill>
                <a:latin typeface="Times New Roman" pitchFamily="18" charset="0"/>
                <a:cs typeface="Times New Roman" pitchFamily="18" charset="0"/>
              </a:rPr>
              <a:t>А солнца на лето…</a:t>
            </a:r>
            <a:br>
              <a:rPr lang="ru-RU" sz="1400" i="1" dirty="0" smtClean="0">
                <a:solidFill>
                  <a:srgbClr val="000099"/>
                </a:solidFill>
                <a:latin typeface="Times New Roman" pitchFamily="18" charset="0"/>
                <a:cs typeface="Times New Roman" pitchFamily="18" charset="0"/>
              </a:rPr>
            </a:br>
            <a:r>
              <a:rPr lang="ru-RU" sz="1400" i="1" dirty="0" smtClean="0">
                <a:solidFill>
                  <a:srgbClr val="000099"/>
                </a:solidFill>
                <a:latin typeface="Times New Roman" pitchFamily="18" charset="0"/>
                <a:cs typeface="Times New Roman" pitchFamily="18" charset="0"/>
              </a:rPr>
              <a:t>Предки вернулись… </a:t>
            </a:r>
            <a:br>
              <a:rPr lang="ru-RU" sz="1400" i="1" dirty="0" smtClean="0">
                <a:solidFill>
                  <a:srgbClr val="000099"/>
                </a:solidFill>
                <a:latin typeface="Times New Roman" pitchFamily="18" charset="0"/>
                <a:cs typeface="Times New Roman" pitchFamily="18" charset="0"/>
              </a:rPr>
            </a:br>
            <a:r>
              <a:rPr lang="ru-RU" sz="1400" i="1" dirty="0" smtClean="0">
                <a:solidFill>
                  <a:srgbClr val="000099"/>
                </a:solidFill>
                <a:latin typeface="Times New Roman" pitchFamily="18" charset="0"/>
                <a:cs typeface="Times New Roman" pitchFamily="18" charset="0"/>
              </a:rPr>
              <a:t>Для них костры жечь…</a:t>
            </a:r>
          </a:p>
          <a:p>
            <a:r>
              <a:rPr lang="ru-RU" sz="1400" i="1" dirty="0" err="1" smtClean="0">
                <a:solidFill>
                  <a:srgbClr val="000099"/>
                </a:solidFill>
                <a:latin typeface="Times New Roman" pitchFamily="18" charset="0"/>
                <a:cs typeface="Times New Roman" pitchFamily="18" charset="0"/>
              </a:rPr>
              <a:t>Колядованье</a:t>
            </a:r>
            <a:r>
              <a:rPr lang="ru-RU" sz="1400" i="1" dirty="0" smtClean="0">
                <a:solidFill>
                  <a:srgbClr val="000099"/>
                </a:solidFill>
                <a:latin typeface="Times New Roman" pitchFamily="18" charset="0"/>
                <a:cs typeface="Times New Roman" pitchFamily="18" charset="0"/>
              </a:rPr>
              <a:t>…</a:t>
            </a:r>
            <a:br>
              <a:rPr lang="ru-RU" sz="1400" i="1" dirty="0" smtClean="0">
                <a:solidFill>
                  <a:srgbClr val="000099"/>
                </a:solidFill>
                <a:latin typeface="Times New Roman" pitchFamily="18" charset="0"/>
                <a:cs typeface="Times New Roman" pitchFamily="18" charset="0"/>
              </a:rPr>
            </a:br>
            <a:r>
              <a:rPr lang="ru-RU" sz="1400" i="1" dirty="0" smtClean="0">
                <a:solidFill>
                  <a:srgbClr val="000099"/>
                </a:solidFill>
                <a:latin typeface="Times New Roman" pitchFamily="18" charset="0"/>
                <a:cs typeface="Times New Roman" pitchFamily="18" charset="0"/>
              </a:rPr>
              <a:t>Посиделки, загадки…</a:t>
            </a:r>
            <a:br>
              <a:rPr lang="ru-RU" sz="1400" i="1" dirty="0" smtClean="0">
                <a:solidFill>
                  <a:srgbClr val="000099"/>
                </a:solidFill>
                <a:latin typeface="Times New Roman" pitchFamily="18" charset="0"/>
                <a:cs typeface="Times New Roman" pitchFamily="18" charset="0"/>
              </a:rPr>
            </a:br>
            <a:r>
              <a:rPr lang="ru-RU" sz="1400" i="1" dirty="0" smtClean="0">
                <a:solidFill>
                  <a:srgbClr val="000099"/>
                </a:solidFill>
                <a:latin typeface="Times New Roman" pitchFamily="18" charset="0"/>
                <a:cs typeface="Times New Roman" pitchFamily="18" charset="0"/>
              </a:rPr>
              <a:t>Гаданья…</a:t>
            </a:r>
            <a:br>
              <a:rPr lang="ru-RU" sz="1400" i="1" dirty="0" smtClean="0">
                <a:solidFill>
                  <a:srgbClr val="000099"/>
                </a:solidFill>
                <a:latin typeface="Times New Roman" pitchFamily="18" charset="0"/>
                <a:cs typeface="Times New Roman" pitchFamily="18" charset="0"/>
              </a:rPr>
            </a:br>
            <a:r>
              <a:rPr lang="ru-RU" sz="1400" i="1" dirty="0" smtClean="0">
                <a:solidFill>
                  <a:srgbClr val="000099"/>
                </a:solidFill>
                <a:latin typeface="Times New Roman" pitchFamily="18" charset="0"/>
                <a:cs typeface="Times New Roman" pitchFamily="18" charset="0"/>
              </a:rPr>
              <a:t>Отпугивание нечисти</a:t>
            </a:r>
            <a:br>
              <a:rPr lang="ru-RU" sz="1400" i="1" dirty="0" smtClean="0">
                <a:solidFill>
                  <a:srgbClr val="000099"/>
                </a:solidFill>
                <a:latin typeface="Times New Roman" pitchFamily="18" charset="0"/>
                <a:cs typeface="Times New Roman" pitchFamily="18" charset="0"/>
              </a:rPr>
            </a:br>
            <a:r>
              <a:rPr lang="ru-RU" sz="1400" i="1" dirty="0" smtClean="0">
                <a:solidFill>
                  <a:srgbClr val="000099"/>
                </a:solidFill>
                <a:latin typeface="Times New Roman" pitchFamily="18" charset="0"/>
                <a:cs typeface="Times New Roman" pitchFamily="18" charset="0"/>
              </a:rPr>
              <a:t>В «страшные вечера»</a:t>
            </a:r>
            <a:br>
              <a:rPr lang="ru-RU" sz="1400" i="1" dirty="0" smtClean="0">
                <a:solidFill>
                  <a:srgbClr val="000099"/>
                </a:solidFill>
                <a:latin typeface="Times New Roman" pitchFamily="18" charset="0"/>
                <a:cs typeface="Times New Roman" pitchFamily="18" charset="0"/>
              </a:rPr>
            </a:br>
            <a:r>
              <a:rPr lang="ru-RU" sz="1400" i="1" dirty="0" smtClean="0">
                <a:solidFill>
                  <a:srgbClr val="000099"/>
                </a:solidFill>
                <a:latin typeface="Times New Roman" pitchFamily="18" charset="0"/>
                <a:cs typeface="Times New Roman" pitchFamily="18" charset="0"/>
              </a:rPr>
              <a:t>От Нового года и до Крещения…</a:t>
            </a:r>
            <a:br>
              <a:rPr lang="ru-RU" sz="1400" i="1" dirty="0" smtClean="0">
                <a:solidFill>
                  <a:srgbClr val="000099"/>
                </a:solidFill>
                <a:latin typeface="Times New Roman" pitchFamily="18" charset="0"/>
                <a:cs typeface="Times New Roman" pitchFamily="18" charset="0"/>
              </a:rPr>
            </a:br>
            <a:r>
              <a:rPr lang="ru-RU" sz="1400" i="1" dirty="0" smtClean="0">
                <a:solidFill>
                  <a:srgbClr val="000099"/>
                </a:solidFill>
                <a:latin typeface="Times New Roman" pitchFamily="18" charset="0"/>
                <a:cs typeface="Times New Roman" pitchFamily="18" charset="0"/>
              </a:rPr>
              <a:t>Крест Года завершил вращение</a:t>
            </a:r>
            <a:br>
              <a:rPr lang="ru-RU" sz="1400" i="1" dirty="0" smtClean="0">
                <a:solidFill>
                  <a:srgbClr val="000099"/>
                </a:solidFill>
                <a:latin typeface="Times New Roman" pitchFamily="18" charset="0"/>
                <a:cs typeface="Times New Roman" pitchFamily="18" charset="0"/>
              </a:rPr>
            </a:br>
            <a:r>
              <a:rPr lang="ru-RU" sz="1400" i="1" dirty="0" smtClean="0">
                <a:solidFill>
                  <a:srgbClr val="000099"/>
                </a:solidFill>
                <a:latin typeface="Times New Roman" pitchFamily="18" charset="0"/>
                <a:cs typeface="Times New Roman" pitchFamily="18" charset="0"/>
              </a:rPr>
              <a:t>И начал новый круг…</a:t>
            </a:r>
            <a:br>
              <a:rPr lang="ru-RU" sz="1400" i="1" dirty="0" smtClean="0">
                <a:solidFill>
                  <a:srgbClr val="000099"/>
                </a:solidFill>
                <a:latin typeface="Times New Roman" pitchFamily="18" charset="0"/>
                <a:cs typeface="Times New Roman" pitchFamily="18" charset="0"/>
              </a:rPr>
            </a:br>
            <a:r>
              <a:rPr lang="ru-RU" dirty="0" smtClean="0"/>
              <a:t/>
            </a:r>
            <a:br>
              <a:rPr lang="ru-RU" dirty="0" smtClean="0"/>
            </a:br>
            <a:endParaRPr lang="ru-RU" dirty="0"/>
          </a:p>
        </p:txBody>
      </p:sp>
      <p:pic>
        <p:nvPicPr>
          <p:cNvPr id="41986" name="Picture 2" descr="C:\Documents and Settings\Admin.MICROSOF-91E4BA\Мои документы\Мои рисунки\img1.jpg"/>
          <p:cNvPicPr>
            <a:picLocks noChangeAspect="1" noChangeArrowheads="1"/>
          </p:cNvPicPr>
          <p:nvPr/>
        </p:nvPicPr>
        <p:blipFill>
          <a:blip r:embed="rId2"/>
          <a:srcRect/>
          <a:stretch>
            <a:fillRect/>
          </a:stretch>
        </p:blipFill>
        <p:spPr bwMode="auto">
          <a:xfrm>
            <a:off x="5715008" y="2071678"/>
            <a:ext cx="1857388" cy="185738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428604"/>
            <a:ext cx="4572000" cy="1754326"/>
          </a:xfrm>
          <a:prstGeom prst="rect">
            <a:avLst/>
          </a:prstGeom>
        </p:spPr>
        <p:txBody>
          <a:bodyPr>
            <a:spAutoFit/>
          </a:bodyPr>
          <a:lstStyle/>
          <a:p>
            <a:r>
              <a:rPr lang="ru-RU" i="1" dirty="0" smtClean="0">
                <a:solidFill>
                  <a:srgbClr val="000099"/>
                </a:solidFill>
                <a:latin typeface="Times New Roman" pitchFamily="18" charset="0"/>
                <a:cs typeface="Times New Roman" pitchFamily="18" charset="0"/>
              </a:rPr>
              <a:t>Наступили святок </a:t>
            </a:r>
            <a:br>
              <a:rPr lang="ru-RU" i="1" dirty="0" smtClean="0">
                <a:solidFill>
                  <a:srgbClr val="000099"/>
                </a:solidFill>
                <a:latin typeface="Times New Roman" pitchFamily="18" charset="0"/>
                <a:cs typeface="Times New Roman" pitchFamily="18" charset="0"/>
              </a:rPr>
            </a:br>
            <a:r>
              <a:rPr lang="ru-RU" i="1" dirty="0" smtClean="0">
                <a:solidFill>
                  <a:srgbClr val="000099"/>
                </a:solidFill>
                <a:latin typeface="Times New Roman" pitchFamily="18" charset="0"/>
                <a:cs typeface="Times New Roman" pitchFamily="18" charset="0"/>
              </a:rPr>
              <a:t>Радостные дни, </a:t>
            </a:r>
            <a:br>
              <a:rPr lang="ru-RU" i="1" dirty="0" smtClean="0">
                <a:solidFill>
                  <a:srgbClr val="000099"/>
                </a:solidFill>
                <a:latin typeface="Times New Roman" pitchFamily="18" charset="0"/>
                <a:cs typeface="Times New Roman" pitchFamily="18" charset="0"/>
              </a:rPr>
            </a:br>
            <a:r>
              <a:rPr lang="ru-RU" i="1" dirty="0" smtClean="0">
                <a:solidFill>
                  <a:srgbClr val="000099"/>
                </a:solidFill>
                <a:latin typeface="Times New Roman" pitchFamily="18" charset="0"/>
                <a:cs typeface="Times New Roman" pitchFamily="18" charset="0"/>
              </a:rPr>
              <a:t>И зажглись на елках </a:t>
            </a:r>
            <a:br>
              <a:rPr lang="ru-RU" i="1" dirty="0" smtClean="0">
                <a:solidFill>
                  <a:srgbClr val="000099"/>
                </a:solidFill>
                <a:latin typeface="Times New Roman" pitchFamily="18" charset="0"/>
                <a:cs typeface="Times New Roman" pitchFamily="18" charset="0"/>
              </a:rPr>
            </a:br>
            <a:r>
              <a:rPr lang="ru-RU" i="1" dirty="0" smtClean="0">
                <a:solidFill>
                  <a:srgbClr val="000099"/>
                </a:solidFill>
                <a:latin typeface="Times New Roman" pitchFamily="18" charset="0"/>
                <a:cs typeface="Times New Roman" pitchFamily="18" charset="0"/>
              </a:rPr>
              <a:t>Яркие огни. </a:t>
            </a:r>
            <a:br>
              <a:rPr lang="ru-RU" i="1" dirty="0" smtClean="0">
                <a:solidFill>
                  <a:srgbClr val="000099"/>
                </a:solidFill>
                <a:latin typeface="Times New Roman" pitchFamily="18" charset="0"/>
                <a:cs typeface="Times New Roman" pitchFamily="18" charset="0"/>
              </a:rPr>
            </a:br>
            <a:r>
              <a:rPr lang="ru-RU" i="1" dirty="0" smtClean="0">
                <a:solidFill>
                  <a:srgbClr val="000099"/>
                </a:solidFill>
                <a:latin typeface="Times New Roman" pitchFamily="18" charset="0"/>
                <a:cs typeface="Times New Roman" pitchFamily="18" charset="0"/>
              </a:rPr>
              <a:t>                   И.Никитин</a:t>
            </a:r>
            <a:br>
              <a:rPr lang="ru-RU" i="1" dirty="0" smtClean="0">
                <a:solidFill>
                  <a:srgbClr val="000099"/>
                </a:solidFill>
                <a:latin typeface="Times New Roman" pitchFamily="18" charset="0"/>
                <a:cs typeface="Times New Roman" pitchFamily="18" charset="0"/>
              </a:rPr>
            </a:br>
            <a:endParaRPr lang="ru-RU" dirty="0"/>
          </a:p>
        </p:txBody>
      </p:sp>
      <p:sp>
        <p:nvSpPr>
          <p:cNvPr id="13" name="Прямоугольник 12"/>
          <p:cNvSpPr/>
          <p:nvPr/>
        </p:nvSpPr>
        <p:spPr>
          <a:xfrm>
            <a:off x="3929058" y="3786190"/>
            <a:ext cx="4572000" cy="1200329"/>
          </a:xfrm>
          <a:prstGeom prst="rect">
            <a:avLst/>
          </a:prstGeom>
        </p:spPr>
        <p:txBody>
          <a:bodyPr>
            <a:spAutoFit/>
          </a:bodyPr>
          <a:lstStyle/>
          <a:p>
            <a:r>
              <a:rPr lang="ru-RU" i="1" dirty="0" smtClean="0">
                <a:solidFill>
                  <a:srgbClr val="000099"/>
                </a:solidFill>
                <a:latin typeface="Times New Roman" pitchFamily="18" charset="0"/>
                <a:cs typeface="Times New Roman" pitchFamily="18" charset="0"/>
              </a:rPr>
              <a:t>В январе православный календарь отмечает начало святок, которые длятся 12 дней - от Рождества до Крещения. Первая неделя святок называется «Святыми вечерами». </a:t>
            </a:r>
            <a:endParaRPr lang="ru-RU" i="1" dirty="0">
              <a:solidFill>
                <a:srgbClr val="000099"/>
              </a:solidFill>
              <a:latin typeface="Times New Roman" pitchFamily="18" charset="0"/>
              <a:cs typeface="Times New Roman" pitchFamily="18" charset="0"/>
            </a:endParaRPr>
          </a:p>
        </p:txBody>
      </p:sp>
      <p:pic>
        <p:nvPicPr>
          <p:cNvPr id="15" name="Picture 3"/>
          <p:cNvPicPr>
            <a:picLocks noChangeAspect="1" noChangeArrowheads="1"/>
          </p:cNvPicPr>
          <p:nvPr/>
        </p:nvPicPr>
        <p:blipFill>
          <a:blip r:embed="rId2"/>
          <a:srcRect/>
          <a:stretch>
            <a:fillRect/>
          </a:stretch>
        </p:blipFill>
        <p:spPr bwMode="auto">
          <a:xfrm>
            <a:off x="5000628" y="214290"/>
            <a:ext cx="2214578" cy="3424605"/>
          </a:xfrm>
          <a:prstGeom prst="rect">
            <a:avLst/>
          </a:prstGeom>
          <a:noFill/>
          <a:ln w="9525">
            <a:noFill/>
            <a:miter lim="800000"/>
            <a:headEnd/>
            <a:tailEnd/>
          </a:ln>
          <a:effectLst/>
        </p:spPr>
      </p:pic>
      <p:pic>
        <p:nvPicPr>
          <p:cNvPr id="17" name="Рисунок 16" descr="http://ulmuzeum.narod.ru/svatki/elka.gif"/>
          <p:cNvPicPr/>
          <p:nvPr/>
        </p:nvPicPr>
        <p:blipFill>
          <a:blip r:embed="rId3"/>
          <a:srcRect/>
          <a:stretch>
            <a:fillRect/>
          </a:stretch>
        </p:blipFill>
        <p:spPr bwMode="auto">
          <a:xfrm>
            <a:off x="0" y="2285992"/>
            <a:ext cx="3143240" cy="4357718"/>
          </a:xfrm>
          <a:prstGeom prst="rect">
            <a:avLst/>
          </a:prstGeom>
          <a:noFill/>
          <a:ln w="9525">
            <a:noFill/>
            <a:miter lim="800000"/>
            <a:headEnd/>
            <a:tailEnd/>
          </a:ln>
        </p:spPr>
      </p:pic>
      <p:sp>
        <p:nvSpPr>
          <p:cNvPr id="18" name="Прямоугольник 17"/>
          <p:cNvSpPr/>
          <p:nvPr/>
        </p:nvSpPr>
        <p:spPr>
          <a:xfrm>
            <a:off x="4143372" y="5000636"/>
            <a:ext cx="4786346" cy="1477328"/>
          </a:xfrm>
          <a:prstGeom prst="rect">
            <a:avLst/>
          </a:prstGeom>
        </p:spPr>
        <p:txBody>
          <a:bodyPr wrap="square">
            <a:spAutoFit/>
          </a:bodyPr>
          <a:lstStyle/>
          <a:p>
            <a:r>
              <a:rPr lang="ru-RU" i="1" dirty="0" smtClean="0">
                <a:solidFill>
                  <a:srgbClr val="000099"/>
                </a:solidFill>
                <a:latin typeface="Times New Roman" pitchFamily="18" charset="0"/>
                <a:cs typeface="Times New Roman" pitchFamily="18" charset="0"/>
              </a:rPr>
              <a:t>Молодежь и дети наряжались, ходили по дворам с большой самодельной звездой, исполняя церковные песнопения - тропарь и кондак праздника, а также духовные песни-колядки, посвященные Рождеству Христову.</a:t>
            </a:r>
            <a:endParaRPr lang="ru-RU" i="1" dirty="0">
              <a:solidFill>
                <a:srgbClr val="000099"/>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571480"/>
            <a:ext cx="4643454" cy="1200329"/>
          </a:xfrm>
          <a:prstGeom prst="rect">
            <a:avLst/>
          </a:prstGeom>
        </p:spPr>
        <p:txBody>
          <a:bodyPr wrap="square">
            <a:spAutoFit/>
          </a:bodyPr>
          <a:lstStyle/>
          <a:p>
            <a:r>
              <a:rPr lang="ru-RU" i="1" dirty="0" smtClean="0">
                <a:solidFill>
                  <a:srgbClr val="000099"/>
                </a:solidFill>
                <a:latin typeface="Times New Roman" pitchFamily="18" charset="0"/>
                <a:cs typeface="Times New Roman" pitchFamily="18" charset="0"/>
              </a:rPr>
              <a:t>В некоторых районах России звезду заменяли «вертепом» - своеобразным кукольным театром, в котором представляли сцены Рождества Христова. </a:t>
            </a:r>
            <a:endParaRPr lang="ru-RU" i="1" dirty="0">
              <a:solidFill>
                <a:srgbClr val="000099"/>
              </a:solidFill>
              <a:latin typeface="Times New Roman" pitchFamily="18" charset="0"/>
              <a:cs typeface="Times New Roman" pitchFamily="18" charset="0"/>
            </a:endParaRPr>
          </a:p>
        </p:txBody>
      </p:sp>
      <p:pic>
        <p:nvPicPr>
          <p:cNvPr id="3" name="Рисунок 2" descr="Вертеп над иконой Рождества Христова"/>
          <p:cNvPicPr/>
          <p:nvPr/>
        </p:nvPicPr>
        <p:blipFill>
          <a:blip r:embed="rId2"/>
          <a:srcRect/>
          <a:stretch>
            <a:fillRect/>
          </a:stretch>
        </p:blipFill>
        <p:spPr bwMode="auto">
          <a:xfrm>
            <a:off x="428596" y="2786058"/>
            <a:ext cx="3571900" cy="3571900"/>
          </a:xfrm>
          <a:prstGeom prst="rect">
            <a:avLst/>
          </a:prstGeom>
          <a:noFill/>
          <a:ln w="9525">
            <a:noFill/>
            <a:miter lim="800000"/>
            <a:headEnd/>
            <a:tailEnd/>
          </a:ln>
        </p:spPr>
      </p:pic>
      <p:pic>
        <p:nvPicPr>
          <p:cNvPr id="31746" name="Picture 2" descr="vertep-2"/>
          <p:cNvPicPr>
            <a:picLocks noChangeAspect="1" noChangeArrowheads="1"/>
          </p:cNvPicPr>
          <p:nvPr/>
        </p:nvPicPr>
        <p:blipFill>
          <a:blip r:embed="rId3"/>
          <a:srcRect/>
          <a:stretch>
            <a:fillRect/>
          </a:stretch>
        </p:blipFill>
        <p:spPr bwMode="auto">
          <a:xfrm>
            <a:off x="5857884" y="285728"/>
            <a:ext cx="2214578" cy="3209533"/>
          </a:xfrm>
          <a:prstGeom prst="rect">
            <a:avLst/>
          </a:prstGeom>
          <a:noFill/>
          <a:ln w="9525">
            <a:noFill/>
            <a:miter lim="800000"/>
            <a:headEnd/>
            <a:tailEnd/>
          </a:ln>
        </p:spPr>
      </p:pic>
      <p:sp>
        <p:nvSpPr>
          <p:cNvPr id="8" name="Прямоугольник 7"/>
          <p:cNvSpPr/>
          <p:nvPr/>
        </p:nvSpPr>
        <p:spPr>
          <a:xfrm>
            <a:off x="4357686" y="3714752"/>
            <a:ext cx="4572000" cy="923330"/>
          </a:xfrm>
          <a:prstGeom prst="rect">
            <a:avLst/>
          </a:prstGeom>
        </p:spPr>
        <p:txBody>
          <a:bodyPr>
            <a:spAutoFit/>
          </a:bodyPr>
          <a:lstStyle/>
          <a:p>
            <a:r>
              <a:rPr lang="ru-RU" i="1" dirty="0" smtClean="0">
                <a:solidFill>
                  <a:srgbClr val="000099"/>
                </a:solidFill>
                <a:latin typeface="Times New Roman" pitchFamily="18" charset="0"/>
                <a:cs typeface="Times New Roman" pitchFamily="18" charset="0"/>
              </a:rPr>
              <a:t> В глубине сцены люлька, склонившиеся Пресвятая Богородица и Святой Иосиф, ослик и вол согревают младенца дыханием...</a:t>
            </a:r>
            <a:endParaRPr lang="ru-RU" i="1" dirty="0">
              <a:solidFill>
                <a:srgbClr val="000099"/>
              </a:solidFill>
              <a:latin typeface="Times New Roman" pitchFamily="18" charset="0"/>
              <a:cs typeface="Times New Roman" pitchFamily="18" charset="0"/>
            </a:endParaRPr>
          </a:p>
        </p:txBody>
      </p:sp>
      <p:sp>
        <p:nvSpPr>
          <p:cNvPr id="9" name="Прямоугольник 8"/>
          <p:cNvSpPr/>
          <p:nvPr/>
        </p:nvSpPr>
        <p:spPr>
          <a:xfrm>
            <a:off x="4572000" y="4786322"/>
            <a:ext cx="4572000" cy="1200329"/>
          </a:xfrm>
          <a:prstGeom prst="rect">
            <a:avLst/>
          </a:prstGeom>
        </p:spPr>
        <p:txBody>
          <a:bodyPr>
            <a:spAutoFit/>
          </a:bodyPr>
          <a:lstStyle/>
          <a:p>
            <a:r>
              <a:rPr lang="ru-RU" i="1" dirty="0" smtClean="0">
                <a:solidFill>
                  <a:srgbClr val="000099"/>
                </a:solidFill>
                <a:latin typeface="Times New Roman" pitchFamily="18" charset="0"/>
                <a:cs typeface="Times New Roman" pitchFamily="18" charset="0"/>
              </a:rPr>
              <a:t>Плавно, словно чудесным образом, на авансцену выплывает ангел и возглашает Радостную Весть!.. Пастухи и волхвы кланяются младенцу..</a:t>
            </a:r>
            <a:endParaRPr lang="ru-RU" i="1" dirty="0">
              <a:solidFill>
                <a:srgbClr val="000099"/>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14290"/>
            <a:ext cx="4572000" cy="3693319"/>
          </a:xfrm>
          <a:prstGeom prst="rect">
            <a:avLst/>
          </a:prstGeom>
        </p:spPr>
        <p:txBody>
          <a:bodyPr>
            <a:spAutoFit/>
          </a:bodyPr>
          <a:lstStyle/>
          <a:p>
            <a:endParaRPr lang="ru-RU" i="1" dirty="0" smtClean="0">
              <a:solidFill>
                <a:srgbClr val="000099"/>
              </a:solidFill>
              <a:latin typeface="Times New Roman" pitchFamily="18" charset="0"/>
              <a:cs typeface="Times New Roman" pitchFamily="18" charset="0"/>
            </a:endParaRPr>
          </a:p>
          <a:p>
            <a:endParaRPr lang="ru-RU" i="1" dirty="0" smtClean="0">
              <a:solidFill>
                <a:srgbClr val="000099"/>
              </a:solidFill>
              <a:latin typeface="Times New Roman" pitchFamily="18" charset="0"/>
              <a:cs typeface="Times New Roman" pitchFamily="18" charset="0"/>
            </a:endParaRPr>
          </a:p>
          <a:p>
            <a:endParaRPr lang="ru-RU" i="1" dirty="0" smtClean="0">
              <a:solidFill>
                <a:srgbClr val="000099"/>
              </a:solidFill>
              <a:latin typeface="Times New Roman" pitchFamily="18" charset="0"/>
              <a:cs typeface="Times New Roman" pitchFamily="18" charset="0"/>
            </a:endParaRPr>
          </a:p>
          <a:p>
            <a:endParaRPr lang="ru-RU" i="1" dirty="0" smtClean="0">
              <a:solidFill>
                <a:srgbClr val="000099"/>
              </a:solidFill>
              <a:latin typeface="Times New Roman" pitchFamily="18" charset="0"/>
              <a:cs typeface="Times New Roman" pitchFamily="18" charset="0"/>
            </a:endParaRPr>
          </a:p>
          <a:p>
            <a:endParaRPr lang="ru-RU" i="1" dirty="0" smtClean="0">
              <a:solidFill>
                <a:srgbClr val="000099"/>
              </a:solidFill>
              <a:latin typeface="Times New Roman" pitchFamily="18" charset="0"/>
              <a:cs typeface="Times New Roman" pitchFamily="18" charset="0"/>
            </a:endParaRPr>
          </a:p>
          <a:p>
            <a:endParaRPr lang="ru-RU" i="1" dirty="0" smtClean="0">
              <a:solidFill>
                <a:srgbClr val="000099"/>
              </a:solidFill>
              <a:latin typeface="Times New Roman" pitchFamily="18" charset="0"/>
              <a:cs typeface="Times New Roman" pitchFamily="18" charset="0"/>
            </a:endParaRPr>
          </a:p>
          <a:p>
            <a:endParaRPr lang="ru-RU" i="1" dirty="0" smtClean="0">
              <a:solidFill>
                <a:srgbClr val="000099"/>
              </a:solidFill>
              <a:latin typeface="Times New Roman" pitchFamily="18" charset="0"/>
              <a:cs typeface="Times New Roman" pitchFamily="18" charset="0"/>
            </a:endParaRPr>
          </a:p>
          <a:p>
            <a:endParaRPr lang="ru-RU" i="1" dirty="0" smtClean="0">
              <a:solidFill>
                <a:srgbClr val="000099"/>
              </a:solidFill>
              <a:latin typeface="Times New Roman" pitchFamily="18" charset="0"/>
              <a:cs typeface="Times New Roman" pitchFamily="18" charset="0"/>
            </a:endParaRPr>
          </a:p>
          <a:p>
            <a:endParaRPr lang="ru-RU" i="1" dirty="0" smtClean="0">
              <a:solidFill>
                <a:srgbClr val="000099"/>
              </a:solidFill>
              <a:latin typeface="Times New Roman" pitchFamily="18" charset="0"/>
              <a:cs typeface="Times New Roman" pitchFamily="18" charset="0"/>
            </a:endParaRPr>
          </a:p>
          <a:p>
            <a:endParaRPr lang="ru-RU" i="1" dirty="0" smtClean="0">
              <a:solidFill>
                <a:srgbClr val="000099"/>
              </a:solidFill>
              <a:latin typeface="Times New Roman" pitchFamily="18" charset="0"/>
              <a:cs typeface="Times New Roman" pitchFamily="18" charset="0"/>
            </a:endParaRPr>
          </a:p>
          <a:p>
            <a:endParaRPr lang="ru-RU" i="1" dirty="0" smtClean="0">
              <a:solidFill>
                <a:srgbClr val="000099"/>
              </a:solidFill>
              <a:latin typeface="Times New Roman" pitchFamily="18" charset="0"/>
              <a:cs typeface="Times New Roman" pitchFamily="18" charset="0"/>
            </a:endParaRPr>
          </a:p>
          <a:p>
            <a:endParaRPr lang="ru-RU" i="1" dirty="0" smtClean="0">
              <a:solidFill>
                <a:srgbClr val="000099"/>
              </a:solidFill>
              <a:latin typeface="Times New Roman" pitchFamily="18" charset="0"/>
              <a:cs typeface="Times New Roman" pitchFamily="18" charset="0"/>
            </a:endParaRPr>
          </a:p>
          <a:p>
            <a:endParaRPr lang="ru-RU" i="1" dirty="0" smtClean="0">
              <a:solidFill>
                <a:srgbClr val="000099"/>
              </a:solidFill>
              <a:latin typeface="Times New Roman" pitchFamily="18" charset="0"/>
              <a:cs typeface="Times New Roman" pitchFamily="18" charset="0"/>
            </a:endParaRPr>
          </a:p>
        </p:txBody>
      </p:sp>
      <p:pic>
        <p:nvPicPr>
          <p:cNvPr id="29698" name="Picture 2" descr="C:\Documents and Settings\Admin.MICROSOF-91E4BA\Мои документы\Мои рисунки\857.jpg"/>
          <p:cNvPicPr>
            <a:picLocks noChangeAspect="1" noChangeArrowheads="1"/>
          </p:cNvPicPr>
          <p:nvPr/>
        </p:nvPicPr>
        <p:blipFill>
          <a:blip r:embed="rId2"/>
          <a:srcRect/>
          <a:stretch>
            <a:fillRect/>
          </a:stretch>
        </p:blipFill>
        <p:spPr bwMode="auto">
          <a:xfrm>
            <a:off x="5000628" y="285728"/>
            <a:ext cx="3929090" cy="2645587"/>
          </a:xfrm>
          <a:prstGeom prst="rect">
            <a:avLst/>
          </a:prstGeom>
          <a:noFill/>
        </p:spPr>
      </p:pic>
      <p:pic>
        <p:nvPicPr>
          <p:cNvPr id="4" name="Picture 3"/>
          <p:cNvPicPr>
            <a:picLocks noChangeAspect="1" noChangeArrowheads="1"/>
          </p:cNvPicPr>
          <p:nvPr/>
        </p:nvPicPr>
        <p:blipFill>
          <a:blip r:embed="rId3"/>
          <a:srcRect/>
          <a:stretch>
            <a:fillRect/>
          </a:stretch>
        </p:blipFill>
        <p:spPr bwMode="auto">
          <a:xfrm>
            <a:off x="118024" y="3000373"/>
            <a:ext cx="4930228" cy="3500462"/>
          </a:xfrm>
          <a:prstGeom prst="rect">
            <a:avLst/>
          </a:prstGeom>
          <a:noFill/>
          <a:ln w="9525">
            <a:noFill/>
            <a:miter lim="800000"/>
            <a:headEnd/>
            <a:tailEnd/>
          </a:ln>
          <a:effectLst/>
        </p:spPr>
      </p:pic>
      <p:sp>
        <p:nvSpPr>
          <p:cNvPr id="5" name="Прямоугольник 4"/>
          <p:cNvSpPr/>
          <p:nvPr/>
        </p:nvSpPr>
        <p:spPr>
          <a:xfrm>
            <a:off x="5857852" y="3786190"/>
            <a:ext cx="3286148" cy="369332"/>
          </a:xfrm>
          <a:prstGeom prst="rect">
            <a:avLst/>
          </a:prstGeom>
        </p:spPr>
        <p:txBody>
          <a:bodyPr wrap="square">
            <a:spAutoFit/>
          </a:bodyPr>
          <a:lstStyle/>
          <a:p>
            <a:r>
              <a:rPr lang="ru-RU" dirty="0" smtClean="0"/>
              <a:t> </a:t>
            </a:r>
            <a:endParaRPr lang="ru-RU" i="1" dirty="0">
              <a:solidFill>
                <a:srgbClr val="000099"/>
              </a:solidFill>
              <a:latin typeface="Times New Roman" pitchFamily="18" charset="0"/>
              <a:cs typeface="Times New Roman" pitchFamily="18" charset="0"/>
            </a:endParaRPr>
          </a:p>
        </p:txBody>
      </p:sp>
      <p:sp>
        <p:nvSpPr>
          <p:cNvPr id="6" name="Прямоугольник 5"/>
          <p:cNvSpPr/>
          <p:nvPr/>
        </p:nvSpPr>
        <p:spPr>
          <a:xfrm>
            <a:off x="5357818" y="4857760"/>
            <a:ext cx="3429024" cy="369332"/>
          </a:xfrm>
          <a:prstGeom prst="rect">
            <a:avLst/>
          </a:prstGeom>
        </p:spPr>
        <p:txBody>
          <a:bodyPr wrap="square">
            <a:spAutoFit/>
          </a:bodyPr>
          <a:lstStyle/>
          <a:p>
            <a:r>
              <a:rPr lang="ru-RU" i="1" dirty="0" smtClean="0">
                <a:solidFill>
                  <a:srgbClr val="000099"/>
                </a:solidFill>
                <a:latin typeface="Times New Roman" pitchFamily="18" charset="0"/>
                <a:cs typeface="Times New Roman" pitchFamily="18" charset="0"/>
              </a:rPr>
              <a:t> </a:t>
            </a:r>
            <a:endParaRPr lang="ru-RU" dirty="0"/>
          </a:p>
        </p:txBody>
      </p:sp>
      <p:sp>
        <p:nvSpPr>
          <p:cNvPr id="7" name="Прямоугольник 6"/>
          <p:cNvSpPr/>
          <p:nvPr/>
        </p:nvSpPr>
        <p:spPr>
          <a:xfrm>
            <a:off x="500034" y="142852"/>
            <a:ext cx="4286248" cy="1754326"/>
          </a:xfrm>
          <a:prstGeom prst="rect">
            <a:avLst/>
          </a:prstGeom>
        </p:spPr>
        <p:txBody>
          <a:bodyPr wrap="square">
            <a:spAutoFit/>
          </a:bodyPr>
          <a:lstStyle/>
          <a:p>
            <a:r>
              <a:rPr lang="ru-RU" i="1" dirty="0" smtClean="0">
                <a:solidFill>
                  <a:srgbClr val="000099"/>
                </a:solidFill>
                <a:latin typeface="Times New Roman" pitchFamily="18" charset="0"/>
                <a:cs typeface="Times New Roman" pitchFamily="18" charset="0"/>
              </a:rPr>
              <a:t>Вторая неделя святок называлась «Страшными вечерами». В эти дни в народе принято гадать о будущем, колядовать, петь подблюдные песни и одеваться ряжеными.</a:t>
            </a:r>
          </a:p>
          <a:p>
            <a:endParaRPr lang="ru-RU" dirty="0"/>
          </a:p>
        </p:txBody>
      </p:sp>
      <p:sp>
        <p:nvSpPr>
          <p:cNvPr id="9" name="Прямоугольник 8"/>
          <p:cNvSpPr/>
          <p:nvPr/>
        </p:nvSpPr>
        <p:spPr>
          <a:xfrm>
            <a:off x="428596" y="2000240"/>
            <a:ext cx="4572000" cy="646331"/>
          </a:xfrm>
          <a:prstGeom prst="rect">
            <a:avLst/>
          </a:prstGeom>
        </p:spPr>
        <p:txBody>
          <a:bodyPr>
            <a:spAutoFit/>
          </a:bodyPr>
          <a:lstStyle/>
          <a:p>
            <a:r>
              <a:rPr lang="ru-RU" b="1" i="1" dirty="0" smtClean="0">
                <a:solidFill>
                  <a:srgbClr val="C00000"/>
                </a:solidFill>
                <a:latin typeface="Times New Roman" pitchFamily="18" charset="0"/>
                <a:cs typeface="Times New Roman" pitchFamily="18" charset="0"/>
              </a:rPr>
              <a:t>На святки свои порядки –обряды, обычаи да колядки .</a:t>
            </a:r>
            <a:endParaRPr lang="ru-RU" b="1" dirty="0">
              <a:solidFill>
                <a:srgbClr val="C00000"/>
              </a:solidFill>
            </a:endParaRPr>
          </a:p>
        </p:txBody>
      </p:sp>
      <p:sp>
        <p:nvSpPr>
          <p:cNvPr id="10" name="Прямоугольник 9"/>
          <p:cNvSpPr/>
          <p:nvPr/>
        </p:nvSpPr>
        <p:spPr>
          <a:xfrm>
            <a:off x="5072066" y="3571876"/>
            <a:ext cx="3929090" cy="2308324"/>
          </a:xfrm>
          <a:prstGeom prst="rect">
            <a:avLst/>
          </a:prstGeom>
        </p:spPr>
        <p:txBody>
          <a:bodyPr wrap="square">
            <a:spAutoFit/>
          </a:bodyPr>
          <a:lstStyle/>
          <a:p>
            <a:r>
              <a:rPr lang="ru-RU" i="1" dirty="0" smtClean="0">
                <a:solidFill>
                  <a:srgbClr val="000099"/>
                </a:solidFill>
                <a:latin typeface="Times New Roman" pitchFamily="18" charset="0"/>
                <a:cs typeface="Times New Roman" pitchFamily="18" charset="0"/>
              </a:rPr>
              <a:t>Все 12 дней никто не брался ни за какую работу, боясь несчастья. По поверьям, с началом Святок с того света возвращаются души умерших, начинаются потехи нечистой силы и ведьм, которые справляют шабаш и веселятся с нечистыми. </a:t>
            </a:r>
            <a:br>
              <a:rPr lang="ru-RU" i="1" dirty="0" smtClean="0">
                <a:solidFill>
                  <a:srgbClr val="000099"/>
                </a:solidFill>
                <a:latin typeface="Times New Roman" pitchFamily="18" charset="0"/>
                <a:cs typeface="Times New Roman" pitchFamily="18" charset="0"/>
              </a:rPr>
            </a:br>
            <a:endParaRPr lang="ru-RU" i="1" dirty="0">
              <a:solidFill>
                <a:srgbClr val="000099"/>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MICROSOF-91E4BA\Мои документы\Мои рисунки\otkritka-rojdestvo_i_novii_god_41.jpg"/>
          <p:cNvPicPr>
            <a:picLocks noChangeAspect="1" noChangeArrowheads="1"/>
          </p:cNvPicPr>
          <p:nvPr/>
        </p:nvPicPr>
        <p:blipFill>
          <a:blip r:embed="rId2"/>
          <a:srcRect/>
          <a:stretch>
            <a:fillRect/>
          </a:stretch>
        </p:blipFill>
        <p:spPr bwMode="auto">
          <a:xfrm>
            <a:off x="-914400" y="-685800"/>
            <a:ext cx="10972800" cy="82296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214290"/>
            <a:ext cx="4572016" cy="3139321"/>
          </a:xfrm>
          <a:prstGeom prst="rect">
            <a:avLst/>
          </a:prstGeom>
        </p:spPr>
        <p:txBody>
          <a:bodyPr wrap="square">
            <a:spAutoFit/>
          </a:bodyPr>
          <a:lstStyle/>
          <a:p>
            <a:r>
              <a:rPr lang="ru-RU" i="1" dirty="0" smtClean="0">
                <a:solidFill>
                  <a:srgbClr val="000099"/>
                </a:solidFill>
                <a:latin typeface="Times New Roman" pitchFamily="18" charset="0"/>
                <a:cs typeface="Times New Roman" pitchFamily="18" charset="0"/>
              </a:rPr>
              <a:t>В святочный период проходил Коляда, который был у древних славян праздником народившегося солнца, днем рождения солнечного года. В ночь на Коляду жгли костры (зажигали древним способом священный огонь, который горел 12 дней), вокруг плясали, с приговорками с гор скатывали горящее колесо. </a:t>
            </a:r>
          </a:p>
          <a:p>
            <a:endParaRPr lang="ru-RU" i="1" dirty="0" smtClean="0">
              <a:solidFill>
                <a:srgbClr val="000099"/>
              </a:solidFill>
              <a:latin typeface="Times New Roman" pitchFamily="18" charset="0"/>
              <a:cs typeface="Times New Roman" pitchFamily="18" charset="0"/>
            </a:endParaRPr>
          </a:p>
          <a:p>
            <a:r>
              <a:rPr lang="ru-RU" i="1" dirty="0" smtClean="0">
                <a:solidFill>
                  <a:srgbClr val="000099"/>
                </a:solidFill>
                <a:latin typeface="Times New Roman" pitchFamily="18" charset="0"/>
                <a:cs typeface="Times New Roman" pitchFamily="18" charset="0"/>
              </a:rPr>
              <a:t/>
            </a:r>
            <a:br>
              <a:rPr lang="ru-RU" i="1" dirty="0" smtClean="0">
                <a:solidFill>
                  <a:srgbClr val="000099"/>
                </a:solidFill>
                <a:latin typeface="Times New Roman" pitchFamily="18" charset="0"/>
                <a:cs typeface="Times New Roman" pitchFamily="18" charset="0"/>
              </a:rPr>
            </a:br>
            <a:endParaRPr lang="ru-RU" i="1" dirty="0">
              <a:solidFill>
                <a:srgbClr val="000099"/>
              </a:solidFill>
              <a:latin typeface="Times New Roman" pitchFamily="18" charset="0"/>
              <a:cs typeface="Times New Roman" pitchFamily="18" charset="0"/>
            </a:endParaRPr>
          </a:p>
        </p:txBody>
      </p:sp>
      <p:pic>
        <p:nvPicPr>
          <p:cNvPr id="3" name="Picture 2" descr="D:\таня\о рождестве\Новая папка\0734d82ec5f85050f114cb46cb145a7e.jpg"/>
          <p:cNvPicPr>
            <a:picLocks noChangeAspect="1" noChangeArrowheads="1"/>
          </p:cNvPicPr>
          <p:nvPr/>
        </p:nvPicPr>
        <p:blipFill>
          <a:blip r:embed="rId2"/>
          <a:srcRect/>
          <a:stretch>
            <a:fillRect/>
          </a:stretch>
        </p:blipFill>
        <p:spPr bwMode="auto">
          <a:xfrm>
            <a:off x="5143504" y="714356"/>
            <a:ext cx="3333750" cy="4762500"/>
          </a:xfrm>
          <a:prstGeom prst="rect">
            <a:avLst/>
          </a:prstGeom>
          <a:noFill/>
        </p:spPr>
      </p:pic>
      <p:sp>
        <p:nvSpPr>
          <p:cNvPr id="4" name="Прямоугольник 3"/>
          <p:cNvSpPr/>
          <p:nvPr/>
        </p:nvSpPr>
        <p:spPr>
          <a:xfrm>
            <a:off x="285720" y="3500438"/>
            <a:ext cx="4572000" cy="1477328"/>
          </a:xfrm>
          <a:prstGeom prst="rect">
            <a:avLst/>
          </a:prstGeom>
        </p:spPr>
        <p:txBody>
          <a:bodyPr>
            <a:spAutoFit/>
          </a:bodyPr>
          <a:lstStyle/>
          <a:p>
            <a:r>
              <a:rPr lang="ru-RU" i="1" dirty="0" smtClean="0">
                <a:solidFill>
                  <a:srgbClr val="000099"/>
                </a:solidFill>
                <a:latin typeface="Times New Roman" pitchFamily="18" charset="0"/>
                <a:cs typeface="Times New Roman" pitchFamily="18" charset="0"/>
              </a:rPr>
              <a:t>Слово Коляда означает и празднование зимнего солнцеворота, русского праздника, а с забвением имени </a:t>
            </a:r>
            <a:r>
              <a:rPr lang="ru-RU" i="1" dirty="0" err="1" smtClean="0">
                <a:solidFill>
                  <a:srgbClr val="000099"/>
                </a:solidFill>
                <a:latin typeface="Times New Roman" pitchFamily="18" charset="0"/>
                <a:cs typeface="Times New Roman" pitchFamily="18" charset="0"/>
              </a:rPr>
              <a:t>Даждь-бога</a:t>
            </a:r>
            <a:r>
              <a:rPr lang="ru-RU" i="1" dirty="0" smtClean="0">
                <a:solidFill>
                  <a:srgbClr val="000099"/>
                </a:solidFill>
                <a:latin typeface="Times New Roman" pitchFamily="18" charset="0"/>
                <a:cs typeface="Times New Roman" pitchFamily="18" charset="0"/>
              </a:rPr>
              <a:t> косвенно обозначает и бога солнца.</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Documents and Settings\Admin.MICROSOF-91E4BA\Мои документы\Мои рисунки\kolyada_01.jpg"/>
          <p:cNvPicPr>
            <a:picLocks noChangeAspect="1" noChangeArrowheads="1"/>
          </p:cNvPicPr>
          <p:nvPr/>
        </p:nvPicPr>
        <p:blipFill>
          <a:blip r:embed="rId2"/>
          <a:srcRect/>
          <a:stretch>
            <a:fillRect/>
          </a:stretch>
        </p:blipFill>
        <p:spPr bwMode="auto">
          <a:xfrm>
            <a:off x="4214810" y="3160392"/>
            <a:ext cx="4714908" cy="3269003"/>
          </a:xfrm>
          <a:prstGeom prst="rect">
            <a:avLst/>
          </a:prstGeom>
          <a:noFill/>
        </p:spPr>
      </p:pic>
      <p:sp>
        <p:nvSpPr>
          <p:cNvPr id="3" name="Прямоугольник 2"/>
          <p:cNvSpPr/>
          <p:nvPr/>
        </p:nvSpPr>
        <p:spPr>
          <a:xfrm>
            <a:off x="142844" y="3643314"/>
            <a:ext cx="3786214" cy="2862322"/>
          </a:xfrm>
          <a:prstGeom prst="rect">
            <a:avLst/>
          </a:prstGeom>
        </p:spPr>
        <p:txBody>
          <a:bodyPr wrap="square">
            <a:spAutoFit/>
          </a:bodyPr>
          <a:lstStyle/>
          <a:p>
            <a:r>
              <a:rPr lang="ru-RU" i="1" dirty="0" smtClean="0">
                <a:solidFill>
                  <a:srgbClr val="000099"/>
                </a:solidFill>
                <a:latin typeface="Times New Roman" pitchFamily="18" charset="0"/>
                <a:cs typeface="Times New Roman" pitchFamily="18" charset="0"/>
              </a:rPr>
              <a:t>По домам в вечернее время и по ночам ходили ряженые — колядующие, специально для того, чтобы получить от хозяев обрядовую пищу и высказать им </a:t>
            </a:r>
            <a:r>
              <a:rPr lang="ru-RU" i="1" dirty="0" err="1" smtClean="0">
                <a:solidFill>
                  <a:srgbClr val="000099"/>
                </a:solidFill>
                <a:latin typeface="Times New Roman" pitchFamily="18" charset="0"/>
                <a:cs typeface="Times New Roman" pitchFamily="18" charset="0"/>
              </a:rPr>
              <a:t>благожелания</a:t>
            </a:r>
            <a:r>
              <a:rPr lang="ru-RU" i="1" dirty="0" smtClean="0">
                <a:solidFill>
                  <a:srgbClr val="000099"/>
                </a:solidFill>
                <a:latin typeface="Times New Roman" pitchFamily="18" charset="0"/>
                <a:cs typeface="Times New Roman" pitchFamily="18" charset="0"/>
              </a:rPr>
              <a:t> в наступающем году, достаток семьи в будущем году, считалось, напрямую зависел от степени </a:t>
            </a:r>
            <a:r>
              <a:rPr lang="ru-RU" i="1" dirty="0" err="1" smtClean="0">
                <a:solidFill>
                  <a:srgbClr val="000099"/>
                </a:solidFill>
                <a:latin typeface="Times New Roman" pitchFamily="18" charset="0"/>
                <a:cs typeface="Times New Roman" pitchFamily="18" charset="0"/>
              </a:rPr>
              <a:t>одарения</a:t>
            </a:r>
            <a:r>
              <a:rPr lang="ru-RU" i="1" dirty="0" smtClean="0">
                <a:solidFill>
                  <a:srgbClr val="000099"/>
                </a:solidFill>
                <a:latin typeface="Times New Roman" pitchFamily="18" charset="0"/>
                <a:cs typeface="Times New Roman" pitchFamily="18" charset="0"/>
              </a:rPr>
              <a:t> колядующих. </a:t>
            </a:r>
            <a:br>
              <a:rPr lang="ru-RU" i="1" dirty="0" smtClean="0">
                <a:solidFill>
                  <a:srgbClr val="000099"/>
                </a:solidFill>
                <a:latin typeface="Times New Roman" pitchFamily="18" charset="0"/>
                <a:cs typeface="Times New Roman" pitchFamily="18" charset="0"/>
              </a:rPr>
            </a:br>
            <a:endParaRPr lang="ru-RU" dirty="0"/>
          </a:p>
        </p:txBody>
      </p:sp>
      <p:sp>
        <p:nvSpPr>
          <p:cNvPr id="5" name="Прямоугольник 4"/>
          <p:cNvSpPr/>
          <p:nvPr/>
        </p:nvSpPr>
        <p:spPr>
          <a:xfrm>
            <a:off x="5572132" y="500042"/>
            <a:ext cx="3571868" cy="2031325"/>
          </a:xfrm>
          <a:prstGeom prst="rect">
            <a:avLst/>
          </a:prstGeom>
        </p:spPr>
        <p:txBody>
          <a:bodyPr wrap="square">
            <a:spAutoFit/>
          </a:bodyPr>
          <a:lstStyle/>
          <a:p>
            <a:r>
              <a:rPr lang="ru-RU" i="1" dirty="0" smtClean="0">
                <a:solidFill>
                  <a:srgbClr val="000099"/>
                </a:solidFill>
                <a:latin typeface="Times New Roman" pitchFamily="18" charset="0"/>
                <a:cs typeface="Times New Roman" pitchFamily="18" charset="0"/>
              </a:rPr>
              <a:t>Молодежь, разодетая в новые рубахи, чтобы избежать неурожая, собравшись в избе, плясала, перекидывалась загадками, а главное — рядилась. Ряженье служит символом обновления природы. </a:t>
            </a:r>
            <a:endParaRPr lang="ru-RU" dirty="0"/>
          </a:p>
        </p:txBody>
      </p:sp>
      <p:pic>
        <p:nvPicPr>
          <p:cNvPr id="6" name="Picture 2"/>
          <p:cNvPicPr>
            <a:picLocks noChangeAspect="1" noChangeArrowheads="1"/>
          </p:cNvPicPr>
          <p:nvPr/>
        </p:nvPicPr>
        <p:blipFill>
          <a:blip r:embed="rId3"/>
          <a:srcRect/>
          <a:stretch>
            <a:fillRect/>
          </a:stretch>
        </p:blipFill>
        <p:spPr bwMode="auto">
          <a:xfrm>
            <a:off x="571472" y="377301"/>
            <a:ext cx="4330578" cy="248019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2803653" cy="64633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400" dirty="0" smtClean="0">
              <a:latin typeface="Calibri" pitchFamily="34"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Коляда, коляда,</a:t>
            </a:r>
            <a:b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br>
            <a: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Накануне Рождества!</a:t>
            </a:r>
            <a:b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br>
            <a: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Тетенька добренька,</a:t>
            </a:r>
            <a:b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br>
            <a: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Пирожка-то </a:t>
            </a:r>
            <a:r>
              <a:rPr kumimoji="0" lang="ru-RU" sz="1400" b="0" i="1" u="none" strike="noStrike" cap="none" normalizeH="0" baseline="0" dirty="0" err="1" smtClean="0">
                <a:ln>
                  <a:noFill/>
                </a:ln>
                <a:solidFill>
                  <a:srgbClr val="000099"/>
                </a:solidFill>
                <a:effectLst/>
                <a:latin typeface="Times New Roman" pitchFamily="18" charset="0"/>
                <a:ea typeface="Times New Roman" pitchFamily="18" charset="0"/>
                <a:cs typeface="Times New Roman" pitchFamily="18" charset="0"/>
              </a:rPr>
              <a:t>сдобненька</a:t>
            </a:r>
            <a: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
            </a:r>
            <a:b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br>
            <a: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Не режь, не ломай,</a:t>
            </a:r>
            <a:b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br>
            <a: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Поскорее подавай,</a:t>
            </a:r>
            <a:b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br>
            <a: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Двоим, троим,</a:t>
            </a:r>
            <a:b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br>
            <a: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Давно стоим,</a:t>
            </a:r>
            <a:b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br>
            <a: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Да не выстоим!</a:t>
            </a:r>
            <a:b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br>
            <a: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Печка-то топиться,</a:t>
            </a:r>
            <a:b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br>
            <a: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Пирожка-то хочется!</a:t>
            </a:r>
            <a:endParaRPr kumimoji="0" lang="ru-RU" sz="1400" b="0" i="1"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На новое вам лето,</a:t>
            </a:r>
            <a:b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br>
            <a: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На красное вам лето!</a:t>
            </a:r>
            <a:b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br>
            <a: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Куда конь хвостом —</a:t>
            </a:r>
            <a:b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br>
            <a: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Туда жито кустом.</a:t>
            </a:r>
            <a:b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br>
            <a: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Куда коза рогом —</a:t>
            </a:r>
            <a:b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br>
            <a: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Туда сено стогом.</a:t>
            </a:r>
            <a:b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br>
            <a: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Сколько </a:t>
            </a:r>
            <a:r>
              <a:rPr kumimoji="0" lang="ru-RU" sz="1400" b="0" i="1" u="none" strike="noStrike" cap="none" normalizeH="0" baseline="0" dirty="0" err="1" smtClean="0">
                <a:ln>
                  <a:noFill/>
                </a:ln>
                <a:solidFill>
                  <a:srgbClr val="000099"/>
                </a:solidFill>
                <a:effectLst/>
                <a:latin typeface="Times New Roman" pitchFamily="18" charset="0"/>
                <a:ea typeface="Times New Roman" pitchFamily="18" charset="0"/>
                <a:cs typeface="Times New Roman" pitchFamily="18" charset="0"/>
              </a:rPr>
              <a:t>осиночек</a:t>
            </a:r>
            <a: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a:t>
            </a:r>
            <a:b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br>
            <a: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Столько вам </a:t>
            </a:r>
            <a:r>
              <a:rPr kumimoji="0" lang="ru-RU" sz="1400" b="0" i="1" u="none" strike="noStrike" cap="none" normalizeH="0" baseline="0" dirty="0" err="1" smtClean="0">
                <a:ln>
                  <a:noFill/>
                </a:ln>
                <a:solidFill>
                  <a:srgbClr val="000099"/>
                </a:solidFill>
                <a:effectLst/>
                <a:latin typeface="Times New Roman" pitchFamily="18" charset="0"/>
                <a:ea typeface="Times New Roman" pitchFamily="18" charset="0"/>
                <a:cs typeface="Times New Roman" pitchFamily="18" charset="0"/>
              </a:rPr>
              <a:t>свиночек</a:t>
            </a:r>
            <a: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a:t>
            </a:r>
            <a:b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br>
            <a: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Сколько елок,</a:t>
            </a:r>
            <a:b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br>
            <a: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Столько и коровок;</a:t>
            </a:r>
            <a:b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br>
            <a: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Сколько свечек,</a:t>
            </a:r>
            <a:b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br>
            <a: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Столько и овечек.</a:t>
            </a:r>
            <a:b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br>
            <a: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Счастья вам, хозяин с хозяюшкой,</a:t>
            </a:r>
            <a:b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br>
            <a: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Большого здоровья,</a:t>
            </a:r>
            <a:b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br>
            <a: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С Новым годом,</a:t>
            </a:r>
            <a:b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br>
            <a: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Со всем родом!</a:t>
            </a:r>
            <a:endParaRPr kumimoji="0" lang="ru-RU" sz="1800" b="0" i="1" u="none" strike="noStrike" cap="none" normalizeH="0" baseline="0" dirty="0" smtClean="0">
              <a:ln>
                <a:noFill/>
              </a:ln>
              <a:solidFill>
                <a:srgbClr val="000099"/>
              </a:solidFill>
              <a:effectLst/>
              <a:latin typeface="Times New Roman" pitchFamily="18" charset="0"/>
              <a:cs typeface="Times New Roman" pitchFamily="18" charset="0"/>
            </a:endParaRPr>
          </a:p>
        </p:txBody>
      </p:sp>
      <p:sp>
        <p:nvSpPr>
          <p:cNvPr id="3" name="Прямоугольник 2"/>
          <p:cNvSpPr/>
          <p:nvPr/>
        </p:nvSpPr>
        <p:spPr>
          <a:xfrm>
            <a:off x="2286000" y="2274838"/>
            <a:ext cx="4572000" cy="3970318"/>
          </a:xfrm>
          <a:prstGeom prst="rect">
            <a:avLst/>
          </a:prstGeom>
        </p:spPr>
        <p:txBody>
          <a:bodyPr>
            <a:spAutoFit/>
          </a:bodyPr>
          <a:lstStyle/>
          <a:p>
            <a:pPr lvl="0" algn="ctr" eaLnBrk="0" fontAlgn="base" hangingPunct="0">
              <a:spcBef>
                <a:spcPct val="0"/>
              </a:spcBef>
              <a:spcAft>
                <a:spcPct val="0"/>
              </a:spcAft>
            </a:pPr>
            <a:endParaRPr lang="ru-RU" dirty="0" smtClean="0">
              <a:latin typeface="Calibri" pitchFamily="34" charset="0"/>
              <a:ea typeface="Times New Roman" pitchFamily="18" charset="0"/>
              <a:cs typeface="Times New Roman" pitchFamily="18" charset="0"/>
            </a:endParaRPr>
          </a:p>
          <a:p>
            <a:pPr lvl="0" algn="ctr" eaLnBrk="0" fontAlgn="base" hangingPunct="0">
              <a:spcBef>
                <a:spcPct val="0"/>
              </a:spcBef>
              <a:spcAft>
                <a:spcPct val="0"/>
              </a:spcAft>
            </a:pPr>
            <a:endParaRPr lang="ru-RU" dirty="0" smtClean="0">
              <a:latin typeface="Calibri" pitchFamily="34" charset="0"/>
              <a:ea typeface="Times New Roman" pitchFamily="18" charset="0"/>
              <a:cs typeface="Times New Roman" pitchFamily="18" charset="0"/>
            </a:endParaRPr>
          </a:p>
          <a:p>
            <a:pPr lvl="0" algn="ctr" eaLnBrk="0" fontAlgn="base" hangingPunct="0">
              <a:spcBef>
                <a:spcPct val="0"/>
              </a:spcBef>
              <a:spcAft>
                <a:spcPct val="0"/>
              </a:spcAft>
            </a:pPr>
            <a:endParaRPr lang="ru-RU" dirty="0" smtClean="0">
              <a:latin typeface="Calibri" pitchFamily="34" charset="0"/>
              <a:ea typeface="Times New Roman" pitchFamily="18" charset="0"/>
              <a:cs typeface="Times New Roman" pitchFamily="18" charset="0"/>
            </a:endParaRPr>
          </a:p>
          <a:p>
            <a:pPr lvl="0" algn="ctr" eaLnBrk="0" fontAlgn="base" hangingPunct="0">
              <a:spcBef>
                <a:spcPct val="0"/>
              </a:spcBef>
              <a:spcAft>
                <a:spcPct val="0"/>
              </a:spcAft>
            </a:pPr>
            <a:endParaRPr lang="ru-RU" dirty="0" smtClean="0">
              <a:latin typeface="Calibri" pitchFamily="34" charset="0"/>
              <a:ea typeface="Times New Roman" pitchFamily="18" charset="0"/>
              <a:cs typeface="Times New Roman" pitchFamily="18" charset="0"/>
            </a:endParaRPr>
          </a:p>
          <a:p>
            <a:pPr lvl="0" algn="ctr" eaLnBrk="0" fontAlgn="base" hangingPunct="0">
              <a:spcBef>
                <a:spcPct val="0"/>
              </a:spcBef>
              <a:spcAft>
                <a:spcPct val="0"/>
              </a:spcAft>
            </a:pPr>
            <a:endParaRPr lang="ru-RU" dirty="0" smtClean="0">
              <a:latin typeface="Calibri" pitchFamily="34" charset="0"/>
              <a:ea typeface="Times New Roman" pitchFamily="18" charset="0"/>
              <a:cs typeface="Times New Roman" pitchFamily="18" charset="0"/>
            </a:endParaRPr>
          </a:p>
          <a:p>
            <a:pPr lvl="0" algn="ctr" eaLnBrk="0" fontAlgn="base" hangingPunct="0">
              <a:spcBef>
                <a:spcPct val="0"/>
              </a:spcBef>
              <a:spcAft>
                <a:spcPct val="0"/>
              </a:spcAft>
            </a:pPr>
            <a:endParaRPr lang="ru-RU" dirty="0" smtClean="0">
              <a:latin typeface="Calibri" pitchFamily="34" charset="0"/>
              <a:ea typeface="Times New Roman" pitchFamily="18" charset="0"/>
              <a:cs typeface="Times New Roman" pitchFamily="18" charset="0"/>
            </a:endParaRPr>
          </a:p>
          <a:p>
            <a:pPr lvl="0" algn="ctr" eaLnBrk="0" fontAlgn="base" hangingPunct="0">
              <a:spcBef>
                <a:spcPct val="0"/>
              </a:spcBef>
              <a:spcAft>
                <a:spcPct val="0"/>
              </a:spcAft>
            </a:pPr>
            <a:endParaRPr lang="ru-RU" dirty="0" smtClean="0">
              <a:latin typeface="Calibri" pitchFamily="34" charset="0"/>
              <a:ea typeface="Times New Roman" pitchFamily="18" charset="0"/>
              <a:cs typeface="Times New Roman" pitchFamily="18" charset="0"/>
            </a:endParaRPr>
          </a:p>
          <a:p>
            <a:pPr lvl="0" algn="ctr" eaLnBrk="0" fontAlgn="base" hangingPunct="0">
              <a:spcBef>
                <a:spcPct val="0"/>
              </a:spcBef>
              <a:spcAft>
                <a:spcPct val="0"/>
              </a:spcAft>
            </a:pPr>
            <a:endParaRPr lang="ru-RU" dirty="0" smtClean="0">
              <a:latin typeface="Calibri" pitchFamily="34" charset="0"/>
              <a:ea typeface="Times New Roman" pitchFamily="18" charset="0"/>
              <a:cs typeface="Times New Roman" pitchFamily="18" charset="0"/>
            </a:endParaRPr>
          </a:p>
          <a:p>
            <a:pPr lvl="0" algn="ctr" eaLnBrk="0" fontAlgn="base" hangingPunct="0">
              <a:spcBef>
                <a:spcPct val="0"/>
              </a:spcBef>
              <a:spcAft>
                <a:spcPct val="0"/>
              </a:spcAft>
            </a:pPr>
            <a:endParaRPr lang="ru-RU" dirty="0" smtClean="0">
              <a:latin typeface="Calibri" pitchFamily="34" charset="0"/>
              <a:ea typeface="Times New Roman" pitchFamily="18" charset="0"/>
              <a:cs typeface="Times New Roman" pitchFamily="18" charset="0"/>
            </a:endParaRPr>
          </a:p>
          <a:p>
            <a:pPr lvl="0" algn="ctr" eaLnBrk="0" fontAlgn="base" hangingPunct="0">
              <a:spcBef>
                <a:spcPct val="0"/>
              </a:spcBef>
              <a:spcAft>
                <a:spcPct val="0"/>
              </a:spcAft>
            </a:pPr>
            <a:endParaRPr lang="ru-RU" dirty="0" smtClean="0">
              <a:latin typeface="Calibri" pitchFamily="34" charset="0"/>
              <a:ea typeface="Times New Roman" pitchFamily="18" charset="0"/>
              <a:cs typeface="Times New Roman" pitchFamily="18" charset="0"/>
            </a:endParaRPr>
          </a:p>
          <a:p>
            <a:pPr lvl="0" algn="ctr" eaLnBrk="0" fontAlgn="base" hangingPunct="0">
              <a:spcBef>
                <a:spcPct val="0"/>
              </a:spcBef>
              <a:spcAft>
                <a:spcPct val="0"/>
              </a:spcAft>
            </a:pPr>
            <a:r>
              <a:rPr lang="ru-RU" dirty="0" smtClean="0">
                <a:latin typeface="Calibri" pitchFamily="34" charset="0"/>
                <a:ea typeface="Times New Roman" pitchFamily="18" charset="0"/>
                <a:cs typeface="Times New Roman" pitchFamily="18" charset="0"/>
              </a:rPr>
              <a:t>***</a:t>
            </a:r>
            <a:endParaRPr lang="ru-RU" sz="1000" dirty="0" smtClean="0">
              <a:latin typeface="Arial" pitchFamily="34" charset="0"/>
            </a:endParaRPr>
          </a:p>
          <a:p>
            <a:pPr lvl="0" algn="ctr" eaLnBrk="0" fontAlgn="base" hangingPunct="0">
              <a:spcBef>
                <a:spcPct val="0"/>
              </a:spcBef>
              <a:spcAft>
                <a:spcPct val="0"/>
              </a:spcAft>
            </a:pPr>
            <a:endParaRPr lang="ru-RU" dirty="0" smtClean="0">
              <a:latin typeface="Calibri" pitchFamily="34" charset="0"/>
              <a:ea typeface="Times New Roman" pitchFamily="18" charset="0"/>
              <a:cs typeface="Times New Roman" pitchFamily="18" charset="0"/>
            </a:endParaRPr>
          </a:p>
          <a:p>
            <a:pPr lvl="0" algn="ctr" eaLnBrk="0" fontAlgn="base" hangingPunct="0">
              <a:spcBef>
                <a:spcPct val="0"/>
              </a:spcBef>
              <a:spcAft>
                <a:spcPct val="0"/>
              </a:spcAft>
            </a:pPr>
            <a:endParaRPr lang="ru-RU" dirty="0" smtClean="0">
              <a:latin typeface="Calibri" pitchFamily="34" charset="0"/>
              <a:ea typeface="Times New Roman" pitchFamily="18" charset="0"/>
              <a:cs typeface="Times New Roman" pitchFamily="18" charset="0"/>
            </a:endParaRPr>
          </a:p>
          <a:p>
            <a:pPr lvl="0" algn="ctr" eaLnBrk="0" fontAlgn="base" hangingPunct="0">
              <a:spcBef>
                <a:spcPct val="0"/>
              </a:spcBef>
              <a:spcAft>
                <a:spcPct val="0"/>
              </a:spcAft>
            </a:pPr>
            <a:endParaRPr lang="ru-RU" dirty="0" smtClean="0">
              <a:latin typeface="Calibri" pitchFamily="34" charset="0"/>
              <a:ea typeface="Times New Roman" pitchFamily="18" charset="0"/>
              <a:cs typeface="Times New Roman" pitchFamily="18" charset="0"/>
            </a:endParaRPr>
          </a:p>
        </p:txBody>
      </p:sp>
      <p:pic>
        <p:nvPicPr>
          <p:cNvPr id="4" name="Picture 2" descr="D:\таня\о рождестве\Новая папка\лоляда74_r.jpg"/>
          <p:cNvPicPr>
            <a:picLocks noChangeAspect="1" noChangeArrowheads="1"/>
          </p:cNvPicPr>
          <p:nvPr/>
        </p:nvPicPr>
        <p:blipFill>
          <a:blip r:embed="rId2"/>
          <a:srcRect/>
          <a:stretch>
            <a:fillRect/>
          </a:stretch>
        </p:blipFill>
        <p:spPr bwMode="auto">
          <a:xfrm>
            <a:off x="2928926" y="1285860"/>
            <a:ext cx="4057650" cy="4762500"/>
          </a:xfrm>
          <a:prstGeom prst="rect">
            <a:avLst/>
          </a:prstGeom>
          <a:noFill/>
        </p:spPr>
      </p:pic>
      <p:sp>
        <p:nvSpPr>
          <p:cNvPr id="5" name="Прямоугольник 4"/>
          <p:cNvSpPr/>
          <p:nvPr/>
        </p:nvSpPr>
        <p:spPr>
          <a:xfrm>
            <a:off x="2643174" y="285728"/>
            <a:ext cx="3934603" cy="369332"/>
          </a:xfrm>
          <a:prstGeom prst="rect">
            <a:avLst/>
          </a:prstGeom>
        </p:spPr>
        <p:txBody>
          <a:bodyPr wrap="none">
            <a:spAutoFit/>
          </a:bodyPr>
          <a:lstStyle/>
          <a:p>
            <a:pPr lvl="0" algn="ctr" fontAlgn="base">
              <a:spcBef>
                <a:spcPct val="0"/>
              </a:spcBef>
              <a:spcAft>
                <a:spcPct val="0"/>
              </a:spcAft>
            </a:pPr>
            <a:r>
              <a:rPr lang="ru-RU" i="1" dirty="0" smtClean="0">
                <a:solidFill>
                  <a:srgbClr val="FF0000"/>
                </a:solidFill>
                <a:latin typeface="Times New Roman" pitchFamily="18" charset="0"/>
                <a:ea typeface="Times New Roman" pitchFamily="18" charset="0"/>
                <a:cs typeface="Times New Roman" pitchFamily="18" charset="0"/>
              </a:rPr>
              <a:t>     Пришла коляда - отворяй ворота!</a:t>
            </a:r>
            <a:endParaRPr lang="ru-RU" sz="1000" i="1" dirty="0" smtClean="0">
              <a:solidFill>
                <a:srgbClr val="FF0000"/>
              </a:solidFill>
              <a:latin typeface="Times New Roman" pitchFamily="18" charset="0"/>
              <a:cs typeface="Times New Roman" pitchFamily="18" charset="0"/>
            </a:endParaRPr>
          </a:p>
        </p:txBody>
      </p:sp>
      <p:sp>
        <p:nvSpPr>
          <p:cNvPr id="6" name="Прямоугольник 5"/>
          <p:cNvSpPr/>
          <p:nvPr/>
        </p:nvSpPr>
        <p:spPr>
          <a:xfrm>
            <a:off x="6929454" y="2214554"/>
            <a:ext cx="1928826" cy="1815882"/>
          </a:xfrm>
          <a:prstGeom prst="rect">
            <a:avLst/>
          </a:prstGeom>
        </p:spPr>
        <p:txBody>
          <a:bodyPr wrap="square">
            <a:spAutoFit/>
          </a:bodyPr>
          <a:lstStyle/>
          <a:p>
            <a:pPr lvl="0" algn="ctr" eaLnBrk="0" fontAlgn="base" hangingPunct="0">
              <a:spcBef>
                <a:spcPct val="0"/>
              </a:spcBef>
              <a:spcAft>
                <a:spcPct val="0"/>
              </a:spcAft>
            </a:pPr>
            <a:r>
              <a:rPr lang="ru-RU" sz="1600" i="1" dirty="0" smtClean="0">
                <a:solidFill>
                  <a:srgbClr val="000099"/>
                </a:solidFill>
                <a:latin typeface="Times New Roman" pitchFamily="18" charset="0"/>
                <a:ea typeface="Times New Roman" pitchFamily="18" charset="0"/>
                <a:cs typeface="Times New Roman" pitchFamily="18" charset="0"/>
              </a:rPr>
              <a:t>Господин, господа,</a:t>
            </a:r>
            <a:br>
              <a:rPr lang="ru-RU" sz="1600" i="1" dirty="0" smtClean="0">
                <a:solidFill>
                  <a:srgbClr val="000099"/>
                </a:solidFill>
                <a:latin typeface="Times New Roman" pitchFamily="18" charset="0"/>
                <a:ea typeface="Times New Roman" pitchFamily="18" charset="0"/>
                <a:cs typeface="Times New Roman" pitchFamily="18" charset="0"/>
              </a:rPr>
            </a:br>
            <a:r>
              <a:rPr lang="ru-RU" sz="1600" i="1" dirty="0" err="1" smtClean="0">
                <a:solidFill>
                  <a:srgbClr val="000099"/>
                </a:solidFill>
                <a:latin typeface="Times New Roman" pitchFamily="18" charset="0"/>
                <a:ea typeface="Times New Roman" pitchFamily="18" charset="0"/>
                <a:cs typeface="Times New Roman" pitchFamily="18" charset="0"/>
              </a:rPr>
              <a:t>Господинова</a:t>
            </a:r>
            <a:r>
              <a:rPr lang="ru-RU" sz="1600" i="1" dirty="0" smtClean="0">
                <a:solidFill>
                  <a:srgbClr val="000099"/>
                </a:solidFill>
                <a:latin typeface="Times New Roman" pitchFamily="18" charset="0"/>
                <a:ea typeface="Times New Roman" pitchFamily="18" charset="0"/>
                <a:cs typeface="Times New Roman" pitchFamily="18" charset="0"/>
              </a:rPr>
              <a:t> жена,</a:t>
            </a:r>
            <a:br>
              <a:rPr lang="ru-RU" sz="1600" i="1" dirty="0" smtClean="0">
                <a:solidFill>
                  <a:srgbClr val="000099"/>
                </a:solidFill>
                <a:latin typeface="Times New Roman" pitchFamily="18" charset="0"/>
                <a:ea typeface="Times New Roman" pitchFamily="18" charset="0"/>
                <a:cs typeface="Times New Roman" pitchFamily="18" charset="0"/>
              </a:rPr>
            </a:br>
            <a:r>
              <a:rPr lang="ru-RU" sz="1600" i="1" dirty="0" smtClean="0">
                <a:solidFill>
                  <a:srgbClr val="000099"/>
                </a:solidFill>
                <a:latin typeface="Times New Roman" pitchFamily="18" charset="0"/>
                <a:ea typeface="Times New Roman" pitchFamily="18" charset="0"/>
                <a:cs typeface="Times New Roman" pitchFamily="18" charset="0"/>
              </a:rPr>
              <a:t>Двери отворите</a:t>
            </a:r>
            <a:br>
              <a:rPr lang="ru-RU" sz="1600" i="1" dirty="0" smtClean="0">
                <a:solidFill>
                  <a:srgbClr val="000099"/>
                </a:solidFill>
                <a:latin typeface="Times New Roman" pitchFamily="18" charset="0"/>
                <a:ea typeface="Times New Roman" pitchFamily="18" charset="0"/>
                <a:cs typeface="Times New Roman" pitchFamily="18" charset="0"/>
              </a:rPr>
            </a:br>
            <a:r>
              <a:rPr lang="ru-RU" sz="1600" i="1" dirty="0" smtClean="0">
                <a:solidFill>
                  <a:srgbClr val="000099"/>
                </a:solidFill>
                <a:latin typeface="Times New Roman" pitchFamily="18" charset="0"/>
                <a:ea typeface="Times New Roman" pitchFamily="18" charset="0"/>
                <a:cs typeface="Times New Roman" pitchFamily="18" charset="0"/>
              </a:rPr>
              <a:t>И нас одарите!</a:t>
            </a:r>
            <a:br>
              <a:rPr lang="ru-RU" sz="1600" i="1" dirty="0" smtClean="0">
                <a:solidFill>
                  <a:srgbClr val="000099"/>
                </a:solidFill>
                <a:latin typeface="Times New Roman" pitchFamily="18" charset="0"/>
                <a:ea typeface="Times New Roman" pitchFamily="18" charset="0"/>
                <a:cs typeface="Times New Roman" pitchFamily="18" charset="0"/>
              </a:rPr>
            </a:br>
            <a:r>
              <a:rPr lang="ru-RU" sz="1600" i="1" dirty="0" smtClean="0">
                <a:solidFill>
                  <a:srgbClr val="000099"/>
                </a:solidFill>
                <a:latin typeface="Times New Roman" pitchFamily="18" charset="0"/>
                <a:ea typeface="Times New Roman" pitchFamily="18" charset="0"/>
                <a:cs typeface="Times New Roman" pitchFamily="18" charset="0"/>
              </a:rPr>
              <a:t>Пирогом, калачом</a:t>
            </a:r>
            <a:br>
              <a:rPr lang="ru-RU" sz="1600" i="1" dirty="0" smtClean="0">
                <a:solidFill>
                  <a:srgbClr val="000099"/>
                </a:solidFill>
                <a:latin typeface="Times New Roman" pitchFamily="18" charset="0"/>
                <a:ea typeface="Times New Roman" pitchFamily="18" charset="0"/>
                <a:cs typeface="Times New Roman" pitchFamily="18" charset="0"/>
              </a:rPr>
            </a:br>
            <a:r>
              <a:rPr lang="ru-RU" sz="1600" i="1" dirty="0" smtClean="0">
                <a:solidFill>
                  <a:srgbClr val="000099"/>
                </a:solidFill>
                <a:latin typeface="Times New Roman" pitchFamily="18" charset="0"/>
                <a:ea typeface="Times New Roman" pitchFamily="18" charset="0"/>
                <a:cs typeface="Times New Roman" pitchFamily="18" charset="0"/>
              </a:rPr>
              <a:t>Или чем-нибудь еще.</a:t>
            </a:r>
            <a:endParaRPr lang="ru-RU" sz="1600" i="1" dirty="0">
              <a:solidFill>
                <a:srgbClr val="000099"/>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0"/>
            <a:ext cx="6598473" cy="172354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lang="ru-RU" sz="1400" dirty="0" smtClean="0">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400" dirty="0" smtClean="0">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    </a:t>
            </a:r>
            <a:r>
              <a:rPr kumimoji="0" lang="ru-RU" sz="1600" b="0" i="1" u="none" strike="noStrike" cap="none" normalizeH="0" baseline="0" dirty="0" err="1" smtClean="0">
                <a:ln>
                  <a:noFill/>
                </a:ln>
                <a:solidFill>
                  <a:srgbClr val="000099"/>
                </a:solidFill>
                <a:effectLst/>
                <a:latin typeface="Times New Roman" pitchFamily="18" charset="0"/>
                <a:ea typeface="Times New Roman" pitchFamily="18" charset="0"/>
                <a:cs typeface="Times New Roman" pitchFamily="18" charset="0"/>
              </a:rPr>
              <a:t>Колядовщики</a:t>
            </a:r>
            <a:r>
              <a:rPr kumimoji="0" lang="ru-RU" sz="16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 своими песнопениями желали хозяевам доброго здоровья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 богатства, хорошего урожая, хозяйственного благополучия,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а те одаривали</a:t>
            </a:r>
            <a:r>
              <a:rPr kumimoji="0" lang="ru-RU" sz="1600" b="0" i="1" u="none" strike="noStrike" cap="none" normalizeH="0" dirty="0" smtClean="0">
                <a:ln>
                  <a:noFill/>
                </a:ln>
                <a:solidFill>
                  <a:srgbClr val="000099"/>
                </a:solidFill>
                <a:effectLst/>
                <a:latin typeface="Times New Roman" pitchFamily="18" charset="0"/>
                <a:ea typeface="Times New Roman" pitchFamily="18" charset="0"/>
                <a:cs typeface="Times New Roman" pitchFamily="18" charset="0"/>
              </a:rPr>
              <a:t>  их в ответ угощением , колядками .</a:t>
            </a:r>
            <a:endParaRPr kumimoji="0" lang="ru-RU" sz="16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rgbClr val="000099"/>
              </a:solidFill>
              <a:effectLst/>
              <a:latin typeface="Times New Roman" pitchFamily="18" charset="0"/>
              <a:cs typeface="Times New Roman" pitchFamily="18" charset="0"/>
            </a:endParaRPr>
          </a:p>
        </p:txBody>
      </p:sp>
      <p:sp>
        <p:nvSpPr>
          <p:cNvPr id="32771" name="Rectangle 3"/>
          <p:cNvSpPr>
            <a:spLocks noChangeArrowheads="1"/>
          </p:cNvSpPr>
          <p:nvPr/>
        </p:nvSpPr>
        <p:spPr bwMode="auto">
          <a:xfrm>
            <a:off x="0" y="0"/>
            <a:ext cx="18473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400" dirty="0" smtClean="0">
              <a:latin typeface="Calibri" pitchFamily="34" charset="0"/>
              <a:ea typeface="Times New Roman" pitchFamily="18" charset="0"/>
              <a:cs typeface="Times New Roman" pitchFamily="18" charset="0"/>
            </a:endParaRPr>
          </a:p>
        </p:txBody>
      </p:sp>
      <p:sp>
        <p:nvSpPr>
          <p:cNvPr id="32772" name="Rectangle 4"/>
          <p:cNvSpPr>
            <a:spLocks noChangeArrowheads="1"/>
          </p:cNvSpPr>
          <p:nvPr/>
        </p:nvSpPr>
        <p:spPr bwMode="auto">
          <a:xfrm>
            <a:off x="0" y="0"/>
            <a:ext cx="224741"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endParaRPr>
          </a:p>
        </p:txBody>
      </p:sp>
      <p:sp>
        <p:nvSpPr>
          <p:cNvPr id="7" name="TextBox 6"/>
          <p:cNvSpPr txBox="1"/>
          <p:nvPr/>
        </p:nvSpPr>
        <p:spPr>
          <a:xfrm>
            <a:off x="571472" y="1357298"/>
            <a:ext cx="6143668" cy="4893647"/>
          </a:xfrm>
          <a:prstGeom prst="rect">
            <a:avLst/>
          </a:prstGeom>
          <a:noFill/>
        </p:spPr>
        <p:txBody>
          <a:bodyPr wrap="square" rtlCol="0">
            <a:spAutoFit/>
          </a:bodyPr>
          <a:lstStyle/>
          <a:p>
            <a:pPr lvl="0" fontAlgn="base">
              <a:spcBef>
                <a:spcPct val="0"/>
              </a:spcBef>
              <a:spcAft>
                <a:spcPct val="0"/>
              </a:spcAft>
            </a:pPr>
            <a:r>
              <a:rPr lang="ru-RU" sz="1600" i="1" dirty="0" smtClean="0">
                <a:solidFill>
                  <a:srgbClr val="000080"/>
                </a:solidFill>
                <a:latin typeface="Calibri" pitchFamily="34" charset="0"/>
                <a:ea typeface="Times New Roman" pitchFamily="18" charset="0"/>
                <a:cs typeface="Times New Roman" pitchFamily="18" charset="0"/>
              </a:rPr>
              <a:t>К</a:t>
            </a:r>
            <a:r>
              <a:rPr lang="ru-RU" sz="1600" i="1" dirty="0" smtClean="0">
                <a:solidFill>
                  <a:srgbClr val="000080"/>
                </a:solidFill>
                <a:latin typeface="Times New Roman" pitchFamily="18" charset="0"/>
                <a:ea typeface="Times New Roman" pitchFamily="18" charset="0"/>
                <a:cs typeface="Times New Roman" pitchFamily="18" charset="0"/>
              </a:rPr>
              <a:t>олядки — калитки — это маленькие выпечные изделия из ржаного теста с различными начинками. Их выпекают обычно к Рождеству и угощают ими </a:t>
            </a:r>
            <a:r>
              <a:rPr lang="ru-RU" sz="1600" i="1" dirty="0" err="1" smtClean="0">
                <a:solidFill>
                  <a:srgbClr val="000080"/>
                </a:solidFill>
                <a:latin typeface="Times New Roman" pitchFamily="18" charset="0"/>
                <a:ea typeface="Times New Roman" pitchFamily="18" charset="0"/>
                <a:cs typeface="Times New Roman" pitchFamily="18" charset="0"/>
              </a:rPr>
              <a:t>колядовальщиков</a:t>
            </a:r>
            <a:r>
              <a:rPr lang="ru-RU" sz="1600" i="1" dirty="0" smtClean="0">
                <a:solidFill>
                  <a:srgbClr val="000080"/>
                </a:solidFill>
                <a:latin typeface="Times New Roman" pitchFamily="18" charset="0"/>
                <a:ea typeface="Times New Roman" pitchFamily="18" charset="0"/>
                <a:cs typeface="Times New Roman" pitchFamily="18" charset="0"/>
              </a:rPr>
              <a:t>. </a:t>
            </a:r>
            <a:br>
              <a:rPr lang="ru-RU" sz="1600" i="1" dirty="0" smtClean="0">
                <a:solidFill>
                  <a:srgbClr val="000080"/>
                </a:solidFill>
                <a:latin typeface="Times New Roman" pitchFamily="18" charset="0"/>
                <a:ea typeface="Times New Roman" pitchFamily="18" charset="0"/>
                <a:cs typeface="Times New Roman" pitchFamily="18" charset="0"/>
              </a:rPr>
            </a:br>
            <a:r>
              <a:rPr lang="ru-RU" sz="1400" i="1" dirty="0" smtClean="0">
                <a:solidFill>
                  <a:srgbClr val="000080"/>
                </a:solidFill>
                <a:latin typeface="Times New Roman" pitchFamily="18" charset="0"/>
                <a:ea typeface="Times New Roman" pitchFamily="18" charset="0"/>
                <a:cs typeface="Times New Roman" pitchFamily="18" charset="0"/>
              </a:rPr>
              <a:t/>
            </a:r>
            <a:br>
              <a:rPr lang="ru-RU" sz="1400" i="1" dirty="0" smtClean="0">
                <a:solidFill>
                  <a:srgbClr val="000080"/>
                </a:solidFill>
                <a:latin typeface="Times New Roman" pitchFamily="18" charset="0"/>
                <a:ea typeface="Times New Roman" pitchFamily="18" charset="0"/>
                <a:cs typeface="Times New Roman" pitchFamily="18" charset="0"/>
              </a:rPr>
            </a:br>
            <a:endParaRPr lang="ru-RU" sz="1400" i="1" dirty="0" smtClean="0">
              <a:latin typeface="Times New Roman" pitchFamily="18" charset="0"/>
              <a:cs typeface="Times New Roman" pitchFamily="18" charset="0"/>
            </a:endParaRPr>
          </a:p>
          <a:p>
            <a:pPr lvl="0" eaLnBrk="0" fontAlgn="base" hangingPunct="0">
              <a:spcBef>
                <a:spcPct val="0"/>
              </a:spcBef>
              <a:spcAft>
                <a:spcPct val="0"/>
              </a:spcAft>
            </a:pPr>
            <a:r>
              <a:rPr lang="ru-RU" sz="1400" b="1" i="1" dirty="0" smtClean="0">
                <a:solidFill>
                  <a:srgbClr val="FF0000"/>
                </a:solidFill>
                <a:latin typeface="Times New Roman" pitchFamily="18" charset="0"/>
                <a:ea typeface="Times New Roman" pitchFamily="18" charset="0"/>
                <a:cs typeface="Times New Roman" pitchFamily="18" charset="0"/>
                <a:hlinkClick r:id="rId2"/>
              </a:rPr>
              <a:t>Тесто для колядок </a:t>
            </a:r>
            <a:endParaRPr lang="ru-RU" sz="1400" i="1" dirty="0" smtClean="0">
              <a:latin typeface="Times New Roman" pitchFamily="18" charset="0"/>
              <a:cs typeface="Times New Roman" pitchFamily="18" charset="0"/>
            </a:endParaRPr>
          </a:p>
          <a:p>
            <a:pPr lvl="0" eaLnBrk="0" fontAlgn="base" hangingPunct="0">
              <a:spcBef>
                <a:spcPct val="0"/>
              </a:spcBef>
              <a:spcAft>
                <a:spcPct val="0"/>
              </a:spcAft>
            </a:pPr>
            <a:r>
              <a:rPr lang="ru-RU" sz="1400" b="1" i="1" dirty="0" smtClean="0">
                <a:solidFill>
                  <a:srgbClr val="0000CC"/>
                </a:solidFill>
                <a:latin typeface="Times New Roman" pitchFamily="18" charset="0"/>
                <a:ea typeface="Times New Roman" pitchFamily="18" charset="0"/>
                <a:cs typeface="Times New Roman" pitchFamily="18" charset="0"/>
              </a:rPr>
              <a:t>Ингредиенты:</a:t>
            </a:r>
            <a:br>
              <a:rPr lang="ru-RU" sz="1400" b="1" i="1" dirty="0" smtClean="0">
                <a:solidFill>
                  <a:srgbClr val="0000CC"/>
                </a:solidFill>
                <a:latin typeface="Times New Roman" pitchFamily="18" charset="0"/>
                <a:ea typeface="Times New Roman" pitchFamily="18" charset="0"/>
                <a:cs typeface="Times New Roman" pitchFamily="18" charset="0"/>
              </a:rPr>
            </a:br>
            <a:r>
              <a:rPr lang="ru-RU" sz="1400" b="1" i="1" dirty="0" smtClean="0">
                <a:solidFill>
                  <a:srgbClr val="0000CC"/>
                </a:solidFill>
                <a:latin typeface="Times New Roman" pitchFamily="18" charset="0"/>
                <a:ea typeface="Times New Roman" pitchFamily="18" charset="0"/>
                <a:cs typeface="Times New Roman" pitchFamily="18" charset="0"/>
              </a:rPr>
              <a:t>2,5 стакана ржаной или смеси ржаной и пшеничной муки (в соотношении 1:1), 1,5 стакана жидкости (вода, молоко, простокваша и др. в различных соотношениях), соль. </a:t>
            </a:r>
            <a:endParaRPr lang="ru-RU" sz="1400" i="1" dirty="0" smtClean="0">
              <a:latin typeface="Times New Roman" pitchFamily="18" charset="0"/>
              <a:cs typeface="Times New Roman" pitchFamily="18" charset="0"/>
            </a:endParaRPr>
          </a:p>
          <a:p>
            <a:pPr lvl="0" eaLnBrk="0" fontAlgn="base" hangingPunct="0">
              <a:spcBef>
                <a:spcPct val="0"/>
              </a:spcBef>
              <a:spcAft>
                <a:spcPct val="0"/>
              </a:spcAft>
            </a:pPr>
            <a:r>
              <a:rPr lang="ru-RU" sz="1400" i="1" dirty="0" smtClean="0">
                <a:solidFill>
                  <a:srgbClr val="666666"/>
                </a:solidFill>
                <a:latin typeface="Times New Roman" pitchFamily="18" charset="0"/>
                <a:ea typeface="Times New Roman" pitchFamily="18" charset="0"/>
                <a:cs typeface="Times New Roman" pitchFamily="18" charset="0"/>
              </a:rPr>
              <a:t>        </a:t>
            </a:r>
            <a:r>
              <a:rPr lang="ru-RU" sz="1400" b="1" i="1" dirty="0" smtClean="0">
                <a:solidFill>
                  <a:srgbClr val="0000DD"/>
                </a:solidFill>
                <a:latin typeface="Times New Roman" pitchFamily="18" charset="0"/>
                <a:ea typeface="Times New Roman" pitchFamily="18" charset="0"/>
                <a:cs typeface="Times New Roman" pitchFamily="18" charset="0"/>
                <a:hlinkClick r:id="rId3"/>
              </a:rPr>
              <a:t>Приготовление</a:t>
            </a:r>
            <a:endParaRPr lang="ru-RU" sz="1400" i="1" dirty="0" smtClean="0">
              <a:latin typeface="Times New Roman" pitchFamily="18" charset="0"/>
              <a:cs typeface="Times New Roman" pitchFamily="18" charset="0"/>
            </a:endParaRPr>
          </a:p>
          <a:p>
            <a:pPr lvl="0" eaLnBrk="0" fontAlgn="base" hangingPunct="0">
              <a:spcBef>
                <a:spcPct val="0"/>
              </a:spcBef>
              <a:spcAft>
                <a:spcPct val="0"/>
              </a:spcAft>
            </a:pPr>
            <a:r>
              <a:rPr lang="ru-RU" sz="1400" i="1" dirty="0" smtClean="0">
                <a:solidFill>
                  <a:srgbClr val="000080"/>
                </a:solidFill>
                <a:latin typeface="Times New Roman" pitchFamily="18" charset="0"/>
                <a:ea typeface="Times New Roman" pitchFamily="18" charset="0"/>
                <a:cs typeface="Times New Roman" pitchFamily="18" charset="0"/>
              </a:rPr>
              <a:t>Из муки, жидкости и соли замесить пресное тесто и оставить его на 20—30 мин, прикрыв салфеткой. </a:t>
            </a:r>
            <a:br>
              <a:rPr lang="ru-RU" sz="1400" i="1" dirty="0" smtClean="0">
                <a:solidFill>
                  <a:srgbClr val="000080"/>
                </a:solidFill>
                <a:latin typeface="Times New Roman" pitchFamily="18" charset="0"/>
                <a:ea typeface="Times New Roman" pitchFamily="18" charset="0"/>
                <a:cs typeface="Times New Roman" pitchFamily="18" charset="0"/>
              </a:rPr>
            </a:br>
            <a:r>
              <a:rPr lang="ru-RU" sz="1400" i="1" dirty="0" smtClean="0">
                <a:solidFill>
                  <a:srgbClr val="000080"/>
                </a:solidFill>
                <a:latin typeface="Times New Roman" pitchFamily="18" charset="0"/>
                <a:ea typeface="Times New Roman" pitchFamily="18" charset="0"/>
                <a:cs typeface="Times New Roman" pitchFamily="18" charset="0"/>
              </a:rPr>
              <a:t>Затем раскатать тесто в жгут, нарезать на равные кусочки, раскатать из них тонкие лепешки и придать им круглую или овальную форму. </a:t>
            </a:r>
            <a:br>
              <a:rPr lang="ru-RU" sz="1400" i="1" dirty="0" smtClean="0">
                <a:solidFill>
                  <a:srgbClr val="000080"/>
                </a:solidFill>
                <a:latin typeface="Times New Roman" pitchFamily="18" charset="0"/>
                <a:ea typeface="Times New Roman" pitchFamily="18" charset="0"/>
                <a:cs typeface="Times New Roman" pitchFamily="18" charset="0"/>
              </a:rPr>
            </a:br>
            <a:r>
              <a:rPr lang="ru-RU" sz="1400" i="1" dirty="0" smtClean="0">
                <a:solidFill>
                  <a:srgbClr val="000080"/>
                </a:solidFill>
                <a:latin typeface="Times New Roman" pitchFamily="18" charset="0"/>
                <a:ea typeface="Times New Roman" pitchFamily="18" charset="0"/>
                <a:cs typeface="Times New Roman" pitchFamily="18" charset="0"/>
              </a:rPr>
              <a:t>Положить начинку и защипнуть или просто загнуть края, сформовав изделия любой формы. Выпекать в духовом шкафу при умеренной температуре (200— 220°С). </a:t>
            </a:r>
            <a:br>
              <a:rPr lang="ru-RU" sz="1400" i="1" dirty="0" smtClean="0">
                <a:solidFill>
                  <a:srgbClr val="000080"/>
                </a:solidFill>
                <a:latin typeface="Times New Roman" pitchFamily="18" charset="0"/>
                <a:ea typeface="Times New Roman" pitchFamily="18" charset="0"/>
                <a:cs typeface="Times New Roman" pitchFamily="18" charset="0"/>
              </a:rPr>
            </a:br>
            <a:r>
              <a:rPr lang="ru-RU" sz="1400" i="1" dirty="0" smtClean="0">
                <a:solidFill>
                  <a:srgbClr val="000080"/>
                </a:solidFill>
                <a:latin typeface="Times New Roman" pitchFamily="18" charset="0"/>
                <a:ea typeface="Times New Roman" pitchFamily="18" charset="0"/>
                <a:cs typeface="Times New Roman" pitchFamily="18" charset="0"/>
              </a:rPr>
              <a:t>Горячие колядки смазать растопленным маслом или маслом со сметаной. </a:t>
            </a:r>
            <a:br>
              <a:rPr lang="ru-RU" sz="1400" i="1" dirty="0" smtClean="0">
                <a:solidFill>
                  <a:srgbClr val="000080"/>
                </a:solidFill>
                <a:latin typeface="Times New Roman" pitchFamily="18" charset="0"/>
                <a:ea typeface="Times New Roman" pitchFamily="18" charset="0"/>
                <a:cs typeface="Times New Roman" pitchFamily="18" charset="0"/>
              </a:rPr>
            </a:br>
            <a:r>
              <a:rPr lang="ru-RU" sz="1400" b="1" i="1" dirty="0" smtClean="0">
                <a:solidFill>
                  <a:srgbClr val="000080"/>
                </a:solidFill>
                <a:latin typeface="Times New Roman" pitchFamily="18" charset="0"/>
                <a:ea typeface="Times New Roman" pitchFamily="18" charset="0"/>
                <a:cs typeface="Times New Roman" pitchFamily="18" charset="0"/>
              </a:rPr>
              <a:t>Начинки для колядок </a:t>
            </a:r>
            <a:r>
              <a:rPr lang="ru-RU" sz="1400" i="1" dirty="0" smtClean="0">
                <a:solidFill>
                  <a:srgbClr val="000080"/>
                </a:solidFill>
                <a:latin typeface="Times New Roman" pitchFamily="18" charset="0"/>
                <a:ea typeface="Times New Roman" pitchFamily="18" charset="0"/>
                <a:cs typeface="Times New Roman" pitchFamily="18" charset="0"/>
              </a:rPr>
              <a:t>могут быть самые разнообразные — из садовых и дикорастущих ягод, фруктов, творога, моркови, картофельного пюре, свежих грибов, каш и др. </a:t>
            </a:r>
            <a:endParaRPr lang="ru-RU" sz="1400" i="1" dirty="0" smtClean="0">
              <a:latin typeface="Times New Roman" pitchFamily="18" charset="0"/>
              <a:cs typeface="Times New Roman" pitchFamily="18" charset="0"/>
            </a:endParaRPr>
          </a:p>
        </p:txBody>
      </p:sp>
      <p:pic>
        <p:nvPicPr>
          <p:cNvPr id="8" name="Рисунок 7" descr=" "/>
          <p:cNvPicPr/>
          <p:nvPr/>
        </p:nvPicPr>
        <p:blipFill>
          <a:blip r:embed="rId4"/>
          <a:srcRect/>
          <a:stretch>
            <a:fillRect/>
          </a:stretch>
        </p:blipFill>
        <p:spPr bwMode="auto">
          <a:xfrm>
            <a:off x="7215206" y="214290"/>
            <a:ext cx="1619250" cy="1876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357159" y="1000108"/>
            <a:ext cx="5500726"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t>Неотъемлемой частью Святок было </a:t>
            </a:r>
            <a:r>
              <a:rPr kumimoji="0" lang="ru-RU" sz="1600" b="0" i="1" u="none" strike="noStrike" cap="none" normalizeH="0" baseline="0" dirty="0" err="1" smtClean="0">
                <a:ln>
                  <a:noFill/>
                </a:ln>
                <a:solidFill>
                  <a:srgbClr val="000099"/>
                </a:solidFill>
                <a:effectLst/>
                <a:latin typeface="Times New Roman" pitchFamily="18" charset="0"/>
                <a:ea typeface="Calibri" pitchFamily="34" charset="0"/>
                <a:cs typeface="Times New Roman" pitchFamily="18" charset="0"/>
              </a:rPr>
              <a:t>ряжение</a:t>
            </a:r>
            <a:r>
              <a:rPr kumimoji="0" lang="ru-RU" sz="1600" b="0" i="1" u="none"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t>. Оно считалось самой главной и любимой забавой.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t>Ряженые надевали вывернутые мехом наружу шубы и шапки, накидывали на плечи рогожу,  надевали маски животных.</a:t>
            </a:r>
          </a:p>
          <a:p>
            <a:pPr lvl="0" fontAlgn="base">
              <a:spcBef>
                <a:spcPct val="0"/>
              </a:spcBef>
              <a:spcAft>
                <a:spcPct val="0"/>
              </a:spcAft>
            </a:pPr>
            <a:r>
              <a:rPr lang="ru-RU" sz="1600" i="1" dirty="0" smtClean="0">
                <a:solidFill>
                  <a:srgbClr val="000099"/>
                </a:solidFill>
                <a:latin typeface="Times New Roman" pitchFamily="18" charset="0"/>
                <a:cs typeface="Times New Roman" pitchFamily="18" charset="0"/>
              </a:rPr>
              <a:t>Ряженые шли от дома к дому, вбегали в них, не спрашивая разрешения хозяев, вели себя дерзко, шумно. Ворвавшись в дом, ряженые пугали его хозяев, плясали или показывали небольшие театрализованные сценки, которые проходили шумно и весело. Получив от хозяев различные дары, ряженые быстро сворачивали представление и отправлялись в следующий дом. Часто они посещали молодежные посиделки - игрища, где становились участниками общих игр.</a:t>
            </a:r>
            <a:r>
              <a:rPr lang="ru-RU" sz="1600" i="1" dirty="0" smtClean="0">
                <a:solidFill>
                  <a:srgbClr val="000099"/>
                </a:solidFill>
                <a:latin typeface="Times New Roman" pitchFamily="18" charset="0"/>
                <a:ea typeface="Calibri" pitchFamily="34" charset="0"/>
                <a:cs typeface="Times New Roman" pitchFamily="18" charset="0"/>
              </a:rPr>
              <a:t> Ряженых также полагалось одарить. </a:t>
            </a:r>
            <a:endParaRPr lang="ru-RU" sz="16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1" u="none"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endParaRPr>
          </a:p>
        </p:txBody>
      </p:sp>
      <p:pic>
        <p:nvPicPr>
          <p:cNvPr id="33794" name="Picture 2" descr="D:\таня\Рождествоjj\hj;l\medved.jpg"/>
          <p:cNvPicPr>
            <a:picLocks noChangeAspect="1" noChangeArrowheads="1"/>
          </p:cNvPicPr>
          <p:nvPr/>
        </p:nvPicPr>
        <p:blipFill>
          <a:blip r:embed="rId2"/>
          <a:srcRect/>
          <a:stretch>
            <a:fillRect/>
          </a:stretch>
        </p:blipFill>
        <p:spPr bwMode="auto">
          <a:xfrm>
            <a:off x="5857884" y="2357430"/>
            <a:ext cx="2786082" cy="3878560"/>
          </a:xfrm>
          <a:prstGeom prst="rect">
            <a:avLst/>
          </a:prstGeom>
          <a:noFill/>
        </p:spPr>
      </p:pic>
      <p:pic>
        <p:nvPicPr>
          <p:cNvPr id="33796" name="Picture 4" descr="D:\таня\Рождествоjj\hj;l\27.jpg"/>
          <p:cNvPicPr>
            <a:picLocks noChangeAspect="1" noChangeArrowheads="1"/>
          </p:cNvPicPr>
          <p:nvPr/>
        </p:nvPicPr>
        <p:blipFill>
          <a:blip r:embed="rId3"/>
          <a:srcRect/>
          <a:stretch>
            <a:fillRect/>
          </a:stretch>
        </p:blipFill>
        <p:spPr bwMode="auto">
          <a:xfrm>
            <a:off x="7000892" y="285728"/>
            <a:ext cx="1357322" cy="1704543"/>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4572000" cy="1107996"/>
          </a:xfrm>
          <a:prstGeom prst="rect">
            <a:avLst/>
          </a:prstGeom>
        </p:spPr>
        <p:txBody>
          <a:bodyPr>
            <a:spAutoFit/>
          </a:bodyPr>
          <a:lstStyle/>
          <a:p>
            <a:r>
              <a:rPr lang="ru-RU" sz="1600" i="1" dirty="0" smtClean="0">
                <a:solidFill>
                  <a:srgbClr val="000099"/>
                </a:solidFill>
                <a:latin typeface="Times New Roman" pitchFamily="18" charset="0"/>
                <a:cs typeface="Times New Roman" pitchFamily="18" charset="0"/>
              </a:rPr>
              <a:t>Обязательным элементом святок были молодежные посиделки. Парни и девушки пели, плясали, устраивали различные игры. Одним из обязательных святочных действий были гадания</a:t>
            </a:r>
            <a:r>
              <a:rPr lang="ru-RU" i="1" dirty="0" smtClean="0"/>
              <a:t>. </a:t>
            </a:r>
            <a:endParaRPr lang="ru-RU" dirty="0"/>
          </a:p>
        </p:txBody>
      </p:sp>
      <p:pic>
        <p:nvPicPr>
          <p:cNvPr id="3" name="Picture 2"/>
          <p:cNvPicPr>
            <a:picLocks noChangeAspect="1" noChangeArrowheads="1"/>
          </p:cNvPicPr>
          <p:nvPr/>
        </p:nvPicPr>
        <p:blipFill>
          <a:blip r:embed="rId2"/>
          <a:srcRect/>
          <a:stretch>
            <a:fillRect/>
          </a:stretch>
        </p:blipFill>
        <p:spPr bwMode="auto">
          <a:xfrm>
            <a:off x="928662" y="3357562"/>
            <a:ext cx="3201768" cy="2714644"/>
          </a:xfrm>
          <a:prstGeom prst="rect">
            <a:avLst/>
          </a:prstGeom>
          <a:noFill/>
          <a:ln w="9525">
            <a:noFill/>
            <a:miter lim="800000"/>
            <a:headEnd/>
            <a:tailEnd/>
          </a:ln>
          <a:effectLst/>
        </p:spPr>
      </p:pic>
      <p:pic>
        <p:nvPicPr>
          <p:cNvPr id="34820" name="Picture 4" descr="D:\таня\Рождествоjj\hj;l\0_34_3428_1206535149.jpg"/>
          <p:cNvPicPr>
            <a:picLocks noChangeAspect="1" noChangeArrowheads="1"/>
          </p:cNvPicPr>
          <p:nvPr/>
        </p:nvPicPr>
        <p:blipFill>
          <a:blip r:embed="rId3"/>
          <a:srcRect/>
          <a:stretch>
            <a:fillRect/>
          </a:stretch>
        </p:blipFill>
        <p:spPr bwMode="auto">
          <a:xfrm>
            <a:off x="5572132" y="285728"/>
            <a:ext cx="2857520" cy="4681693"/>
          </a:xfrm>
          <a:prstGeom prst="rect">
            <a:avLst/>
          </a:prstGeom>
          <a:noFill/>
        </p:spPr>
      </p:pic>
      <p:sp>
        <p:nvSpPr>
          <p:cNvPr id="7" name="Прямоугольник 6"/>
          <p:cNvSpPr/>
          <p:nvPr/>
        </p:nvSpPr>
        <p:spPr>
          <a:xfrm>
            <a:off x="571472" y="1857364"/>
            <a:ext cx="4786314" cy="830997"/>
          </a:xfrm>
          <a:prstGeom prst="rect">
            <a:avLst/>
          </a:prstGeom>
        </p:spPr>
        <p:txBody>
          <a:bodyPr wrap="square">
            <a:spAutoFit/>
          </a:bodyPr>
          <a:lstStyle/>
          <a:p>
            <a:r>
              <a:rPr lang="ru-RU" sz="1600" i="1" dirty="0" smtClean="0">
                <a:solidFill>
                  <a:srgbClr val="000099"/>
                </a:solidFill>
                <a:latin typeface="Times New Roman" pitchFamily="18" charset="0"/>
                <a:cs typeface="Times New Roman" pitchFamily="18" charset="0"/>
              </a:rPr>
              <a:t>18 ЯНВАРЯ — Крещенский вечер, канун Богоявления, Второй сочельник — основной день святочных гаданий .</a:t>
            </a:r>
            <a:endParaRPr lang="ru-RU" sz="1600" i="1" dirty="0">
              <a:solidFill>
                <a:srgbClr val="000099"/>
              </a:solidFill>
              <a:latin typeface="Times New Roman" pitchFamily="18" charset="0"/>
              <a:cs typeface="Times New Roman" pitchFamily="18" charset="0"/>
            </a:endParaRPr>
          </a:p>
        </p:txBody>
      </p:sp>
      <p:sp>
        <p:nvSpPr>
          <p:cNvPr id="10" name="Прямоугольник 9"/>
          <p:cNvSpPr/>
          <p:nvPr/>
        </p:nvSpPr>
        <p:spPr>
          <a:xfrm>
            <a:off x="4357686" y="5429264"/>
            <a:ext cx="4572000" cy="615553"/>
          </a:xfrm>
          <a:prstGeom prst="rect">
            <a:avLst/>
          </a:prstGeom>
        </p:spPr>
        <p:txBody>
          <a:bodyPr>
            <a:spAutoFit/>
          </a:bodyPr>
          <a:lstStyle/>
          <a:p>
            <a:r>
              <a:rPr lang="ru-RU" sz="1600" i="1" dirty="0" smtClean="0">
                <a:solidFill>
                  <a:srgbClr val="000099"/>
                </a:solidFill>
                <a:latin typeface="Times New Roman" pitchFamily="18" charset="0"/>
                <a:cs typeface="Times New Roman" pitchFamily="18" charset="0"/>
              </a:rPr>
              <a:t>Празднование святок богато отражено в фольклоре и литературном творчестве</a:t>
            </a:r>
            <a:r>
              <a:rPr lang="ru-RU" dirty="0" smtClean="0"/>
              <a:t>.</a:t>
            </a:r>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714356"/>
            <a:ext cx="7000924" cy="3323987"/>
          </a:xfrm>
          <a:prstGeom prst="rect">
            <a:avLst/>
          </a:prstGeom>
          <a:noFill/>
        </p:spPr>
        <p:txBody>
          <a:bodyPr wrap="square" rtlCol="0">
            <a:spAutoFit/>
          </a:bodyPr>
          <a:lstStyle/>
          <a:p>
            <a:r>
              <a:rPr lang="ru-RU" sz="1400" i="1" dirty="0" smtClean="0">
                <a:solidFill>
                  <a:srgbClr val="000099"/>
                </a:solidFill>
                <a:latin typeface="Times New Roman" pitchFamily="18" charset="0"/>
                <a:cs typeface="Times New Roman" pitchFamily="18" charset="0"/>
              </a:rPr>
              <a:t>Раз в крещенский вечерок </a:t>
            </a:r>
          </a:p>
          <a:p>
            <a:r>
              <a:rPr lang="ru-RU" sz="1400" i="1" dirty="0" smtClean="0">
                <a:solidFill>
                  <a:srgbClr val="000099"/>
                </a:solidFill>
                <a:latin typeface="Times New Roman" pitchFamily="18" charset="0"/>
                <a:cs typeface="Times New Roman" pitchFamily="18" charset="0"/>
              </a:rPr>
              <a:t>Девушки гадали: </a:t>
            </a:r>
          </a:p>
          <a:p>
            <a:r>
              <a:rPr lang="ru-RU" sz="1400" i="1" dirty="0" smtClean="0">
                <a:solidFill>
                  <a:srgbClr val="000099"/>
                </a:solidFill>
                <a:latin typeface="Times New Roman" pitchFamily="18" charset="0"/>
                <a:cs typeface="Times New Roman" pitchFamily="18" charset="0"/>
              </a:rPr>
              <a:t>За ворота башмачок, </a:t>
            </a:r>
          </a:p>
          <a:p>
            <a:r>
              <a:rPr lang="ru-RU" sz="1400" i="1" dirty="0" smtClean="0">
                <a:solidFill>
                  <a:srgbClr val="000099"/>
                </a:solidFill>
                <a:latin typeface="Times New Roman" pitchFamily="18" charset="0"/>
                <a:cs typeface="Times New Roman" pitchFamily="18" charset="0"/>
              </a:rPr>
              <a:t>Сняв с ноги, бросали;</a:t>
            </a:r>
          </a:p>
          <a:p>
            <a:r>
              <a:rPr lang="ru-RU" sz="1400" i="1" dirty="0" smtClean="0">
                <a:solidFill>
                  <a:srgbClr val="000099"/>
                </a:solidFill>
                <a:latin typeface="Times New Roman" pitchFamily="18" charset="0"/>
                <a:cs typeface="Times New Roman" pitchFamily="18" charset="0"/>
              </a:rPr>
              <a:t>Снег пололи ; под окном</a:t>
            </a:r>
          </a:p>
          <a:p>
            <a:r>
              <a:rPr lang="ru-RU" sz="1400" i="1" dirty="0" smtClean="0">
                <a:solidFill>
                  <a:srgbClr val="000099"/>
                </a:solidFill>
                <a:latin typeface="Times New Roman" pitchFamily="18" charset="0"/>
                <a:cs typeface="Times New Roman" pitchFamily="18" charset="0"/>
              </a:rPr>
              <a:t>Слушали; кормили </a:t>
            </a:r>
          </a:p>
          <a:p>
            <a:r>
              <a:rPr lang="ru-RU" sz="1400" i="1" dirty="0" smtClean="0">
                <a:solidFill>
                  <a:srgbClr val="000099"/>
                </a:solidFill>
                <a:latin typeface="Times New Roman" pitchFamily="18" charset="0"/>
                <a:cs typeface="Times New Roman" pitchFamily="18" charset="0"/>
              </a:rPr>
              <a:t>Счетным курицу зерном;</a:t>
            </a:r>
          </a:p>
          <a:p>
            <a:r>
              <a:rPr lang="ru-RU" sz="1400" i="1" dirty="0" smtClean="0">
                <a:solidFill>
                  <a:srgbClr val="000099"/>
                </a:solidFill>
                <a:latin typeface="Times New Roman" pitchFamily="18" charset="0"/>
                <a:cs typeface="Times New Roman" pitchFamily="18" charset="0"/>
              </a:rPr>
              <a:t>Ярый воск топили; </a:t>
            </a:r>
          </a:p>
          <a:p>
            <a:r>
              <a:rPr lang="ru-RU" sz="1400" i="1" dirty="0" smtClean="0">
                <a:solidFill>
                  <a:srgbClr val="000099"/>
                </a:solidFill>
                <a:latin typeface="Times New Roman" pitchFamily="18" charset="0"/>
                <a:cs typeface="Times New Roman" pitchFamily="18" charset="0"/>
              </a:rPr>
              <a:t>В чащу с чистою водой</a:t>
            </a:r>
          </a:p>
          <a:p>
            <a:r>
              <a:rPr lang="ru-RU" sz="1400" i="1" dirty="0" smtClean="0">
                <a:solidFill>
                  <a:srgbClr val="000099"/>
                </a:solidFill>
                <a:latin typeface="Times New Roman" pitchFamily="18" charset="0"/>
                <a:cs typeface="Times New Roman" pitchFamily="18" charset="0"/>
              </a:rPr>
              <a:t>Клали перстень золотой,</a:t>
            </a:r>
          </a:p>
          <a:p>
            <a:r>
              <a:rPr lang="ru-RU" sz="1400" i="1" dirty="0" smtClean="0">
                <a:solidFill>
                  <a:srgbClr val="000099"/>
                </a:solidFill>
                <a:latin typeface="Times New Roman" pitchFamily="18" charset="0"/>
                <a:cs typeface="Times New Roman" pitchFamily="18" charset="0"/>
              </a:rPr>
              <a:t>Серьги изумрудны;</a:t>
            </a:r>
          </a:p>
          <a:p>
            <a:r>
              <a:rPr lang="ru-RU" sz="1400" i="1" dirty="0" smtClean="0">
                <a:solidFill>
                  <a:srgbClr val="000099"/>
                </a:solidFill>
                <a:latin typeface="Times New Roman" pitchFamily="18" charset="0"/>
                <a:cs typeface="Times New Roman" pitchFamily="18" charset="0"/>
              </a:rPr>
              <a:t>Расстилали белый плат</a:t>
            </a:r>
          </a:p>
          <a:p>
            <a:r>
              <a:rPr lang="ru-RU" sz="1400" i="1" dirty="0" smtClean="0">
                <a:solidFill>
                  <a:srgbClr val="000099"/>
                </a:solidFill>
                <a:latin typeface="Times New Roman" pitchFamily="18" charset="0"/>
                <a:cs typeface="Times New Roman" pitchFamily="18" charset="0"/>
              </a:rPr>
              <a:t>И над чашей пели в лад </a:t>
            </a:r>
          </a:p>
          <a:p>
            <a:r>
              <a:rPr lang="ru-RU" sz="1400" i="1" dirty="0" smtClean="0">
                <a:solidFill>
                  <a:srgbClr val="000099"/>
                </a:solidFill>
                <a:latin typeface="Times New Roman" pitchFamily="18" charset="0"/>
                <a:cs typeface="Times New Roman" pitchFamily="18" charset="0"/>
              </a:rPr>
              <a:t>Песенки </a:t>
            </a:r>
            <a:r>
              <a:rPr lang="ru-RU" sz="1400" i="1" dirty="0" err="1" smtClean="0">
                <a:solidFill>
                  <a:srgbClr val="000099"/>
                </a:solidFill>
                <a:latin typeface="Times New Roman" pitchFamily="18" charset="0"/>
                <a:cs typeface="Times New Roman" pitchFamily="18" charset="0"/>
              </a:rPr>
              <a:t>подблюдны</a:t>
            </a:r>
            <a:r>
              <a:rPr lang="ru-RU" sz="1400" i="1" dirty="0" smtClean="0">
                <a:solidFill>
                  <a:srgbClr val="000099"/>
                </a:solidFill>
                <a:latin typeface="Times New Roman" pitchFamily="18" charset="0"/>
                <a:cs typeface="Times New Roman" pitchFamily="18" charset="0"/>
              </a:rPr>
              <a:t>.</a:t>
            </a:r>
          </a:p>
          <a:p>
            <a:r>
              <a:rPr lang="ru-RU" sz="1400" i="1" dirty="0" smtClean="0">
                <a:solidFill>
                  <a:srgbClr val="000099"/>
                </a:solidFill>
                <a:latin typeface="Times New Roman" pitchFamily="18" charset="0"/>
                <a:cs typeface="Times New Roman" pitchFamily="18" charset="0"/>
              </a:rPr>
              <a:t>                     В.А. Жуковский</a:t>
            </a:r>
          </a:p>
        </p:txBody>
      </p:sp>
      <p:pic>
        <p:nvPicPr>
          <p:cNvPr id="4" name="Picture 2"/>
          <p:cNvPicPr>
            <a:picLocks noChangeAspect="1" noChangeArrowheads="1"/>
          </p:cNvPicPr>
          <p:nvPr/>
        </p:nvPicPr>
        <p:blipFill>
          <a:blip r:embed="rId2" cstate="print"/>
          <a:srcRect/>
          <a:stretch>
            <a:fillRect/>
          </a:stretch>
        </p:blipFill>
        <p:spPr bwMode="auto">
          <a:xfrm>
            <a:off x="5643570" y="357166"/>
            <a:ext cx="3219856" cy="2504261"/>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1000100" y="4429132"/>
            <a:ext cx="2786082" cy="2071702"/>
          </a:xfrm>
          <a:prstGeom prst="rect">
            <a:avLst/>
          </a:prstGeom>
          <a:noFill/>
          <a:ln w="9525">
            <a:noFill/>
            <a:miter lim="800000"/>
            <a:headEnd/>
            <a:tailEnd/>
          </a:ln>
          <a:effectLst/>
        </p:spPr>
      </p:pic>
      <p:pic>
        <p:nvPicPr>
          <p:cNvPr id="6" name="Picture 2" descr="П. Коверзенев. Святочные гадания. Подслушивание"/>
          <p:cNvPicPr>
            <a:picLocks noChangeAspect="1" noChangeArrowheads="1"/>
          </p:cNvPicPr>
          <p:nvPr/>
        </p:nvPicPr>
        <p:blipFill>
          <a:blip r:embed="rId4"/>
          <a:srcRect/>
          <a:stretch>
            <a:fillRect/>
          </a:stretch>
        </p:blipFill>
        <p:spPr bwMode="auto">
          <a:xfrm>
            <a:off x="5357818" y="3500438"/>
            <a:ext cx="3643338" cy="2725952"/>
          </a:xfrm>
          <a:prstGeom prst="rect">
            <a:avLst/>
          </a:prstGeom>
          <a:noFill/>
        </p:spPr>
      </p:pic>
      <p:pic>
        <p:nvPicPr>
          <p:cNvPr id="8" name="Picture 2" descr="D:\таня\Рождествоjj\hj;l\emelyanov_15a_small.jpg"/>
          <p:cNvPicPr>
            <a:picLocks noChangeAspect="1" noChangeArrowheads="1"/>
          </p:cNvPicPr>
          <p:nvPr/>
        </p:nvPicPr>
        <p:blipFill>
          <a:blip r:embed="rId5"/>
          <a:srcRect/>
          <a:stretch>
            <a:fillRect/>
          </a:stretch>
        </p:blipFill>
        <p:spPr bwMode="auto">
          <a:xfrm>
            <a:off x="2500298" y="1142984"/>
            <a:ext cx="2786082" cy="310039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500034" y="0"/>
            <a:ext cx="8643966"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Татьяна любопытным взором </a:t>
            </a:r>
            <a:endParaRPr kumimoji="0" lang="ru-RU" sz="1400" b="0" i="1"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На воск потопленный глядит: </a:t>
            </a:r>
            <a:endParaRPr kumimoji="0" lang="ru-RU" sz="1400" b="0" i="1"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Он чудно вылитым узором </a:t>
            </a:r>
            <a:endParaRPr kumimoji="0" lang="ru-RU" sz="1400" b="0" i="1"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Ей что-то чудное гласит; </a:t>
            </a:r>
            <a:endParaRPr kumimoji="0" lang="ru-RU" sz="1400" b="0" i="1"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Из блюда, полного водою, </a:t>
            </a:r>
            <a:endParaRPr kumimoji="0" lang="ru-RU" sz="1400" b="0" i="1"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Выходят кольца чередою; </a:t>
            </a:r>
            <a:endParaRPr kumimoji="0" lang="ru-RU" sz="1400" b="0" i="1"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И вынулось колечко ей </a:t>
            </a:r>
            <a:endParaRPr kumimoji="0" lang="ru-RU" sz="1400" b="0" i="1"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Под песенку старинных дней: </a:t>
            </a:r>
            <a:endParaRPr kumimoji="0" lang="ru-RU" sz="1400" b="0" i="1"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"Там мужички-то всё богаты, </a:t>
            </a:r>
            <a:endParaRPr kumimoji="0" lang="ru-RU" sz="1400" b="0" i="1"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Гребут лопатой серебро; </a:t>
            </a:r>
            <a:endParaRPr kumimoji="0" lang="ru-RU" sz="1400" b="0" i="1"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Кому поем, тому добро </a:t>
            </a:r>
            <a:endParaRPr kumimoji="0" lang="ru-RU" sz="1400" b="0" i="1" u="none"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t>И слава!" </a:t>
            </a:r>
          </a:p>
          <a:p>
            <a:pPr marL="0" marR="0" lvl="0" indent="0" algn="l" defTabSz="914400" rtl="0" eaLnBrk="0" fontAlgn="base" latinLnBrk="0" hangingPunct="0">
              <a:lnSpc>
                <a:spcPct val="100000"/>
              </a:lnSpc>
              <a:spcBef>
                <a:spcPct val="0"/>
              </a:spcBef>
              <a:spcAft>
                <a:spcPct val="0"/>
              </a:spcAft>
              <a:buClrTx/>
              <a:buSzTx/>
              <a:buFontTx/>
              <a:buNone/>
              <a:tabLst/>
            </a:pPr>
            <a:r>
              <a:rPr lang="ru-RU" sz="1400" i="1" dirty="0" smtClean="0">
                <a:solidFill>
                  <a:srgbClr val="000099"/>
                </a:solidFill>
                <a:latin typeface="Times New Roman" pitchFamily="18" charset="0"/>
                <a:ea typeface="Calibri" pitchFamily="34" charset="0"/>
                <a:cs typeface="Times New Roman" pitchFamily="18" charset="0"/>
              </a:rPr>
              <a:t>                           А.С.Пушкин</a:t>
            </a:r>
            <a:endParaRPr kumimoji="0" lang="ru-RU" sz="1400" b="0" i="1" u="none"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endParaRPr>
          </a:p>
        </p:txBody>
      </p:sp>
      <p:pic>
        <p:nvPicPr>
          <p:cNvPr id="3" name="Picture 2"/>
          <p:cNvPicPr>
            <a:picLocks noChangeAspect="1" noChangeArrowheads="1"/>
          </p:cNvPicPr>
          <p:nvPr/>
        </p:nvPicPr>
        <p:blipFill>
          <a:blip r:embed="rId2"/>
          <a:srcRect/>
          <a:stretch>
            <a:fillRect/>
          </a:stretch>
        </p:blipFill>
        <p:spPr bwMode="auto">
          <a:xfrm>
            <a:off x="5000628" y="500042"/>
            <a:ext cx="3481376" cy="3882575"/>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a:stretch>
            <a:fillRect/>
          </a:stretch>
        </p:blipFill>
        <p:spPr bwMode="auto">
          <a:xfrm>
            <a:off x="214282" y="3357562"/>
            <a:ext cx="4259464" cy="32146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285720" y="785794"/>
            <a:ext cx="6500858"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1" u="none" strike="noStrike" cap="none" normalizeH="0" baseline="0" dirty="0" err="1" smtClean="0">
                <a:ln>
                  <a:noFill/>
                </a:ln>
                <a:solidFill>
                  <a:srgbClr val="000099"/>
                </a:solidFill>
                <a:effectLst/>
                <a:latin typeface="Times New Roman" pitchFamily="18" charset="0"/>
                <a:ea typeface="Times New Roman" pitchFamily="18" charset="0"/>
                <a:cs typeface="Times New Roman" pitchFamily="18" charset="0"/>
              </a:rPr>
              <a:t>Щедрец</a:t>
            </a:r>
            <a:r>
              <a:rPr lang="ru-RU" i="1" dirty="0" smtClean="0">
                <a:solidFill>
                  <a:srgbClr val="000099"/>
                </a:solidFill>
                <a:latin typeface="Times New Roman" pitchFamily="18" charset="0"/>
                <a:ea typeface="Times New Roman" pitchFamily="18" charset="0"/>
                <a:cs typeface="Times New Roman" pitchFamily="18" charset="0"/>
              </a:rPr>
              <a:t> </a:t>
            </a:r>
            <a:r>
              <a:rPr kumimoji="0" lang="ru-RU"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 знаменит своими </a:t>
            </a:r>
            <a:r>
              <a:rPr kumimoji="0" lang="ru-RU" b="0" i="1" u="none" strike="noStrike" cap="none" normalizeH="0" baseline="0" dirty="0" err="1" smtClean="0">
                <a:ln>
                  <a:noFill/>
                </a:ln>
                <a:solidFill>
                  <a:srgbClr val="000099"/>
                </a:solidFill>
                <a:effectLst/>
                <a:latin typeface="Times New Roman" pitchFamily="18" charset="0"/>
                <a:ea typeface="Times New Roman" pitchFamily="18" charset="0"/>
                <a:cs typeface="Times New Roman" pitchFamily="18" charset="0"/>
              </a:rPr>
              <a:t>щедровками</a:t>
            </a:r>
            <a:r>
              <a:rPr kumimoji="0" lang="ru-RU"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 и праздничным пиром. Обязательно присутствие на столе свинины, которая означает плодородие .</a:t>
            </a:r>
            <a:r>
              <a:rPr kumimoji="0" lang="ru-RU" b="0" i="1" u="none" strike="noStrike" cap="none" normalizeH="0" dirty="0" smtClean="0">
                <a:ln>
                  <a:noFill/>
                </a:ln>
                <a:solidFill>
                  <a:srgbClr val="000099"/>
                </a:solidFill>
                <a:effectLst/>
                <a:latin typeface="Times New Roman" pitchFamily="18" charset="0"/>
                <a:ea typeface="Times New Roman" pitchFamily="18" charset="0"/>
                <a:cs typeface="Times New Roman" pitchFamily="18" charset="0"/>
              </a:rPr>
              <a:t> </a:t>
            </a:r>
            <a:r>
              <a:rPr kumimoji="0" lang="ru-RU"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Перед пиром необходимо повеселить народ </a:t>
            </a:r>
            <a:r>
              <a:rPr kumimoji="0" lang="ru-RU" b="0" i="1" u="none" strike="noStrike" cap="none" normalizeH="0" baseline="0" dirty="0" err="1" smtClean="0">
                <a:ln>
                  <a:noFill/>
                </a:ln>
                <a:solidFill>
                  <a:srgbClr val="000099"/>
                </a:solidFill>
                <a:effectLst/>
                <a:latin typeface="Times New Roman" pitchFamily="18" charset="0"/>
                <a:ea typeface="Times New Roman" pitchFamily="18" charset="0"/>
                <a:cs typeface="Times New Roman" pitchFamily="18" charset="0"/>
              </a:rPr>
              <a:t>щедровками</a:t>
            </a:r>
            <a:r>
              <a:rPr kumimoji="0" lang="ru-RU"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 Состав ряженых такой же, как и на Коляде. </a:t>
            </a:r>
            <a:r>
              <a:rPr kumimoji="0" lang="ru-RU" b="0" i="1" u="none" strike="noStrike" cap="none" normalizeH="0" baseline="0" dirty="0" err="1" smtClean="0">
                <a:ln>
                  <a:noFill/>
                </a:ln>
                <a:solidFill>
                  <a:srgbClr val="000099"/>
                </a:solidFill>
                <a:effectLst/>
                <a:latin typeface="Times New Roman" pitchFamily="18" charset="0"/>
                <a:ea typeface="Times New Roman" pitchFamily="18" charset="0"/>
                <a:cs typeface="Times New Roman" pitchFamily="18" charset="0"/>
              </a:rPr>
              <a:t>Колядовщики</a:t>
            </a:r>
            <a:r>
              <a:rPr kumimoji="0" lang="ru-RU"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 подходят к дому или к толпе людей и поют: </a:t>
            </a:r>
          </a:p>
          <a:p>
            <a:pPr marL="0" marR="0" lvl="0" indent="0" algn="l" defTabSz="914400" rtl="0" eaLnBrk="1" fontAlgn="base" latinLnBrk="0" hangingPunct="1">
              <a:lnSpc>
                <a:spcPct val="100000"/>
              </a:lnSpc>
              <a:spcBef>
                <a:spcPct val="0"/>
              </a:spcBef>
              <a:spcAft>
                <a:spcPct val="0"/>
              </a:spcAft>
              <a:buClrTx/>
              <a:buSzTx/>
              <a:buFontTx/>
              <a:buNone/>
              <a:tabLst/>
            </a:pPr>
            <a:r>
              <a:rPr lang="ru-RU" i="1" dirty="0" smtClean="0">
                <a:solidFill>
                  <a:srgbClr val="000099"/>
                </a:solidFill>
                <a:latin typeface="Times New Roman" pitchFamily="18" charset="0"/>
                <a:cs typeface="Times New Roman" pitchFamily="18" charset="0"/>
              </a:rPr>
              <a:t>         Добрый вечер добрым людям!</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1" u="none" strike="noStrike" cap="none" normalizeH="0" baseline="0" dirty="0" smtClean="0">
                <a:ln>
                  <a:noFill/>
                </a:ln>
                <a:solidFill>
                  <a:srgbClr val="000099"/>
                </a:solidFill>
                <a:effectLst/>
                <a:latin typeface="Times New Roman" pitchFamily="18" charset="0"/>
                <a:cs typeface="Times New Roman" pitchFamily="18" charset="0"/>
              </a:rPr>
              <a:t>         Пусть веселым праздник будет</a:t>
            </a:r>
            <a:r>
              <a:rPr lang="ru-RU" i="1" dirty="0" smtClean="0">
                <a:solidFill>
                  <a:srgbClr val="000099"/>
                </a:solidFill>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1" u="none" strike="noStrike" cap="none" normalizeH="0" dirty="0" smtClean="0">
                <a:ln>
                  <a:noFill/>
                </a:ln>
                <a:solidFill>
                  <a:srgbClr val="000099"/>
                </a:solidFill>
                <a:effectLst/>
                <a:latin typeface="Times New Roman" pitchFamily="18" charset="0"/>
                <a:cs typeface="Times New Roman" pitchFamily="18" charset="0"/>
              </a:rPr>
              <a:t>         Щедрый вечер, добрый вечер</a:t>
            </a:r>
          </a:p>
          <a:p>
            <a:pPr marL="0" marR="0" lvl="0" indent="0" algn="l" defTabSz="914400" rtl="0" eaLnBrk="1" fontAlgn="base" latinLnBrk="0" hangingPunct="1">
              <a:lnSpc>
                <a:spcPct val="100000"/>
              </a:lnSpc>
              <a:spcBef>
                <a:spcPct val="0"/>
              </a:spcBef>
              <a:spcAft>
                <a:spcPct val="0"/>
              </a:spcAft>
              <a:buClrTx/>
              <a:buSzTx/>
              <a:buFontTx/>
              <a:buNone/>
              <a:tabLst/>
            </a:pPr>
            <a:r>
              <a:rPr lang="ru-RU" i="1" dirty="0" smtClean="0">
                <a:solidFill>
                  <a:srgbClr val="000099"/>
                </a:solidFill>
                <a:latin typeface="Times New Roman" pitchFamily="18" charset="0"/>
                <a:cs typeface="Times New Roman" pitchFamily="18" charset="0"/>
              </a:rPr>
              <a:t>         Добрым людям на здоровье!</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1" u="none" strike="noStrike" cap="none" normalizeH="0" dirty="0" smtClean="0">
                <a:ln>
                  <a:noFill/>
                </a:ln>
                <a:solidFill>
                  <a:srgbClr val="000099"/>
                </a:solidFill>
                <a:effectLst/>
                <a:latin typeface="Times New Roman" pitchFamily="18" charset="0"/>
                <a:cs typeface="Times New Roman" pitchFamily="18" charset="0"/>
              </a:rPr>
              <a:t>         В щедрый вечер, в добрый вечер</a:t>
            </a:r>
          </a:p>
          <a:p>
            <a:pPr marL="0" marR="0" lvl="0" indent="0" algn="l" defTabSz="914400" rtl="0" eaLnBrk="1" fontAlgn="base" latinLnBrk="0" hangingPunct="1">
              <a:lnSpc>
                <a:spcPct val="100000"/>
              </a:lnSpc>
              <a:spcBef>
                <a:spcPct val="0"/>
              </a:spcBef>
              <a:spcAft>
                <a:spcPct val="0"/>
              </a:spcAft>
              <a:buClrTx/>
              <a:buSzTx/>
              <a:buFontTx/>
              <a:buNone/>
              <a:tabLst/>
            </a:pPr>
            <a:r>
              <a:rPr lang="ru-RU" i="1" baseline="0" dirty="0" smtClean="0">
                <a:solidFill>
                  <a:srgbClr val="000099"/>
                </a:solidFill>
                <a:latin typeface="Times New Roman" pitchFamily="18" charset="0"/>
                <a:cs typeface="Times New Roman" pitchFamily="18" charset="0"/>
              </a:rPr>
              <a:t>         Всем вам – счастья и здоровья!</a:t>
            </a:r>
            <a:endParaRPr kumimoji="0" lang="ru-RU" b="0" i="1" u="none" strike="noStrike" cap="none" normalizeH="0" baseline="0" dirty="0" smtClean="0">
              <a:ln>
                <a:noFill/>
              </a:ln>
              <a:solidFill>
                <a:srgbClr val="000099"/>
              </a:solidFill>
              <a:effectLst/>
              <a:latin typeface="Times New Roman" pitchFamily="18" charset="0"/>
              <a:cs typeface="Times New Roman" pitchFamily="18" charset="0"/>
            </a:endParaRPr>
          </a:p>
        </p:txBody>
      </p:sp>
      <p:sp>
        <p:nvSpPr>
          <p:cNvPr id="4" name="Прямоугольник 3"/>
          <p:cNvSpPr/>
          <p:nvPr/>
        </p:nvSpPr>
        <p:spPr>
          <a:xfrm>
            <a:off x="1285852" y="285728"/>
            <a:ext cx="6277872" cy="369332"/>
          </a:xfrm>
          <a:prstGeom prst="rect">
            <a:avLst/>
          </a:prstGeom>
        </p:spPr>
        <p:txBody>
          <a:bodyPr wrap="none">
            <a:spAutoFit/>
          </a:bodyPr>
          <a:lstStyle/>
          <a:p>
            <a:pPr lvl="0" fontAlgn="base">
              <a:spcBef>
                <a:spcPct val="0"/>
              </a:spcBef>
              <a:spcAft>
                <a:spcPct val="0"/>
              </a:spcAft>
            </a:pPr>
            <a:r>
              <a:rPr lang="ru-RU" dirty="0" smtClean="0">
                <a:solidFill>
                  <a:srgbClr val="000000"/>
                </a:solidFill>
                <a:latin typeface="Arial" pitchFamily="34" charset="0"/>
                <a:ea typeface="Times New Roman" pitchFamily="18" charset="0"/>
              </a:rPr>
              <a:t>Последний день святок – славянский праздник  </a:t>
            </a:r>
            <a:r>
              <a:rPr lang="ru-RU" dirty="0" err="1" smtClean="0">
                <a:solidFill>
                  <a:srgbClr val="000000"/>
                </a:solidFill>
                <a:latin typeface="Arial" pitchFamily="34" charset="0"/>
                <a:ea typeface="Times New Roman" pitchFamily="18" charset="0"/>
              </a:rPr>
              <a:t>Щедрец</a:t>
            </a:r>
            <a:r>
              <a:rPr lang="ru-RU" dirty="0" smtClean="0">
                <a:solidFill>
                  <a:srgbClr val="000000"/>
                </a:solidFill>
                <a:latin typeface="Arial" pitchFamily="34" charset="0"/>
                <a:ea typeface="Times New Roman" pitchFamily="18" charset="0"/>
              </a:rPr>
              <a:t>.</a:t>
            </a:r>
          </a:p>
        </p:txBody>
      </p:sp>
      <p:pic>
        <p:nvPicPr>
          <p:cNvPr id="5" name="Picture 2" descr="D:\таня\о рождестве\Новая папка\imgB.jpg"/>
          <p:cNvPicPr>
            <a:picLocks noChangeAspect="1" noChangeArrowheads="1"/>
          </p:cNvPicPr>
          <p:nvPr/>
        </p:nvPicPr>
        <p:blipFill>
          <a:blip r:embed="rId2"/>
          <a:srcRect/>
          <a:stretch>
            <a:fillRect/>
          </a:stretch>
        </p:blipFill>
        <p:spPr bwMode="auto">
          <a:xfrm>
            <a:off x="4786314" y="2500306"/>
            <a:ext cx="3429024" cy="4071966"/>
          </a:xfrm>
          <a:prstGeom prst="rect">
            <a:avLst/>
          </a:prstGeom>
          <a:noFill/>
        </p:spPr>
      </p:pic>
      <p:sp>
        <p:nvSpPr>
          <p:cNvPr id="6" name="Прямоугольник 5"/>
          <p:cNvSpPr/>
          <p:nvPr/>
        </p:nvSpPr>
        <p:spPr>
          <a:xfrm>
            <a:off x="214282" y="4214818"/>
            <a:ext cx="4143404" cy="2462213"/>
          </a:xfrm>
          <a:prstGeom prst="rect">
            <a:avLst/>
          </a:prstGeom>
        </p:spPr>
        <p:txBody>
          <a:bodyPr wrap="square">
            <a:spAutoFit/>
          </a:bodyPr>
          <a:lstStyle/>
          <a:p>
            <a:pPr lvl="0" algn="ctr" eaLnBrk="0" fontAlgn="base" hangingPunct="0">
              <a:spcBef>
                <a:spcPct val="0"/>
              </a:spcBef>
              <a:spcAft>
                <a:spcPct val="0"/>
              </a:spcAft>
            </a:pPr>
            <a:r>
              <a:rPr lang="ru-RU" sz="1400" i="1" dirty="0" smtClean="0">
                <a:solidFill>
                  <a:srgbClr val="000099"/>
                </a:solidFill>
                <a:latin typeface="Times New Roman" pitchFamily="18" charset="0"/>
                <a:ea typeface="Times New Roman" pitchFamily="18" charset="0"/>
                <a:cs typeface="Times New Roman" pitchFamily="18" charset="0"/>
              </a:rPr>
              <a:t>«То вдруг один из толпы, вместо колядки, отпускал </a:t>
            </a:r>
            <a:r>
              <a:rPr lang="ru-RU" sz="1400" i="1" dirty="0" err="1" smtClean="0">
                <a:solidFill>
                  <a:srgbClr val="000099"/>
                </a:solidFill>
                <a:latin typeface="Times New Roman" pitchFamily="18" charset="0"/>
                <a:ea typeface="Times New Roman" pitchFamily="18" charset="0"/>
                <a:cs typeface="Times New Roman" pitchFamily="18" charset="0"/>
              </a:rPr>
              <a:t>щедровку</a:t>
            </a:r>
            <a:r>
              <a:rPr lang="ru-RU" sz="1400" i="1" dirty="0" smtClean="0">
                <a:solidFill>
                  <a:srgbClr val="000099"/>
                </a:solidFill>
                <a:latin typeface="Times New Roman" pitchFamily="18" charset="0"/>
                <a:ea typeface="Times New Roman" pitchFamily="18" charset="0"/>
                <a:cs typeface="Times New Roman" pitchFamily="18" charset="0"/>
              </a:rPr>
              <a:t> и ревел во все горло:</a:t>
            </a:r>
            <a:endParaRPr lang="ru-RU" sz="1400" i="1" dirty="0" smtClean="0">
              <a:solidFill>
                <a:srgbClr val="000099"/>
              </a:solidFill>
              <a:latin typeface="Times New Roman" pitchFamily="18" charset="0"/>
              <a:cs typeface="Times New Roman" pitchFamily="18" charset="0"/>
            </a:endParaRPr>
          </a:p>
          <a:p>
            <a:pPr lvl="0" algn="ctr" eaLnBrk="0" fontAlgn="base" hangingPunct="0">
              <a:spcBef>
                <a:spcPct val="0"/>
              </a:spcBef>
              <a:spcAft>
                <a:spcPct val="0"/>
              </a:spcAft>
            </a:pPr>
            <a:r>
              <a:rPr lang="ru-RU" sz="1400" i="1" dirty="0" err="1" smtClean="0">
                <a:solidFill>
                  <a:srgbClr val="000099"/>
                </a:solidFill>
                <a:latin typeface="Times New Roman" pitchFamily="18" charset="0"/>
                <a:ea typeface="Times New Roman" pitchFamily="18" charset="0"/>
                <a:cs typeface="Times New Roman" pitchFamily="18" charset="0"/>
              </a:rPr>
              <a:t>Щедрик</a:t>
            </a:r>
            <a:r>
              <a:rPr lang="ru-RU" sz="1400" i="1" dirty="0" smtClean="0">
                <a:solidFill>
                  <a:srgbClr val="000099"/>
                </a:solidFill>
                <a:latin typeface="Times New Roman" pitchFamily="18" charset="0"/>
                <a:ea typeface="Times New Roman" pitchFamily="18" charset="0"/>
                <a:cs typeface="Times New Roman" pitchFamily="18" charset="0"/>
              </a:rPr>
              <a:t>, </a:t>
            </a:r>
            <a:r>
              <a:rPr lang="ru-RU" sz="1400" i="1" dirty="0" err="1" smtClean="0">
                <a:solidFill>
                  <a:srgbClr val="000099"/>
                </a:solidFill>
                <a:latin typeface="Times New Roman" pitchFamily="18" charset="0"/>
                <a:ea typeface="Times New Roman" pitchFamily="18" charset="0"/>
                <a:cs typeface="Times New Roman" pitchFamily="18" charset="0"/>
              </a:rPr>
              <a:t>ведрик</a:t>
            </a:r>
            <a:r>
              <a:rPr lang="ru-RU" sz="1400" i="1" dirty="0" smtClean="0">
                <a:solidFill>
                  <a:srgbClr val="000099"/>
                </a:solidFill>
                <a:latin typeface="Times New Roman" pitchFamily="18" charset="0"/>
                <a:ea typeface="Times New Roman" pitchFamily="18" charset="0"/>
                <a:cs typeface="Times New Roman" pitchFamily="18" charset="0"/>
              </a:rPr>
              <a:t>! </a:t>
            </a:r>
            <a:br>
              <a:rPr lang="ru-RU" sz="1400" i="1" dirty="0" smtClean="0">
                <a:solidFill>
                  <a:srgbClr val="000099"/>
                </a:solidFill>
                <a:latin typeface="Times New Roman" pitchFamily="18" charset="0"/>
                <a:ea typeface="Times New Roman" pitchFamily="18" charset="0"/>
                <a:cs typeface="Times New Roman" pitchFamily="18" charset="0"/>
              </a:rPr>
            </a:br>
            <a:r>
              <a:rPr lang="ru-RU" sz="1400" i="1" dirty="0" smtClean="0">
                <a:solidFill>
                  <a:srgbClr val="000099"/>
                </a:solidFill>
                <a:latin typeface="Times New Roman" pitchFamily="18" charset="0"/>
                <a:ea typeface="Times New Roman" pitchFamily="18" charset="0"/>
                <a:cs typeface="Times New Roman" pitchFamily="18" charset="0"/>
              </a:rPr>
              <a:t>Дайте вареник! </a:t>
            </a:r>
            <a:br>
              <a:rPr lang="ru-RU" sz="1400" i="1" dirty="0" smtClean="0">
                <a:solidFill>
                  <a:srgbClr val="000099"/>
                </a:solidFill>
                <a:latin typeface="Times New Roman" pitchFamily="18" charset="0"/>
                <a:ea typeface="Times New Roman" pitchFamily="18" charset="0"/>
                <a:cs typeface="Times New Roman" pitchFamily="18" charset="0"/>
              </a:rPr>
            </a:br>
            <a:r>
              <a:rPr lang="ru-RU" sz="1400" i="1" dirty="0" err="1" smtClean="0">
                <a:solidFill>
                  <a:srgbClr val="000099"/>
                </a:solidFill>
                <a:latin typeface="Times New Roman" pitchFamily="18" charset="0"/>
                <a:ea typeface="Times New Roman" pitchFamily="18" charset="0"/>
                <a:cs typeface="Times New Roman" pitchFamily="18" charset="0"/>
              </a:rPr>
              <a:t>Грудочку</a:t>
            </a:r>
            <a:r>
              <a:rPr lang="ru-RU" sz="1400" i="1" dirty="0" smtClean="0">
                <a:solidFill>
                  <a:srgbClr val="000099"/>
                </a:solidFill>
                <a:latin typeface="Times New Roman" pitchFamily="18" charset="0"/>
                <a:ea typeface="Times New Roman" pitchFamily="18" charset="0"/>
                <a:cs typeface="Times New Roman" pitchFamily="18" charset="0"/>
              </a:rPr>
              <a:t> кашки! </a:t>
            </a:r>
            <a:br>
              <a:rPr lang="ru-RU" sz="1400" i="1" dirty="0" smtClean="0">
                <a:solidFill>
                  <a:srgbClr val="000099"/>
                </a:solidFill>
                <a:latin typeface="Times New Roman" pitchFamily="18" charset="0"/>
                <a:ea typeface="Times New Roman" pitchFamily="18" charset="0"/>
                <a:cs typeface="Times New Roman" pitchFamily="18" charset="0"/>
              </a:rPr>
            </a:br>
            <a:r>
              <a:rPr lang="ru-RU" sz="1400" i="1" dirty="0" err="1" smtClean="0">
                <a:solidFill>
                  <a:srgbClr val="000099"/>
                </a:solidFill>
                <a:latin typeface="Times New Roman" pitchFamily="18" charset="0"/>
                <a:ea typeface="Times New Roman" pitchFamily="18" charset="0"/>
                <a:cs typeface="Times New Roman" pitchFamily="18" charset="0"/>
              </a:rPr>
              <a:t>Кильце</a:t>
            </a:r>
            <a:r>
              <a:rPr lang="ru-RU" sz="1400" i="1" dirty="0" smtClean="0">
                <a:solidFill>
                  <a:srgbClr val="000099"/>
                </a:solidFill>
                <a:latin typeface="Times New Roman" pitchFamily="18" charset="0"/>
                <a:ea typeface="Times New Roman" pitchFamily="18" charset="0"/>
                <a:cs typeface="Times New Roman" pitchFamily="18" charset="0"/>
              </a:rPr>
              <a:t> </a:t>
            </a:r>
            <a:r>
              <a:rPr lang="ru-RU" sz="1400" i="1" dirty="0" err="1" smtClean="0">
                <a:solidFill>
                  <a:srgbClr val="000099"/>
                </a:solidFill>
                <a:latin typeface="Times New Roman" pitchFamily="18" charset="0"/>
                <a:ea typeface="Times New Roman" pitchFamily="18" charset="0"/>
                <a:cs typeface="Times New Roman" pitchFamily="18" charset="0"/>
              </a:rPr>
              <a:t>ковбаски</a:t>
            </a:r>
            <a:r>
              <a:rPr lang="ru-RU" sz="1400" i="1" dirty="0" smtClean="0">
                <a:solidFill>
                  <a:srgbClr val="000099"/>
                </a:solidFill>
                <a:latin typeface="Times New Roman" pitchFamily="18" charset="0"/>
                <a:ea typeface="Times New Roman" pitchFamily="18" charset="0"/>
                <a:cs typeface="Times New Roman" pitchFamily="18" charset="0"/>
              </a:rPr>
              <a:t>!</a:t>
            </a:r>
          </a:p>
          <a:p>
            <a:pPr algn="ctr" eaLnBrk="0" fontAlgn="base" hangingPunct="0">
              <a:spcBef>
                <a:spcPct val="0"/>
              </a:spcBef>
              <a:spcAft>
                <a:spcPct val="0"/>
              </a:spcAft>
            </a:pPr>
            <a:r>
              <a:rPr lang="ru-RU" sz="1400" i="1" dirty="0" smtClean="0">
                <a:solidFill>
                  <a:srgbClr val="000099"/>
                </a:solidFill>
                <a:latin typeface="Times New Roman" pitchFamily="18" charset="0"/>
                <a:ea typeface="Times New Roman" pitchFamily="18" charset="0"/>
                <a:cs typeface="Times New Roman" pitchFamily="18" charset="0"/>
              </a:rPr>
              <a:t>Хохот награждал затейника. Маленькие окна поднимались, и сухощавая рука старухи высовывалась из окошка с колбасою или с куском пирога.»</a:t>
            </a:r>
          </a:p>
          <a:p>
            <a:pPr algn="ctr" eaLnBrk="0" fontAlgn="base" hangingPunct="0">
              <a:spcBef>
                <a:spcPct val="0"/>
              </a:spcBef>
              <a:spcAft>
                <a:spcPct val="0"/>
              </a:spcAft>
            </a:pPr>
            <a:r>
              <a:rPr lang="ru-RU" sz="1400" i="1" dirty="0" smtClean="0">
                <a:solidFill>
                  <a:srgbClr val="000099"/>
                </a:solidFill>
                <a:latin typeface="Times New Roman" pitchFamily="18" charset="0"/>
                <a:cs typeface="Times New Roman" pitchFamily="18" charset="0"/>
              </a:rPr>
              <a:t>              Н.В. Гоголь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Documents and Settings\Admin.MICROSOF-91E4BA\Мои документы\Мои рисунки\46525.jpg"/>
          <p:cNvPicPr>
            <a:picLocks noChangeAspect="1" noChangeArrowheads="1"/>
          </p:cNvPicPr>
          <p:nvPr/>
        </p:nvPicPr>
        <p:blipFill>
          <a:blip r:embed="rId2"/>
          <a:srcRect/>
          <a:stretch>
            <a:fillRect/>
          </a:stretch>
        </p:blipFill>
        <p:spPr bwMode="auto">
          <a:xfrm>
            <a:off x="742950" y="1004888"/>
            <a:ext cx="7658100" cy="4848225"/>
          </a:xfrm>
          <a:prstGeom prst="rect">
            <a:avLst/>
          </a:prstGeom>
          <a:noFill/>
        </p:spPr>
      </p:pic>
      <p:sp>
        <p:nvSpPr>
          <p:cNvPr id="3" name="TextBox 2"/>
          <p:cNvSpPr txBox="1"/>
          <p:nvPr/>
        </p:nvSpPr>
        <p:spPr>
          <a:xfrm>
            <a:off x="1071538" y="571480"/>
            <a:ext cx="5500726" cy="461665"/>
          </a:xfrm>
          <a:prstGeom prst="rect">
            <a:avLst/>
          </a:prstGeom>
          <a:noFill/>
        </p:spPr>
        <p:txBody>
          <a:bodyPr wrap="square" rtlCol="0">
            <a:spAutoFit/>
          </a:bodyPr>
          <a:lstStyle/>
          <a:p>
            <a:r>
              <a:rPr lang="ru-RU" sz="2400" i="1" dirty="0" smtClean="0">
                <a:solidFill>
                  <a:srgbClr val="000099"/>
                </a:solidFill>
                <a:latin typeface="Times New Roman" pitchFamily="18" charset="0"/>
                <a:cs typeface="Times New Roman" pitchFamily="18" charset="0"/>
              </a:rPr>
              <a:t>                   </a:t>
            </a:r>
            <a:r>
              <a:rPr lang="ru-RU" sz="2400" b="1" i="1" dirty="0" smtClean="0">
                <a:solidFill>
                  <a:srgbClr val="000099"/>
                </a:solidFill>
                <a:latin typeface="Times New Roman" pitchFamily="18" charset="0"/>
                <a:cs typeface="Times New Roman" pitchFamily="18" charset="0"/>
              </a:rPr>
              <a:t>Крещенский сочельник</a:t>
            </a:r>
            <a:endParaRPr lang="ru-RU" sz="2400" b="1" i="1" dirty="0">
              <a:solidFill>
                <a:srgbClr val="000099"/>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3008313" cy="1162050"/>
          </a:xfrm>
        </p:spPr>
        <p:txBody>
          <a:bodyPr/>
          <a:lstStyle/>
          <a:p>
            <a:r>
              <a:rPr lang="ru-RU" dirty="0" smtClean="0"/>
              <a:t/>
            </a:r>
            <a:br>
              <a:rPr lang="ru-RU" dirty="0" smtClean="0"/>
            </a:br>
            <a:endParaRPr lang="ru-RU" dirty="0"/>
          </a:p>
        </p:txBody>
      </p:sp>
      <p:pic>
        <p:nvPicPr>
          <p:cNvPr id="5122" name="Picture 2" descr="D:\таня\Рождествоjj\hj;l\shebyev.jpg"/>
          <p:cNvPicPr>
            <a:picLocks noGrp="1" noChangeAspect="1" noChangeArrowheads="1"/>
          </p:cNvPicPr>
          <p:nvPr>
            <p:ph idx="1"/>
          </p:nvPr>
        </p:nvPicPr>
        <p:blipFill>
          <a:blip r:embed="rId2"/>
          <a:stretch>
            <a:fillRect/>
          </a:stretch>
        </p:blipFill>
        <p:spPr bwMode="auto">
          <a:xfrm>
            <a:off x="4371036" y="273050"/>
            <a:ext cx="3519777" cy="5853113"/>
          </a:xfrm>
          <a:prstGeom prst="rect">
            <a:avLst/>
          </a:prstGeom>
          <a:noFill/>
        </p:spPr>
      </p:pic>
      <p:sp>
        <p:nvSpPr>
          <p:cNvPr id="4" name="Текст 3"/>
          <p:cNvSpPr>
            <a:spLocks noGrp="1"/>
          </p:cNvSpPr>
          <p:nvPr>
            <p:ph type="body" sz="half" idx="2"/>
          </p:nvPr>
        </p:nvSpPr>
        <p:spPr>
          <a:xfrm>
            <a:off x="285720" y="142852"/>
            <a:ext cx="4500562" cy="6429420"/>
          </a:xfrm>
        </p:spPr>
        <p:txBody>
          <a:bodyPr>
            <a:normAutofit fontScale="25000" lnSpcReduction="20000"/>
          </a:bodyPr>
          <a:lstStyle/>
          <a:p>
            <a:r>
              <a:rPr lang="ru-RU" sz="5600" i="1" dirty="0" smtClean="0">
                <a:solidFill>
                  <a:srgbClr val="000099"/>
                </a:solidFill>
                <a:latin typeface="Times New Roman" pitchFamily="18" charset="0"/>
                <a:cs typeface="Times New Roman" pitchFamily="18" charset="0"/>
              </a:rPr>
              <a:t>С РОЖДЕСТВОМ ХРИСТОВЫМ!</a:t>
            </a:r>
          </a:p>
          <a:p>
            <a:r>
              <a:rPr lang="ru-RU" sz="5600" i="1" dirty="0" smtClean="0">
                <a:solidFill>
                  <a:srgbClr val="000099"/>
                </a:solidFill>
                <a:latin typeface="Times New Roman" pitchFamily="18" charset="0"/>
                <a:cs typeface="Times New Roman" pitchFamily="18" charset="0"/>
              </a:rPr>
              <a:t>Стояла </a:t>
            </a:r>
            <a:r>
              <a:rPr lang="ru-RU" sz="5600" i="1" dirty="0">
                <a:solidFill>
                  <a:srgbClr val="000099"/>
                </a:solidFill>
                <a:latin typeface="Times New Roman" pitchFamily="18" charset="0"/>
                <a:cs typeface="Times New Roman" pitchFamily="18" charset="0"/>
              </a:rPr>
              <a:t>зима.</a:t>
            </a:r>
            <a:br>
              <a:rPr lang="ru-RU" sz="5600" i="1" dirty="0">
                <a:solidFill>
                  <a:srgbClr val="000099"/>
                </a:solidFill>
                <a:latin typeface="Times New Roman" pitchFamily="18" charset="0"/>
                <a:cs typeface="Times New Roman" pitchFamily="18" charset="0"/>
              </a:rPr>
            </a:br>
            <a:r>
              <a:rPr lang="ru-RU" sz="5600" i="1" dirty="0">
                <a:solidFill>
                  <a:srgbClr val="000099"/>
                </a:solidFill>
                <a:latin typeface="Times New Roman" pitchFamily="18" charset="0"/>
                <a:cs typeface="Times New Roman" pitchFamily="18" charset="0"/>
              </a:rPr>
              <a:t>Дул ветер из степи.</a:t>
            </a:r>
            <a:br>
              <a:rPr lang="ru-RU" sz="5600" i="1" dirty="0">
                <a:solidFill>
                  <a:srgbClr val="000099"/>
                </a:solidFill>
                <a:latin typeface="Times New Roman" pitchFamily="18" charset="0"/>
                <a:cs typeface="Times New Roman" pitchFamily="18" charset="0"/>
              </a:rPr>
            </a:br>
            <a:r>
              <a:rPr lang="ru-RU" sz="5600" i="1" dirty="0">
                <a:solidFill>
                  <a:srgbClr val="000099"/>
                </a:solidFill>
                <a:latin typeface="Times New Roman" pitchFamily="18" charset="0"/>
                <a:cs typeface="Times New Roman" pitchFamily="18" charset="0"/>
              </a:rPr>
              <a:t>И холодно было </a:t>
            </a:r>
            <a:br>
              <a:rPr lang="ru-RU" sz="5600" i="1" dirty="0">
                <a:solidFill>
                  <a:srgbClr val="000099"/>
                </a:solidFill>
                <a:latin typeface="Times New Roman" pitchFamily="18" charset="0"/>
                <a:cs typeface="Times New Roman" pitchFamily="18" charset="0"/>
              </a:rPr>
            </a:br>
            <a:r>
              <a:rPr lang="ru-RU" sz="5600" i="1" dirty="0">
                <a:solidFill>
                  <a:srgbClr val="000099"/>
                </a:solidFill>
                <a:latin typeface="Times New Roman" pitchFamily="18" charset="0"/>
                <a:cs typeface="Times New Roman" pitchFamily="18" charset="0"/>
              </a:rPr>
              <a:t>Младенцу в вертепе</a:t>
            </a:r>
            <a:br>
              <a:rPr lang="ru-RU" sz="5600" i="1" dirty="0">
                <a:solidFill>
                  <a:srgbClr val="000099"/>
                </a:solidFill>
                <a:latin typeface="Times New Roman" pitchFamily="18" charset="0"/>
                <a:cs typeface="Times New Roman" pitchFamily="18" charset="0"/>
              </a:rPr>
            </a:br>
            <a:r>
              <a:rPr lang="ru-RU" sz="5600" i="1" dirty="0">
                <a:solidFill>
                  <a:srgbClr val="000099"/>
                </a:solidFill>
                <a:latin typeface="Times New Roman" pitchFamily="18" charset="0"/>
                <a:cs typeface="Times New Roman" pitchFamily="18" charset="0"/>
              </a:rPr>
              <a:t>На склоне холма.</a:t>
            </a:r>
            <a:br>
              <a:rPr lang="ru-RU" sz="5600" i="1" dirty="0">
                <a:solidFill>
                  <a:srgbClr val="000099"/>
                </a:solidFill>
                <a:latin typeface="Times New Roman" pitchFamily="18" charset="0"/>
                <a:cs typeface="Times New Roman" pitchFamily="18" charset="0"/>
              </a:rPr>
            </a:br>
            <a:r>
              <a:rPr lang="ru-RU" sz="5600" i="1" dirty="0">
                <a:solidFill>
                  <a:srgbClr val="000099"/>
                </a:solidFill>
                <a:latin typeface="Times New Roman" pitchFamily="18" charset="0"/>
                <a:cs typeface="Times New Roman" pitchFamily="18" charset="0"/>
              </a:rPr>
              <a:t>Его согревало дыханье вола.</a:t>
            </a:r>
            <a:br>
              <a:rPr lang="ru-RU" sz="5600" i="1" dirty="0">
                <a:solidFill>
                  <a:srgbClr val="000099"/>
                </a:solidFill>
                <a:latin typeface="Times New Roman" pitchFamily="18" charset="0"/>
                <a:cs typeface="Times New Roman" pitchFamily="18" charset="0"/>
              </a:rPr>
            </a:br>
            <a:r>
              <a:rPr lang="ru-RU" sz="5600" i="1" dirty="0">
                <a:solidFill>
                  <a:srgbClr val="000099"/>
                </a:solidFill>
                <a:latin typeface="Times New Roman" pitchFamily="18" charset="0"/>
                <a:cs typeface="Times New Roman" pitchFamily="18" charset="0"/>
              </a:rPr>
              <a:t>Домашние звери</a:t>
            </a:r>
            <a:br>
              <a:rPr lang="ru-RU" sz="5600" i="1" dirty="0">
                <a:solidFill>
                  <a:srgbClr val="000099"/>
                </a:solidFill>
                <a:latin typeface="Times New Roman" pitchFamily="18" charset="0"/>
                <a:cs typeface="Times New Roman" pitchFamily="18" charset="0"/>
              </a:rPr>
            </a:br>
            <a:r>
              <a:rPr lang="ru-RU" sz="5600" i="1" dirty="0">
                <a:solidFill>
                  <a:srgbClr val="000099"/>
                </a:solidFill>
                <a:latin typeface="Times New Roman" pitchFamily="18" charset="0"/>
                <a:cs typeface="Times New Roman" pitchFamily="18" charset="0"/>
              </a:rPr>
              <a:t>Стояли в пещере.</a:t>
            </a:r>
            <a:br>
              <a:rPr lang="ru-RU" sz="5600" i="1" dirty="0">
                <a:solidFill>
                  <a:srgbClr val="000099"/>
                </a:solidFill>
                <a:latin typeface="Times New Roman" pitchFamily="18" charset="0"/>
                <a:cs typeface="Times New Roman" pitchFamily="18" charset="0"/>
              </a:rPr>
            </a:br>
            <a:r>
              <a:rPr lang="ru-RU" sz="5600" i="1" dirty="0">
                <a:solidFill>
                  <a:srgbClr val="000099"/>
                </a:solidFill>
                <a:latin typeface="Times New Roman" pitchFamily="18" charset="0"/>
                <a:cs typeface="Times New Roman" pitchFamily="18" charset="0"/>
              </a:rPr>
              <a:t>Над яслями теплая дымка </a:t>
            </a:r>
            <a:r>
              <a:rPr lang="ru-RU" sz="5600" i="1" dirty="0" smtClean="0">
                <a:solidFill>
                  <a:srgbClr val="000099"/>
                </a:solidFill>
                <a:latin typeface="Times New Roman" pitchFamily="18" charset="0"/>
                <a:cs typeface="Times New Roman" pitchFamily="18" charset="0"/>
              </a:rPr>
              <a:t>плыла…</a:t>
            </a:r>
            <a:r>
              <a:rPr lang="ru-RU" sz="5600" i="1" dirty="0">
                <a:solidFill>
                  <a:srgbClr val="000099"/>
                </a:solidFill>
                <a:latin typeface="Times New Roman" pitchFamily="18" charset="0"/>
                <a:cs typeface="Times New Roman" pitchFamily="18" charset="0"/>
              </a:rPr>
              <a:t/>
            </a:r>
            <a:br>
              <a:rPr lang="ru-RU" sz="5600" i="1" dirty="0">
                <a:solidFill>
                  <a:srgbClr val="000099"/>
                </a:solidFill>
                <a:latin typeface="Times New Roman" pitchFamily="18" charset="0"/>
                <a:cs typeface="Times New Roman" pitchFamily="18" charset="0"/>
              </a:rPr>
            </a:br>
            <a:r>
              <a:rPr lang="ru-RU" sz="5600" i="1" dirty="0">
                <a:solidFill>
                  <a:srgbClr val="000099"/>
                </a:solidFill>
                <a:latin typeface="Times New Roman" pitchFamily="18" charset="0"/>
                <a:cs typeface="Times New Roman" pitchFamily="18" charset="0"/>
              </a:rPr>
              <a:t/>
            </a:r>
            <a:br>
              <a:rPr lang="ru-RU" sz="5600" i="1" dirty="0">
                <a:solidFill>
                  <a:srgbClr val="000099"/>
                </a:solidFill>
                <a:latin typeface="Times New Roman" pitchFamily="18" charset="0"/>
                <a:cs typeface="Times New Roman" pitchFamily="18" charset="0"/>
              </a:rPr>
            </a:br>
            <a:r>
              <a:rPr lang="ru-RU" sz="5600" i="1" dirty="0">
                <a:solidFill>
                  <a:srgbClr val="000099"/>
                </a:solidFill>
                <a:latin typeface="Times New Roman" pitchFamily="18" charset="0"/>
                <a:cs typeface="Times New Roman" pitchFamily="18" charset="0"/>
              </a:rPr>
              <a:t>Мерцала звезда по пути в Вифлеем.</a:t>
            </a:r>
            <a:br>
              <a:rPr lang="ru-RU" sz="5600" i="1" dirty="0">
                <a:solidFill>
                  <a:srgbClr val="000099"/>
                </a:solidFill>
                <a:latin typeface="Times New Roman" pitchFamily="18" charset="0"/>
                <a:cs typeface="Times New Roman" pitchFamily="18" charset="0"/>
              </a:rPr>
            </a:br>
            <a:r>
              <a:rPr lang="ru-RU" sz="5600" i="1" dirty="0">
                <a:solidFill>
                  <a:srgbClr val="000099"/>
                </a:solidFill>
                <a:latin typeface="Times New Roman" pitchFamily="18" charset="0"/>
                <a:cs typeface="Times New Roman" pitchFamily="18" charset="0"/>
              </a:rPr>
              <a:t>Растущее зарево рдело над ней</a:t>
            </a:r>
            <a:br>
              <a:rPr lang="ru-RU" sz="5600" i="1" dirty="0">
                <a:solidFill>
                  <a:srgbClr val="000099"/>
                </a:solidFill>
                <a:latin typeface="Times New Roman" pitchFamily="18" charset="0"/>
                <a:cs typeface="Times New Roman" pitchFamily="18" charset="0"/>
              </a:rPr>
            </a:br>
            <a:r>
              <a:rPr lang="ru-RU" sz="5600" i="1" dirty="0">
                <a:solidFill>
                  <a:srgbClr val="000099"/>
                </a:solidFill>
                <a:latin typeface="Times New Roman" pitchFamily="18" charset="0"/>
                <a:cs typeface="Times New Roman" pitchFamily="18" charset="0"/>
              </a:rPr>
              <a:t>И значило что-то.</a:t>
            </a:r>
            <a:br>
              <a:rPr lang="ru-RU" sz="5600" i="1" dirty="0">
                <a:solidFill>
                  <a:srgbClr val="000099"/>
                </a:solidFill>
                <a:latin typeface="Times New Roman" pitchFamily="18" charset="0"/>
                <a:cs typeface="Times New Roman" pitchFamily="18" charset="0"/>
              </a:rPr>
            </a:br>
            <a:r>
              <a:rPr lang="ru-RU" sz="5600" i="1" dirty="0">
                <a:solidFill>
                  <a:srgbClr val="000099"/>
                </a:solidFill>
                <a:latin typeface="Times New Roman" pitchFamily="18" charset="0"/>
                <a:cs typeface="Times New Roman" pitchFamily="18" charset="0"/>
              </a:rPr>
              <a:t>И три звездочета</a:t>
            </a:r>
            <a:br>
              <a:rPr lang="ru-RU" sz="5600" i="1" dirty="0">
                <a:solidFill>
                  <a:srgbClr val="000099"/>
                </a:solidFill>
                <a:latin typeface="Times New Roman" pitchFamily="18" charset="0"/>
                <a:cs typeface="Times New Roman" pitchFamily="18" charset="0"/>
              </a:rPr>
            </a:br>
            <a:r>
              <a:rPr lang="ru-RU" sz="5600" i="1" dirty="0">
                <a:solidFill>
                  <a:srgbClr val="000099"/>
                </a:solidFill>
                <a:latin typeface="Times New Roman" pitchFamily="18" charset="0"/>
                <a:cs typeface="Times New Roman" pitchFamily="18" charset="0"/>
              </a:rPr>
              <a:t>Спешили на зов небывалых огней.</a:t>
            </a:r>
            <a:br>
              <a:rPr lang="ru-RU" sz="5600" i="1" dirty="0">
                <a:solidFill>
                  <a:srgbClr val="000099"/>
                </a:solidFill>
                <a:latin typeface="Times New Roman" pitchFamily="18" charset="0"/>
                <a:cs typeface="Times New Roman" pitchFamily="18" charset="0"/>
              </a:rPr>
            </a:br>
            <a:r>
              <a:rPr lang="ru-RU" sz="5600" i="1" dirty="0">
                <a:solidFill>
                  <a:srgbClr val="000099"/>
                </a:solidFill>
                <a:latin typeface="Times New Roman" pitchFamily="18" charset="0"/>
                <a:cs typeface="Times New Roman" pitchFamily="18" charset="0"/>
              </a:rPr>
              <a:t>За ними везли на верблюдах дары.</a:t>
            </a:r>
            <a:br>
              <a:rPr lang="ru-RU" sz="5600" i="1" dirty="0">
                <a:solidFill>
                  <a:srgbClr val="000099"/>
                </a:solidFill>
                <a:latin typeface="Times New Roman" pitchFamily="18" charset="0"/>
                <a:cs typeface="Times New Roman" pitchFamily="18" charset="0"/>
              </a:rPr>
            </a:br>
            <a:r>
              <a:rPr lang="ru-RU" sz="5600" i="1" dirty="0">
                <a:solidFill>
                  <a:srgbClr val="000099"/>
                </a:solidFill>
                <a:latin typeface="Times New Roman" pitchFamily="18" charset="0"/>
                <a:cs typeface="Times New Roman" pitchFamily="18" charset="0"/>
              </a:rPr>
              <a:t>И ослики в сбруе, </a:t>
            </a:r>
            <a:br>
              <a:rPr lang="ru-RU" sz="5600" i="1" dirty="0">
                <a:solidFill>
                  <a:srgbClr val="000099"/>
                </a:solidFill>
                <a:latin typeface="Times New Roman" pitchFamily="18" charset="0"/>
                <a:cs typeface="Times New Roman" pitchFamily="18" charset="0"/>
              </a:rPr>
            </a:br>
            <a:r>
              <a:rPr lang="ru-RU" sz="5600" i="1" dirty="0">
                <a:solidFill>
                  <a:srgbClr val="000099"/>
                </a:solidFill>
                <a:latin typeface="Times New Roman" pitchFamily="18" charset="0"/>
                <a:cs typeface="Times New Roman" pitchFamily="18" charset="0"/>
              </a:rPr>
              <a:t>Один </a:t>
            </a:r>
            <a:r>
              <a:rPr lang="ru-RU" sz="5600" i="1" dirty="0" err="1">
                <a:solidFill>
                  <a:srgbClr val="000099"/>
                </a:solidFill>
                <a:latin typeface="Times New Roman" pitchFamily="18" charset="0"/>
                <a:cs typeface="Times New Roman" pitchFamily="18" charset="0"/>
              </a:rPr>
              <a:t>малорослей</a:t>
            </a:r>
            <a:r>
              <a:rPr lang="ru-RU" sz="5600" i="1" dirty="0">
                <a:solidFill>
                  <a:srgbClr val="000099"/>
                </a:solidFill>
                <a:latin typeface="Times New Roman" pitchFamily="18" charset="0"/>
                <a:cs typeface="Times New Roman" pitchFamily="18" charset="0"/>
              </a:rPr>
              <a:t/>
            </a:r>
            <a:br>
              <a:rPr lang="ru-RU" sz="5600" i="1" dirty="0">
                <a:solidFill>
                  <a:srgbClr val="000099"/>
                </a:solidFill>
                <a:latin typeface="Times New Roman" pitchFamily="18" charset="0"/>
                <a:cs typeface="Times New Roman" pitchFamily="18" charset="0"/>
              </a:rPr>
            </a:br>
            <a:r>
              <a:rPr lang="ru-RU" sz="5600" i="1" dirty="0">
                <a:solidFill>
                  <a:srgbClr val="000099"/>
                </a:solidFill>
                <a:latin typeface="Times New Roman" pitchFamily="18" charset="0"/>
                <a:cs typeface="Times New Roman" pitchFamily="18" charset="0"/>
              </a:rPr>
              <a:t>Другого, шажками спускались с горы. </a:t>
            </a:r>
            <a:br>
              <a:rPr lang="ru-RU" sz="5600" i="1" dirty="0">
                <a:solidFill>
                  <a:srgbClr val="000099"/>
                </a:solidFill>
                <a:latin typeface="Times New Roman" pitchFamily="18" charset="0"/>
                <a:cs typeface="Times New Roman" pitchFamily="18" charset="0"/>
              </a:rPr>
            </a:br>
            <a:r>
              <a:rPr lang="ru-RU" sz="5600" i="1" dirty="0">
                <a:solidFill>
                  <a:srgbClr val="000099"/>
                </a:solidFill>
                <a:latin typeface="Times New Roman" pitchFamily="18" charset="0"/>
                <a:cs typeface="Times New Roman" pitchFamily="18" charset="0"/>
              </a:rPr>
              <a:t>Светало. Рассвет, как пылинки золы, </a:t>
            </a:r>
            <a:br>
              <a:rPr lang="ru-RU" sz="5600" i="1" dirty="0">
                <a:solidFill>
                  <a:srgbClr val="000099"/>
                </a:solidFill>
                <a:latin typeface="Times New Roman" pitchFamily="18" charset="0"/>
                <a:cs typeface="Times New Roman" pitchFamily="18" charset="0"/>
              </a:rPr>
            </a:br>
            <a:r>
              <a:rPr lang="ru-RU" sz="5600" i="1" dirty="0">
                <a:solidFill>
                  <a:srgbClr val="000099"/>
                </a:solidFill>
                <a:latin typeface="Times New Roman" pitchFamily="18" charset="0"/>
                <a:cs typeface="Times New Roman" pitchFamily="18" charset="0"/>
              </a:rPr>
              <a:t>Последние звезды сметал с небосвода, </a:t>
            </a:r>
            <a:br>
              <a:rPr lang="ru-RU" sz="5600" i="1" dirty="0">
                <a:solidFill>
                  <a:srgbClr val="000099"/>
                </a:solidFill>
                <a:latin typeface="Times New Roman" pitchFamily="18" charset="0"/>
                <a:cs typeface="Times New Roman" pitchFamily="18" charset="0"/>
              </a:rPr>
            </a:br>
            <a:r>
              <a:rPr lang="ru-RU" sz="5600" i="1" dirty="0">
                <a:solidFill>
                  <a:srgbClr val="000099"/>
                </a:solidFill>
                <a:latin typeface="Times New Roman" pitchFamily="18" charset="0"/>
                <a:cs typeface="Times New Roman" pitchFamily="18" charset="0"/>
              </a:rPr>
              <a:t>И только волхвов из несметного сброда </a:t>
            </a:r>
            <a:br>
              <a:rPr lang="ru-RU" sz="5600" i="1" dirty="0">
                <a:solidFill>
                  <a:srgbClr val="000099"/>
                </a:solidFill>
                <a:latin typeface="Times New Roman" pitchFamily="18" charset="0"/>
                <a:cs typeface="Times New Roman" pitchFamily="18" charset="0"/>
              </a:rPr>
            </a:br>
            <a:r>
              <a:rPr lang="ru-RU" sz="5600" i="1" dirty="0">
                <a:solidFill>
                  <a:srgbClr val="000099"/>
                </a:solidFill>
                <a:latin typeface="Times New Roman" pitchFamily="18" charset="0"/>
                <a:cs typeface="Times New Roman" pitchFamily="18" charset="0"/>
              </a:rPr>
              <a:t>Впустила Мария в отверстье скалы. </a:t>
            </a:r>
            <a:br>
              <a:rPr lang="ru-RU" sz="5600" i="1" dirty="0">
                <a:solidFill>
                  <a:srgbClr val="000099"/>
                </a:solidFill>
                <a:latin typeface="Times New Roman" pitchFamily="18" charset="0"/>
                <a:cs typeface="Times New Roman" pitchFamily="18" charset="0"/>
              </a:rPr>
            </a:br>
            <a:r>
              <a:rPr lang="ru-RU" sz="5600" i="1" dirty="0">
                <a:solidFill>
                  <a:srgbClr val="000099"/>
                </a:solidFill>
                <a:latin typeface="Times New Roman" pitchFamily="18" charset="0"/>
                <a:cs typeface="Times New Roman" pitchFamily="18" charset="0"/>
              </a:rPr>
              <a:t>Он спал, весь сияющий, в яслях из дуба, </a:t>
            </a:r>
            <a:br>
              <a:rPr lang="ru-RU" sz="5600" i="1" dirty="0">
                <a:solidFill>
                  <a:srgbClr val="000099"/>
                </a:solidFill>
                <a:latin typeface="Times New Roman" pitchFamily="18" charset="0"/>
                <a:cs typeface="Times New Roman" pitchFamily="18" charset="0"/>
              </a:rPr>
            </a:br>
            <a:r>
              <a:rPr lang="ru-RU" sz="5600" i="1" dirty="0">
                <a:solidFill>
                  <a:srgbClr val="000099"/>
                </a:solidFill>
                <a:latin typeface="Times New Roman" pitchFamily="18" charset="0"/>
                <a:cs typeface="Times New Roman" pitchFamily="18" charset="0"/>
              </a:rPr>
              <a:t>Как месяца луч в углубленье дупла. </a:t>
            </a:r>
            <a:br>
              <a:rPr lang="ru-RU" sz="5600" i="1" dirty="0">
                <a:solidFill>
                  <a:srgbClr val="000099"/>
                </a:solidFill>
                <a:latin typeface="Times New Roman" pitchFamily="18" charset="0"/>
                <a:cs typeface="Times New Roman" pitchFamily="18" charset="0"/>
              </a:rPr>
            </a:br>
            <a:r>
              <a:rPr lang="ru-RU" sz="5600" i="1" dirty="0">
                <a:solidFill>
                  <a:srgbClr val="000099"/>
                </a:solidFill>
                <a:latin typeface="Times New Roman" pitchFamily="18" charset="0"/>
                <a:cs typeface="Times New Roman" pitchFamily="18" charset="0"/>
              </a:rPr>
              <a:t>Ему заменяли овчинную шубу </a:t>
            </a:r>
            <a:br>
              <a:rPr lang="ru-RU" sz="5600" i="1" dirty="0">
                <a:solidFill>
                  <a:srgbClr val="000099"/>
                </a:solidFill>
                <a:latin typeface="Times New Roman" pitchFamily="18" charset="0"/>
                <a:cs typeface="Times New Roman" pitchFamily="18" charset="0"/>
              </a:rPr>
            </a:br>
            <a:r>
              <a:rPr lang="ru-RU" sz="5600" i="1" dirty="0">
                <a:solidFill>
                  <a:srgbClr val="000099"/>
                </a:solidFill>
                <a:latin typeface="Times New Roman" pitchFamily="18" charset="0"/>
                <a:cs typeface="Times New Roman" pitchFamily="18" charset="0"/>
              </a:rPr>
              <a:t>Ослиные губы и ноздри вола. </a:t>
            </a:r>
            <a:br>
              <a:rPr lang="ru-RU" sz="5600" i="1" dirty="0">
                <a:solidFill>
                  <a:srgbClr val="000099"/>
                </a:solidFill>
                <a:latin typeface="Times New Roman" pitchFamily="18" charset="0"/>
                <a:cs typeface="Times New Roman" pitchFamily="18" charset="0"/>
              </a:rPr>
            </a:br>
            <a:r>
              <a:rPr lang="ru-RU" sz="5600" i="1" dirty="0">
                <a:solidFill>
                  <a:srgbClr val="000099"/>
                </a:solidFill>
                <a:latin typeface="Times New Roman" pitchFamily="18" charset="0"/>
                <a:cs typeface="Times New Roman" pitchFamily="18" charset="0"/>
              </a:rPr>
              <a:t>Стояли в тени, словно в сумраке хлева, </a:t>
            </a:r>
            <a:br>
              <a:rPr lang="ru-RU" sz="5600" i="1" dirty="0">
                <a:solidFill>
                  <a:srgbClr val="000099"/>
                </a:solidFill>
                <a:latin typeface="Times New Roman" pitchFamily="18" charset="0"/>
                <a:cs typeface="Times New Roman" pitchFamily="18" charset="0"/>
              </a:rPr>
            </a:br>
            <a:r>
              <a:rPr lang="ru-RU" sz="5600" i="1" dirty="0">
                <a:solidFill>
                  <a:srgbClr val="000099"/>
                </a:solidFill>
                <a:latin typeface="Times New Roman" pitchFamily="18" charset="0"/>
                <a:cs typeface="Times New Roman" pitchFamily="18" charset="0"/>
              </a:rPr>
              <a:t>Шептались, едва подбирая слова. </a:t>
            </a:r>
            <a:br>
              <a:rPr lang="ru-RU" sz="5600" i="1" dirty="0">
                <a:solidFill>
                  <a:srgbClr val="000099"/>
                </a:solidFill>
                <a:latin typeface="Times New Roman" pitchFamily="18" charset="0"/>
                <a:cs typeface="Times New Roman" pitchFamily="18" charset="0"/>
              </a:rPr>
            </a:br>
            <a:r>
              <a:rPr lang="ru-RU" sz="5600" i="1" dirty="0">
                <a:solidFill>
                  <a:srgbClr val="000099"/>
                </a:solidFill>
                <a:latin typeface="Times New Roman" pitchFamily="18" charset="0"/>
                <a:cs typeface="Times New Roman" pitchFamily="18" charset="0"/>
              </a:rPr>
              <a:t>Вдруг кто-то в потемках немного налево </a:t>
            </a:r>
            <a:br>
              <a:rPr lang="ru-RU" sz="5600" i="1" dirty="0">
                <a:solidFill>
                  <a:srgbClr val="000099"/>
                </a:solidFill>
                <a:latin typeface="Times New Roman" pitchFamily="18" charset="0"/>
                <a:cs typeface="Times New Roman" pitchFamily="18" charset="0"/>
              </a:rPr>
            </a:br>
            <a:r>
              <a:rPr lang="ru-RU" sz="5600" i="1" dirty="0">
                <a:solidFill>
                  <a:srgbClr val="000099"/>
                </a:solidFill>
                <a:latin typeface="Times New Roman" pitchFamily="18" charset="0"/>
                <a:cs typeface="Times New Roman" pitchFamily="18" charset="0"/>
              </a:rPr>
              <a:t>От яслей рукой отодвинул волхва, </a:t>
            </a:r>
            <a:br>
              <a:rPr lang="ru-RU" sz="5600" i="1" dirty="0">
                <a:solidFill>
                  <a:srgbClr val="000099"/>
                </a:solidFill>
                <a:latin typeface="Times New Roman" pitchFamily="18" charset="0"/>
                <a:cs typeface="Times New Roman" pitchFamily="18" charset="0"/>
              </a:rPr>
            </a:br>
            <a:r>
              <a:rPr lang="ru-RU" sz="5600" i="1" dirty="0">
                <a:solidFill>
                  <a:srgbClr val="000099"/>
                </a:solidFill>
                <a:latin typeface="Times New Roman" pitchFamily="18" charset="0"/>
                <a:cs typeface="Times New Roman" pitchFamily="18" charset="0"/>
              </a:rPr>
              <a:t>И тот оглянулся: с порога на Деву, </a:t>
            </a:r>
            <a:br>
              <a:rPr lang="ru-RU" sz="5600" i="1" dirty="0">
                <a:solidFill>
                  <a:srgbClr val="000099"/>
                </a:solidFill>
                <a:latin typeface="Times New Roman" pitchFamily="18" charset="0"/>
                <a:cs typeface="Times New Roman" pitchFamily="18" charset="0"/>
              </a:rPr>
            </a:br>
            <a:r>
              <a:rPr lang="ru-RU" sz="5600" i="1" dirty="0">
                <a:solidFill>
                  <a:srgbClr val="000099"/>
                </a:solidFill>
                <a:latin typeface="Times New Roman" pitchFamily="18" charset="0"/>
                <a:cs typeface="Times New Roman" pitchFamily="18" charset="0"/>
              </a:rPr>
              <a:t>Как гостья, смотрела звезда Рождества.</a:t>
            </a:r>
            <a:br>
              <a:rPr lang="ru-RU" sz="5600" i="1" dirty="0">
                <a:solidFill>
                  <a:srgbClr val="000099"/>
                </a:solidFill>
                <a:latin typeface="Times New Roman" pitchFamily="18" charset="0"/>
                <a:cs typeface="Times New Roman" pitchFamily="18" charset="0"/>
              </a:rPr>
            </a:br>
            <a:endParaRPr lang="ru-RU" sz="5600" i="1" dirty="0" smtClean="0">
              <a:solidFill>
                <a:srgbClr val="000099"/>
              </a:solidFill>
              <a:latin typeface="Times New Roman" pitchFamily="18" charset="0"/>
              <a:cs typeface="Times New Roman" pitchFamily="18" charset="0"/>
            </a:endParaRPr>
          </a:p>
          <a:p>
            <a:r>
              <a:rPr lang="ru-RU" sz="5600" i="1" dirty="0">
                <a:solidFill>
                  <a:srgbClr val="000099"/>
                </a:solidFill>
                <a:latin typeface="Times New Roman" pitchFamily="18" charset="0"/>
                <a:cs typeface="Times New Roman" pitchFamily="18" charset="0"/>
              </a:rPr>
              <a:t> </a:t>
            </a:r>
            <a:r>
              <a:rPr lang="ru-RU" sz="5600" i="1" dirty="0" smtClean="0">
                <a:solidFill>
                  <a:srgbClr val="000099"/>
                </a:solidFill>
                <a:latin typeface="Times New Roman" pitchFamily="18" charset="0"/>
                <a:cs typeface="Times New Roman" pitchFamily="18" charset="0"/>
              </a:rPr>
              <a:t>                                                         Б</a:t>
            </a:r>
            <a:r>
              <a:rPr lang="ru-RU" sz="5600" i="1" dirty="0">
                <a:solidFill>
                  <a:srgbClr val="000099"/>
                </a:solidFill>
                <a:latin typeface="Times New Roman" pitchFamily="18" charset="0"/>
                <a:cs typeface="Times New Roman" pitchFamily="18" charset="0"/>
              </a:rPr>
              <a:t>. Пастернак</a:t>
            </a:r>
          </a:p>
          <a:p>
            <a:endParaRPr lang="ru-RU" sz="56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6215106" cy="2769989"/>
          </a:xfrm>
          <a:prstGeom prst="rect">
            <a:avLst/>
          </a:prstGeom>
          <a:noFill/>
        </p:spPr>
        <p:txBody>
          <a:bodyPr wrap="square" rtlCol="0">
            <a:spAutoFit/>
          </a:bodyPr>
          <a:lstStyle/>
          <a:p>
            <a:r>
              <a:rPr lang="ru-RU" sz="1400" b="1" i="1" dirty="0" smtClean="0">
                <a:solidFill>
                  <a:srgbClr val="000099"/>
                </a:solidFill>
                <a:latin typeface="Times New Roman" pitchFamily="18" charset="0"/>
                <a:cs typeface="Times New Roman" pitchFamily="18" charset="0"/>
              </a:rPr>
              <a:t>Святки</a:t>
            </a:r>
            <a:r>
              <a:rPr lang="ru-RU" sz="1400" i="1" dirty="0" smtClean="0">
                <a:solidFill>
                  <a:srgbClr val="000099"/>
                </a:solidFill>
                <a:latin typeface="Times New Roman" pitchFamily="18" charset="0"/>
                <a:cs typeface="Times New Roman" pitchFamily="18" charset="0"/>
              </a:rPr>
              <a:t> – переплетение народных и христианских традиций. </a:t>
            </a:r>
          </a:p>
          <a:p>
            <a:r>
              <a:rPr lang="ru-RU" sz="1400" i="1" dirty="0" smtClean="0">
                <a:solidFill>
                  <a:srgbClr val="000099"/>
                </a:solidFill>
                <a:latin typeface="Times New Roman" pitchFamily="18" charset="0"/>
                <a:cs typeface="Times New Roman" pitchFamily="18" charset="0"/>
              </a:rPr>
              <a:t>На святки славили, прославляли Христа, Новый год, будущий урожай , поздравляли друг друга, желали здоровья, счастья.  </a:t>
            </a:r>
          </a:p>
          <a:p>
            <a:r>
              <a:rPr lang="ru-RU" sz="1400" i="1" dirty="0" smtClean="0">
                <a:solidFill>
                  <a:srgbClr val="000099"/>
                </a:solidFill>
                <a:latin typeface="Times New Roman" pitchFamily="18" charset="0"/>
                <a:cs typeface="Times New Roman" pitchFamily="18" charset="0"/>
              </a:rPr>
              <a:t>Это  рождественские песни, игры, сценки и ряженые, колядки, гадания.</a:t>
            </a:r>
          </a:p>
          <a:p>
            <a:r>
              <a:rPr lang="ru-RU" sz="1400" b="1" i="1" dirty="0" smtClean="0">
                <a:solidFill>
                  <a:srgbClr val="000099"/>
                </a:solidFill>
                <a:latin typeface="Times New Roman" pitchFamily="18" charset="0"/>
                <a:cs typeface="Times New Roman" pitchFamily="18" charset="0"/>
              </a:rPr>
              <a:t>Святки </a:t>
            </a:r>
            <a:r>
              <a:rPr lang="ru-RU" sz="1400" i="1" dirty="0" smtClean="0">
                <a:solidFill>
                  <a:srgbClr val="000099"/>
                </a:solidFill>
                <a:latin typeface="Times New Roman" pitchFamily="18" charset="0"/>
                <a:cs typeface="Times New Roman" pitchFamily="18" charset="0"/>
              </a:rPr>
              <a:t>– это сказочные народные обрядовые праздники  для души, для памяти. </a:t>
            </a:r>
          </a:p>
          <a:p>
            <a:endParaRPr lang="ru-RU" dirty="0" smtClean="0"/>
          </a:p>
          <a:p>
            <a:endParaRPr lang="ru-RU" dirty="0" smtClean="0"/>
          </a:p>
          <a:p>
            <a:endParaRPr lang="ru-RU" dirty="0" smtClean="0"/>
          </a:p>
          <a:p>
            <a:endParaRPr lang="ru-RU" dirty="0" smtClean="0"/>
          </a:p>
          <a:p>
            <a:endParaRPr lang="ru-RU" dirty="0" smtClean="0"/>
          </a:p>
        </p:txBody>
      </p:sp>
      <p:pic>
        <p:nvPicPr>
          <p:cNvPr id="1025" name="Picture 1" descr="C:\Documents and Settings\Admin.MICROSOF-91E4BA\Мои документы\Мои рисунки\rojdestvo010.jpg"/>
          <p:cNvPicPr>
            <a:picLocks noChangeAspect="1" noChangeArrowheads="1"/>
          </p:cNvPicPr>
          <p:nvPr/>
        </p:nvPicPr>
        <p:blipFill>
          <a:blip r:embed="rId2"/>
          <a:srcRect/>
          <a:stretch>
            <a:fillRect/>
          </a:stretch>
        </p:blipFill>
        <p:spPr bwMode="auto">
          <a:xfrm>
            <a:off x="6643702" y="142852"/>
            <a:ext cx="2214578" cy="3333752"/>
          </a:xfrm>
          <a:prstGeom prst="rect">
            <a:avLst/>
          </a:prstGeom>
          <a:noFill/>
        </p:spPr>
      </p:pic>
      <p:pic>
        <p:nvPicPr>
          <p:cNvPr id="1026" name="Picture 2" descr="C:\Documents and Settings\Admin.MICROSOF-91E4BA\Мои документы\Мои рисунки\ne1m.jpg"/>
          <p:cNvPicPr>
            <a:picLocks noChangeAspect="1" noChangeArrowheads="1"/>
          </p:cNvPicPr>
          <p:nvPr/>
        </p:nvPicPr>
        <p:blipFill>
          <a:blip r:embed="rId3"/>
          <a:srcRect/>
          <a:stretch>
            <a:fillRect/>
          </a:stretch>
        </p:blipFill>
        <p:spPr bwMode="auto">
          <a:xfrm>
            <a:off x="357158" y="2857496"/>
            <a:ext cx="2155604" cy="3389314"/>
          </a:xfrm>
          <a:prstGeom prst="rect">
            <a:avLst/>
          </a:prstGeom>
          <a:noFill/>
        </p:spPr>
      </p:pic>
      <p:pic>
        <p:nvPicPr>
          <p:cNvPr id="1027" name="Picture 3" descr="C:\Documents and Settings\Admin.MICROSOF-91E4BA\Мои документы\Мои рисунки\srojdestvom056.jpg"/>
          <p:cNvPicPr>
            <a:picLocks noChangeAspect="1" noChangeArrowheads="1"/>
          </p:cNvPicPr>
          <p:nvPr/>
        </p:nvPicPr>
        <p:blipFill>
          <a:blip r:embed="rId4"/>
          <a:srcRect/>
          <a:stretch>
            <a:fillRect/>
          </a:stretch>
        </p:blipFill>
        <p:spPr bwMode="auto">
          <a:xfrm>
            <a:off x="3286116" y="1928802"/>
            <a:ext cx="1928826" cy="2786082"/>
          </a:xfrm>
          <a:prstGeom prst="rect">
            <a:avLst/>
          </a:prstGeom>
          <a:noFill/>
        </p:spPr>
      </p:pic>
      <p:pic>
        <p:nvPicPr>
          <p:cNvPr id="1028" name="Picture 4" descr="C:\Documents and Settings\Admin.MICROSOF-91E4BA\Мои документы\Мои рисунки\picturecontent-pid-9e6-et-1d49339.jpg"/>
          <p:cNvPicPr>
            <a:picLocks noChangeAspect="1" noChangeArrowheads="1"/>
          </p:cNvPicPr>
          <p:nvPr/>
        </p:nvPicPr>
        <p:blipFill>
          <a:blip r:embed="rId5"/>
          <a:srcRect/>
          <a:stretch>
            <a:fillRect/>
          </a:stretch>
        </p:blipFill>
        <p:spPr bwMode="auto">
          <a:xfrm>
            <a:off x="5715008" y="4000504"/>
            <a:ext cx="3071834" cy="2525634"/>
          </a:xfrm>
          <a:prstGeom prst="rect">
            <a:avLst/>
          </a:prstGeom>
          <a:noFill/>
        </p:spPr>
      </p:pic>
      <p:sp>
        <p:nvSpPr>
          <p:cNvPr id="8" name="TextBox 7"/>
          <p:cNvSpPr txBox="1"/>
          <p:nvPr/>
        </p:nvSpPr>
        <p:spPr>
          <a:xfrm>
            <a:off x="2928926" y="5214950"/>
            <a:ext cx="2143140" cy="1077218"/>
          </a:xfrm>
          <a:prstGeom prst="rect">
            <a:avLst/>
          </a:prstGeom>
          <a:noFill/>
        </p:spPr>
        <p:txBody>
          <a:bodyPr wrap="square" rtlCol="0">
            <a:spAutoFit/>
          </a:bodyPr>
          <a:lstStyle/>
          <a:p>
            <a:r>
              <a:rPr lang="ru-RU" sz="1600" i="1" dirty="0" smtClean="0">
                <a:solidFill>
                  <a:srgbClr val="000099"/>
                </a:solidFill>
                <a:latin typeface="Times New Roman" pitchFamily="18" charset="0"/>
                <a:cs typeface="Times New Roman" pitchFamily="18" charset="0"/>
              </a:rPr>
              <a:t>Будьте здоровы,</a:t>
            </a:r>
          </a:p>
          <a:p>
            <a:r>
              <a:rPr lang="ru-RU" sz="1600" i="1" dirty="0" smtClean="0">
                <a:solidFill>
                  <a:srgbClr val="000099"/>
                </a:solidFill>
                <a:latin typeface="Times New Roman" pitchFamily="18" charset="0"/>
                <a:cs typeface="Times New Roman" pitchFamily="18" charset="0"/>
              </a:rPr>
              <a:t>Счастливы будьте,</a:t>
            </a:r>
          </a:p>
          <a:p>
            <a:r>
              <a:rPr lang="ru-RU" sz="1600" i="1" dirty="0" smtClean="0">
                <a:solidFill>
                  <a:srgbClr val="000099"/>
                </a:solidFill>
                <a:latin typeface="Times New Roman" pitchFamily="18" charset="0"/>
                <a:cs typeface="Times New Roman" pitchFamily="18" charset="0"/>
              </a:rPr>
              <a:t>Живите без бед</a:t>
            </a:r>
          </a:p>
          <a:p>
            <a:r>
              <a:rPr lang="ru-RU" sz="1600" i="1" dirty="0" smtClean="0">
                <a:solidFill>
                  <a:srgbClr val="000099"/>
                </a:solidFill>
                <a:latin typeface="Times New Roman" pitchFamily="18" charset="0"/>
                <a:cs typeface="Times New Roman" pitchFamily="18" charset="0"/>
              </a:rPr>
              <a:t>Много-много лет!</a:t>
            </a:r>
            <a:endParaRPr lang="ru-RU" sz="1600" i="1" dirty="0">
              <a:solidFill>
                <a:srgbClr val="000099"/>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4414" y="785794"/>
            <a:ext cx="6929486" cy="2092881"/>
          </a:xfrm>
          <a:prstGeom prst="rect">
            <a:avLst/>
          </a:prstGeom>
        </p:spPr>
        <p:txBody>
          <a:bodyPr wrap="square">
            <a:spAutoFit/>
          </a:bodyPr>
          <a:lstStyle/>
          <a:p>
            <a:r>
              <a:rPr lang="ru-RU" i="1" cap="small" dirty="0" smtClean="0">
                <a:solidFill>
                  <a:srgbClr val="000099"/>
                </a:solidFill>
                <a:latin typeface="Times New Roman" pitchFamily="18" charset="0"/>
                <a:cs typeface="Times New Roman" pitchFamily="18" charset="0"/>
              </a:rPr>
              <a:t>                       </a:t>
            </a:r>
            <a:r>
              <a:rPr lang="ru-RU" b="1" i="1" cap="small" dirty="0" smtClean="0">
                <a:solidFill>
                  <a:srgbClr val="000099"/>
                </a:solidFill>
                <a:latin typeface="Times New Roman" pitchFamily="18" charset="0"/>
                <a:cs typeface="Times New Roman" pitchFamily="18" charset="0"/>
              </a:rPr>
              <a:t>«Раз в крещенский вечерок...»</a:t>
            </a:r>
          </a:p>
          <a:p>
            <a:endParaRPr lang="ru-RU" b="1" i="1" cap="small" dirty="0" smtClean="0">
              <a:solidFill>
                <a:srgbClr val="000099"/>
              </a:solidFill>
              <a:latin typeface="Times New Roman" pitchFamily="18" charset="0"/>
              <a:cs typeface="Times New Roman" pitchFamily="18" charset="0"/>
            </a:endParaRPr>
          </a:p>
          <a:p>
            <a:r>
              <a:rPr lang="ru-RU" b="1" i="1" cap="small" dirty="0" smtClean="0">
                <a:solidFill>
                  <a:srgbClr val="000099"/>
                </a:solidFill>
                <a:latin typeface="Times New Roman" pitchFamily="18" charset="0"/>
                <a:cs typeface="Times New Roman" pitchFamily="18" charset="0"/>
              </a:rPr>
              <a:t>Цели</a:t>
            </a:r>
            <a:r>
              <a:rPr lang="ru-RU" sz="1400" b="1" i="1" cap="small" dirty="0" smtClean="0">
                <a:solidFill>
                  <a:srgbClr val="000099"/>
                </a:solidFill>
                <a:latin typeface="Times New Roman" pitchFamily="18" charset="0"/>
                <a:cs typeface="Times New Roman" pitchFamily="18" charset="0"/>
              </a:rPr>
              <a:t>: </a:t>
            </a:r>
            <a:r>
              <a:rPr lang="ru-RU" sz="1600" i="1" dirty="0" smtClean="0">
                <a:solidFill>
                  <a:srgbClr val="000099"/>
                </a:solidFill>
                <a:latin typeface="Times New Roman" pitchFamily="18" charset="0"/>
                <a:cs typeface="Times New Roman" pitchFamily="18" charset="0"/>
              </a:rPr>
              <a:t>расширение кругозора учащихся, приобщение к народным традициям, развитие творческих способностей.</a:t>
            </a:r>
          </a:p>
          <a:p>
            <a:endParaRPr lang="ru-RU" sz="1400" i="1" dirty="0" smtClean="0">
              <a:solidFill>
                <a:srgbClr val="000099"/>
              </a:solidFill>
              <a:latin typeface="Times New Roman" pitchFamily="18" charset="0"/>
              <a:cs typeface="Times New Roman" pitchFamily="18" charset="0"/>
            </a:endParaRPr>
          </a:p>
          <a:p>
            <a:endParaRPr lang="ru-RU" sz="1400" i="1" dirty="0" smtClean="0">
              <a:solidFill>
                <a:srgbClr val="000099"/>
              </a:solidFill>
              <a:latin typeface="Times New Roman" pitchFamily="18" charset="0"/>
              <a:cs typeface="Times New Roman" pitchFamily="18" charset="0"/>
            </a:endParaRPr>
          </a:p>
          <a:p>
            <a:endParaRPr lang="ru-RU" sz="1400" i="1" dirty="0" smtClean="0">
              <a:solidFill>
                <a:srgbClr val="000099"/>
              </a:solidFill>
              <a:latin typeface="Times New Roman" pitchFamily="18" charset="0"/>
              <a:cs typeface="Times New Roman" pitchFamily="18" charset="0"/>
            </a:endParaRPr>
          </a:p>
          <a:p>
            <a:endParaRPr lang="ru-RU" b="1" i="1" dirty="0">
              <a:solidFill>
                <a:srgbClr val="000099"/>
              </a:solidFill>
              <a:latin typeface="Times New Roman" pitchFamily="18" charset="0"/>
              <a:cs typeface="Times New Roman" pitchFamily="18" charset="0"/>
            </a:endParaRPr>
          </a:p>
        </p:txBody>
      </p:sp>
      <p:sp>
        <p:nvSpPr>
          <p:cNvPr id="3" name="TextBox 2"/>
          <p:cNvSpPr txBox="1"/>
          <p:nvPr/>
        </p:nvSpPr>
        <p:spPr>
          <a:xfrm>
            <a:off x="1928794" y="285728"/>
            <a:ext cx="4786346" cy="400110"/>
          </a:xfrm>
          <a:prstGeom prst="rect">
            <a:avLst/>
          </a:prstGeom>
          <a:noFill/>
        </p:spPr>
        <p:txBody>
          <a:bodyPr wrap="square" rtlCol="0">
            <a:spAutoFit/>
          </a:bodyPr>
          <a:lstStyle/>
          <a:p>
            <a:r>
              <a:rPr lang="ru-RU" sz="2000" b="1" i="1" dirty="0" smtClean="0">
                <a:solidFill>
                  <a:srgbClr val="C00000"/>
                </a:solidFill>
              </a:rPr>
              <a:t>Интеллектуальная литературная игра</a:t>
            </a:r>
            <a:endParaRPr lang="ru-RU" sz="2000" b="1" i="1" dirty="0">
              <a:solidFill>
                <a:srgbClr val="C00000"/>
              </a:solidFill>
            </a:endParaRPr>
          </a:p>
        </p:txBody>
      </p:sp>
      <p:sp>
        <p:nvSpPr>
          <p:cNvPr id="4" name="Прямоугольник 3"/>
          <p:cNvSpPr/>
          <p:nvPr/>
        </p:nvSpPr>
        <p:spPr>
          <a:xfrm>
            <a:off x="714348" y="2413338"/>
            <a:ext cx="7286676" cy="1077218"/>
          </a:xfrm>
          <a:prstGeom prst="rect">
            <a:avLst/>
          </a:prstGeom>
        </p:spPr>
        <p:txBody>
          <a:bodyPr wrap="square">
            <a:spAutoFit/>
          </a:bodyPr>
          <a:lstStyle/>
          <a:p>
            <a:r>
              <a:rPr lang="ru-RU" sz="1600" i="1" dirty="0" smtClean="0">
                <a:solidFill>
                  <a:srgbClr val="000099"/>
                </a:solidFill>
                <a:latin typeface="Times New Roman" pitchFamily="18" charset="0"/>
                <a:cs typeface="Times New Roman" pitchFamily="18" charset="0"/>
              </a:rPr>
              <a:t>Игра посвящена святочно- новогодним обрядам, поверьям, обычаям. Сегодня вспомнить привычки «милой старины» нам помогут произведения русских писателей. Классическая литература отразила святочный период во всей полноте, яркости, неповторимости.</a:t>
            </a:r>
            <a:endParaRPr lang="ru-RU" sz="1600" i="1" dirty="0">
              <a:solidFill>
                <a:srgbClr val="000099"/>
              </a:solidFill>
              <a:latin typeface="Times New Roman" pitchFamily="18" charset="0"/>
              <a:cs typeface="Times New Roman" pitchFamily="18" charset="0"/>
            </a:endParaRPr>
          </a:p>
        </p:txBody>
      </p:sp>
      <p:pic>
        <p:nvPicPr>
          <p:cNvPr id="43010" name="Picture 2" descr="D:\таня\Рождествоjj\card2a.jpg"/>
          <p:cNvPicPr>
            <a:picLocks noChangeAspect="1" noChangeArrowheads="1"/>
          </p:cNvPicPr>
          <p:nvPr/>
        </p:nvPicPr>
        <p:blipFill>
          <a:blip r:embed="rId2"/>
          <a:srcRect/>
          <a:stretch>
            <a:fillRect/>
          </a:stretch>
        </p:blipFill>
        <p:spPr bwMode="auto">
          <a:xfrm>
            <a:off x="2928926" y="3571876"/>
            <a:ext cx="4572032" cy="3154702"/>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0" y="0"/>
          <a:ext cx="9144000" cy="6929462"/>
        </p:xfrm>
        <a:graphic>
          <a:graphicData uri="http://schemas.openxmlformats.org/drawingml/2006/table">
            <a:tbl>
              <a:tblPr firstRow="1" bandRow="1">
                <a:tableStyleId>{0660B408-B3CF-4A94-85FC-2B1E0A45F4A2}</a:tableStyleId>
              </a:tblPr>
              <a:tblGrid>
                <a:gridCol w="3048000"/>
                <a:gridCol w="3048000"/>
                <a:gridCol w="3048000"/>
              </a:tblGrid>
              <a:tr h="6929462">
                <a:tc>
                  <a:txBody>
                    <a:bodyPr/>
                    <a:lstStyle/>
                    <a:p>
                      <a:r>
                        <a:rPr lang="ru-RU" sz="1400" dirty="0" smtClean="0">
                          <a:solidFill>
                            <a:srgbClr val="000099"/>
                          </a:solidFill>
                        </a:rPr>
                        <a:t>№1</a:t>
                      </a:r>
                    </a:p>
                    <a:p>
                      <a:endParaRPr lang="ru-RU"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400" b="1" i="1" dirty="0" smtClean="0">
                          <a:solidFill>
                            <a:srgbClr val="000099"/>
                          </a:solidFill>
                          <a:latin typeface="Times New Roman" pitchFamily="18" charset="0"/>
                          <a:cs typeface="Times New Roman" pitchFamily="18" charset="0"/>
                        </a:rPr>
                        <a:t>«Спереди совершенно немец»: узенькая, беспрестанно вертевшаяся и нюхавшая все, что ни попадалось, мордочка оканчивалась, как и у наших свиней, кругленьким пятачком, ноги были так тонки, что если бы такие имел </a:t>
                      </a:r>
                      <a:r>
                        <a:rPr lang="ru-RU" sz="1400" b="1" i="1" dirty="0" err="1" smtClean="0">
                          <a:solidFill>
                            <a:srgbClr val="000099"/>
                          </a:solidFill>
                          <a:latin typeface="Times New Roman" pitchFamily="18" charset="0"/>
                          <a:cs typeface="Times New Roman" pitchFamily="18" charset="0"/>
                        </a:rPr>
                        <a:t>яресковский</a:t>
                      </a:r>
                      <a:r>
                        <a:rPr lang="ru-RU" sz="1400" b="1" i="1" dirty="0" smtClean="0">
                          <a:solidFill>
                            <a:srgbClr val="000099"/>
                          </a:solidFill>
                          <a:latin typeface="Times New Roman" pitchFamily="18" charset="0"/>
                          <a:cs typeface="Times New Roman" pitchFamily="18" charset="0"/>
                        </a:rPr>
                        <a:t> голова, то он переломал бы их в первом </a:t>
                      </a:r>
                      <a:r>
                        <a:rPr lang="ru-RU" sz="1400" b="1" i="1" dirty="0" err="1" smtClean="0">
                          <a:solidFill>
                            <a:srgbClr val="000099"/>
                          </a:solidFill>
                          <a:latin typeface="Times New Roman" pitchFamily="18" charset="0"/>
                          <a:cs typeface="Times New Roman" pitchFamily="18" charset="0"/>
                        </a:rPr>
                        <a:t>козачке</a:t>
                      </a:r>
                      <a:r>
                        <a:rPr lang="ru-RU" sz="1400" b="1" i="1" dirty="0" smtClean="0">
                          <a:solidFill>
                            <a:srgbClr val="000099"/>
                          </a:solidFill>
                          <a:latin typeface="Times New Roman" pitchFamily="18" charset="0"/>
                          <a:cs typeface="Times New Roman" pitchFamily="18" charset="0"/>
                        </a:rPr>
                        <a:t>. Но зато сзади он был настоящий губернский стряпчий в мундире, потому что у него висел хвост, такой острый и длинный, как теперешние мундирные фалды; только разве по козлиной бороде под мордой, по небольшим рожкам, торчавшим на голове, и что весь был не белее трубочиста, можно было догадаться, что он не немец и не губернский стряпчий, а просто...» Вы…?</a:t>
                      </a:r>
                    </a:p>
                    <a:p>
                      <a:endParaRPr lang="ru-RU" sz="1400" dirty="0"/>
                    </a:p>
                  </a:txBody>
                  <a:tcPr>
                    <a:solidFill>
                      <a:schemeClr val="accent1">
                        <a:lumMod val="40000"/>
                        <a:lumOff val="60000"/>
                      </a:schemeClr>
                    </a:solidFill>
                  </a:tcPr>
                </a:tc>
                <a:tc>
                  <a:txBody>
                    <a:bodyPr/>
                    <a:lstStyle/>
                    <a:p>
                      <a:r>
                        <a:rPr lang="ru-RU" sz="1400" dirty="0" smtClean="0">
                          <a:solidFill>
                            <a:srgbClr val="000099"/>
                          </a:solidFill>
                        </a:rPr>
                        <a:t>    Узнай героя:          №2</a:t>
                      </a:r>
                    </a:p>
                    <a:p>
                      <a:endParaRPr lang="ru-RU" sz="1400" b="1" i="1" kern="1200" dirty="0" smtClean="0">
                        <a:solidFill>
                          <a:schemeClr val="lt1"/>
                        </a:solidFill>
                        <a:latin typeface="+mn-lt"/>
                        <a:ea typeface="+mn-ea"/>
                        <a:cs typeface="+mn-cs"/>
                      </a:endParaRPr>
                    </a:p>
                    <a:p>
                      <a:r>
                        <a:rPr lang="ru-RU" sz="1400" b="1" i="1" kern="1200" dirty="0" smtClean="0">
                          <a:solidFill>
                            <a:srgbClr val="000099"/>
                          </a:solidFill>
                          <a:latin typeface="+mn-lt"/>
                          <a:ea typeface="+mn-ea"/>
                          <a:cs typeface="+mn-cs"/>
                        </a:rPr>
                        <a:t>«Она» имела отроду не больше сорока лет. Она была ни хороша, ни дурна собою. Трудно и быть хорошею в такие года. Однако ж она так умела </a:t>
                      </a:r>
                      <a:r>
                        <a:rPr lang="ru-RU" sz="1400" b="1" i="1" kern="1200" dirty="0" err="1" smtClean="0">
                          <a:solidFill>
                            <a:srgbClr val="000099"/>
                          </a:solidFill>
                          <a:latin typeface="+mn-lt"/>
                          <a:ea typeface="+mn-ea"/>
                          <a:cs typeface="+mn-cs"/>
                        </a:rPr>
                        <a:t>причароватъ</a:t>
                      </a:r>
                      <a:r>
                        <a:rPr lang="ru-RU" sz="1400" b="1" i="1" kern="1200" dirty="0" smtClean="0">
                          <a:solidFill>
                            <a:srgbClr val="000099"/>
                          </a:solidFill>
                          <a:latin typeface="+mn-lt"/>
                          <a:ea typeface="+mn-ea"/>
                          <a:cs typeface="+mn-cs"/>
                        </a:rPr>
                        <a:t> к себе самых степенных Козаков (которым, не мешает между прочим заметить, мало было нужды до красоты), что к ней хаживал и голова, и дьяк... А пойдет ли, бывало, она в праздник в церковь, надевши яркую плахту с китайчатою запаскою, а сверх ее синюю юбку, на которой сзади нашиты были золотые усы &lt;...&gt;, то &lt;...&gt; голова гладил усы </a:t>
                      </a:r>
                      <a:r>
                        <a:rPr lang="ru-RU" sz="1400" b="1" kern="1200" dirty="0" smtClean="0">
                          <a:solidFill>
                            <a:srgbClr val="000099"/>
                          </a:solidFill>
                          <a:latin typeface="+mn-lt"/>
                          <a:ea typeface="+mn-ea"/>
                          <a:cs typeface="+mn-cs"/>
                        </a:rPr>
                        <a:t>&lt;„.&gt; </a:t>
                      </a:r>
                      <a:r>
                        <a:rPr lang="ru-RU" sz="1400" b="1" i="1" kern="1200" dirty="0" smtClean="0">
                          <a:solidFill>
                            <a:srgbClr val="000099"/>
                          </a:solidFill>
                          <a:latin typeface="+mn-lt"/>
                          <a:ea typeface="+mn-ea"/>
                          <a:cs typeface="+mn-cs"/>
                        </a:rPr>
                        <a:t>и говорил стоящему близ его соседу: «Эх, добрая баба! черт-баба!» Вы…?</a:t>
                      </a:r>
                      <a:endParaRPr lang="ru-RU" sz="1400" dirty="0">
                        <a:solidFill>
                          <a:srgbClr val="000099"/>
                        </a:solidFill>
                      </a:endParaRPr>
                    </a:p>
                  </a:txBody>
                  <a:tcPr>
                    <a:solidFill>
                      <a:schemeClr val="accent4">
                        <a:lumMod val="20000"/>
                        <a:lumOff val="80000"/>
                      </a:schemeClr>
                    </a:solidFill>
                  </a:tcPr>
                </a:tc>
                <a:tc>
                  <a:txBody>
                    <a:bodyPr/>
                    <a:lstStyle/>
                    <a:p>
                      <a:r>
                        <a:rPr lang="ru-RU" sz="1400" dirty="0" smtClean="0">
                          <a:solidFill>
                            <a:srgbClr val="000099"/>
                          </a:solidFill>
                        </a:rPr>
                        <a:t>                                            №3</a:t>
                      </a:r>
                    </a:p>
                    <a:p>
                      <a:endParaRPr lang="ru-RU" sz="1400" dirty="0" smtClean="0">
                        <a:solidFill>
                          <a:srgbClr val="000099"/>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400" b="0" i="1" kern="1200" dirty="0" smtClean="0">
                          <a:solidFill>
                            <a:srgbClr val="000099"/>
                          </a:solidFill>
                          <a:latin typeface="+mn-lt"/>
                          <a:ea typeface="+mn-ea"/>
                          <a:cs typeface="+mn-cs"/>
                        </a:rPr>
                        <a:t>«</a:t>
                      </a:r>
                      <a:r>
                        <a:rPr lang="ru-RU" sz="1400" b="1" i="1" kern="1200" dirty="0" smtClean="0">
                          <a:solidFill>
                            <a:srgbClr val="000099"/>
                          </a:solidFill>
                          <a:latin typeface="+mn-lt"/>
                          <a:ea typeface="+mn-ea"/>
                          <a:cs typeface="+mn-cs"/>
                        </a:rPr>
                        <a:t>В досужее от дел время  (он ) занимался </a:t>
                      </a:r>
                      <a:r>
                        <a:rPr lang="ru-RU" sz="1400" b="1" i="1" kern="1200" dirty="0" err="1" smtClean="0">
                          <a:solidFill>
                            <a:srgbClr val="000099"/>
                          </a:solidFill>
                          <a:latin typeface="+mn-lt"/>
                          <a:ea typeface="+mn-ea"/>
                          <a:cs typeface="+mn-cs"/>
                        </a:rPr>
                        <a:t>малеванием</a:t>
                      </a:r>
                      <a:r>
                        <a:rPr lang="ru-RU" sz="1400" b="1" i="1" kern="1200" dirty="0" smtClean="0">
                          <a:solidFill>
                            <a:srgbClr val="000099"/>
                          </a:solidFill>
                          <a:latin typeface="+mn-lt"/>
                          <a:ea typeface="+mn-ea"/>
                          <a:cs typeface="+mn-cs"/>
                        </a:rPr>
                        <a:t> и слыл лучшим живописцем во всем околотке. &lt;...&gt; [Он] был </a:t>
                      </a:r>
                      <a:r>
                        <a:rPr lang="ru-RU" sz="1400" b="1" i="1" kern="1200" dirty="0" err="1" smtClean="0">
                          <a:solidFill>
                            <a:srgbClr val="000099"/>
                          </a:solidFill>
                          <a:latin typeface="+mn-lt"/>
                          <a:ea typeface="+mn-ea"/>
                          <a:cs typeface="+mn-cs"/>
                        </a:rPr>
                        <a:t>богобоязливый</a:t>
                      </a:r>
                      <a:r>
                        <a:rPr lang="ru-RU" sz="1400" b="1" i="1" kern="1200" dirty="0" smtClean="0">
                          <a:solidFill>
                            <a:srgbClr val="000099"/>
                          </a:solidFill>
                          <a:latin typeface="+mn-lt"/>
                          <a:ea typeface="+mn-ea"/>
                          <a:cs typeface="+mn-cs"/>
                        </a:rPr>
                        <a:t> человек и писал часто образа святых: и теперь еще можно найти в Т... церкви его евангелиста Луку. Но торжеством его искусства была одна картина, намалеванная на стене церковной в правом притворе, в которой изобразил он святого Петра в день Страшного суда...»</a:t>
                      </a:r>
                      <a:r>
                        <a:rPr lang="ru-RU" sz="1400" b="1" i="1" kern="1200" baseline="0" dirty="0" smtClean="0">
                          <a:solidFill>
                            <a:srgbClr val="000099"/>
                          </a:solidFill>
                          <a:latin typeface="+mn-lt"/>
                          <a:ea typeface="+mn-ea"/>
                          <a:cs typeface="+mn-cs"/>
                        </a:rPr>
                        <a:t> Вы...?</a:t>
                      </a:r>
                      <a:endParaRPr lang="ru-RU" sz="1400" b="1" i="1" kern="1200" dirty="0" smtClean="0">
                        <a:solidFill>
                          <a:srgbClr val="000099"/>
                        </a:solidFill>
                        <a:latin typeface="+mn-lt"/>
                        <a:ea typeface="+mn-ea"/>
                        <a:cs typeface="+mn-cs"/>
                      </a:endParaRPr>
                    </a:p>
                    <a:p>
                      <a:endParaRPr lang="ru-RU" sz="1400" b="1" i="0" dirty="0">
                        <a:solidFill>
                          <a:srgbClr val="000099"/>
                        </a:solidFill>
                        <a:latin typeface="Times New Roman" pitchFamily="18" charset="0"/>
                        <a:cs typeface="Times New Roman" pitchFamily="18" charset="0"/>
                      </a:endParaRPr>
                    </a:p>
                  </a:txBody>
                  <a:tcPr>
                    <a:solidFill>
                      <a:schemeClr val="accent6">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0" y="0"/>
          <a:ext cx="9215470" cy="6858000"/>
        </p:xfrm>
        <a:graphic>
          <a:graphicData uri="http://schemas.openxmlformats.org/drawingml/2006/table">
            <a:tbl>
              <a:tblPr firstRow="1" bandRow="1">
                <a:tableStyleId>{0660B408-B3CF-4A94-85FC-2B1E0A45F4A2}</a:tableStyleId>
              </a:tblPr>
              <a:tblGrid>
                <a:gridCol w="3048000"/>
                <a:gridCol w="3048000"/>
                <a:gridCol w="3119470"/>
              </a:tblGrid>
              <a:tr h="6858000">
                <a:tc>
                  <a:txBody>
                    <a:bodyPr/>
                    <a:lstStyle/>
                    <a:p>
                      <a:r>
                        <a:rPr lang="ru-RU" dirty="0" smtClean="0">
                          <a:solidFill>
                            <a:srgbClr val="000099"/>
                          </a:solidFill>
                        </a:rPr>
                        <a:t>№1</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600" b="1" kern="1200" dirty="0" smtClean="0">
                        <a:solidFill>
                          <a:srgbClr val="000099"/>
                        </a:solidFill>
                        <a:latin typeface="Times New Roman" pitchFamily="18" charset="0"/>
                        <a:ea typeface="+mn-ea"/>
                        <a:cs typeface="Times New Roman"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ru-RU" sz="1600" b="1" i="1" kern="1200" dirty="0" smtClean="0">
                          <a:solidFill>
                            <a:srgbClr val="000099"/>
                          </a:solidFill>
                          <a:latin typeface="Times New Roman" pitchFamily="18" charset="0"/>
                          <a:ea typeface="+mn-ea"/>
                          <a:cs typeface="Times New Roman" pitchFamily="18" charset="0"/>
                        </a:rPr>
                        <a:t>Как известно, в канун Рождества всякая нечисть активизирует свои действия, предвидя свой скорый конец. Про</a:t>
                      </a:r>
                      <a:r>
                        <a:rPr lang="ru-RU" sz="1600" b="1" i="1" kern="1200" baseline="0" dirty="0" smtClean="0">
                          <a:solidFill>
                            <a:srgbClr val="000099"/>
                          </a:solidFill>
                          <a:latin typeface="Times New Roman" pitchFamily="18" charset="0"/>
                          <a:ea typeface="+mn-ea"/>
                          <a:cs typeface="Times New Roman" pitchFamily="18" charset="0"/>
                        </a:rPr>
                        <a:t> вас</a:t>
                      </a:r>
                      <a:r>
                        <a:rPr lang="ru-RU" sz="1600" b="1" i="1" kern="1200" dirty="0" smtClean="0">
                          <a:solidFill>
                            <a:srgbClr val="000099"/>
                          </a:solidFill>
                          <a:latin typeface="Times New Roman" pitchFamily="18" charset="0"/>
                          <a:ea typeface="+mn-ea"/>
                          <a:cs typeface="Times New Roman" pitchFamily="18" charset="0"/>
                        </a:rPr>
                        <a:t> у Гоголя сказано: «Одна только ночь оставалась ему</a:t>
                      </a:r>
                      <a:r>
                        <a:rPr lang="ru-RU" sz="1600" b="1" i="1" kern="1200" baseline="0" dirty="0" smtClean="0">
                          <a:solidFill>
                            <a:srgbClr val="000099"/>
                          </a:solidFill>
                          <a:latin typeface="Times New Roman" pitchFamily="18" charset="0"/>
                          <a:ea typeface="+mn-ea"/>
                          <a:cs typeface="Times New Roman" pitchFamily="18" charset="0"/>
                        </a:rPr>
                        <a:t> </a:t>
                      </a:r>
                      <a:r>
                        <a:rPr lang="ru-RU" sz="1600" b="1" i="1" kern="1200" dirty="0" smtClean="0">
                          <a:solidFill>
                            <a:srgbClr val="000099"/>
                          </a:solidFill>
                          <a:latin typeface="Times New Roman" pitchFamily="18" charset="0"/>
                          <a:ea typeface="+mn-ea"/>
                          <a:cs typeface="Times New Roman" pitchFamily="18" charset="0"/>
                        </a:rPr>
                        <a:t>шататься на белом свете, но и в эту ночь он выискивал чем-</a:t>
                      </a:r>
                      <a:r>
                        <a:rPr lang="ru-RU" sz="1600" b="1" i="1" kern="1200" baseline="0" dirty="0" smtClean="0">
                          <a:solidFill>
                            <a:srgbClr val="000099"/>
                          </a:solidFill>
                          <a:latin typeface="Times New Roman" pitchFamily="18" charset="0"/>
                          <a:ea typeface="+mn-ea"/>
                          <a:cs typeface="Times New Roman" pitchFamily="18" charset="0"/>
                        </a:rPr>
                        <a:t> </a:t>
                      </a:r>
                      <a:r>
                        <a:rPr lang="ru-RU" sz="1600" b="1" i="1" kern="1200" dirty="0" err="1" smtClean="0">
                          <a:solidFill>
                            <a:srgbClr val="000099"/>
                          </a:solidFill>
                          <a:latin typeface="Times New Roman" pitchFamily="18" charset="0"/>
                          <a:ea typeface="+mn-ea"/>
                          <a:cs typeface="Times New Roman" pitchFamily="18" charset="0"/>
                        </a:rPr>
                        <a:t>нибудь</a:t>
                      </a:r>
                      <a:r>
                        <a:rPr lang="ru-RU" sz="1600" b="1" i="1" kern="1200" dirty="0" smtClean="0">
                          <a:solidFill>
                            <a:srgbClr val="000099"/>
                          </a:solidFill>
                          <a:latin typeface="Times New Roman" pitchFamily="18" charset="0"/>
                          <a:ea typeface="+mn-ea"/>
                          <a:cs typeface="Times New Roman" pitchFamily="18" charset="0"/>
                        </a:rPr>
                        <a:t> выместить... свою злобу.» </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lang="ru-RU" sz="1600" b="1" i="1" kern="1200" dirty="0" smtClean="0">
                          <a:solidFill>
                            <a:srgbClr val="000099"/>
                          </a:solidFill>
                          <a:latin typeface="Times New Roman" pitchFamily="18" charset="0"/>
                          <a:ea typeface="+mn-ea"/>
                          <a:cs typeface="Times New Roman" pitchFamily="18" charset="0"/>
                        </a:rPr>
                        <a:t>В чем состояла главная пакость, сделанная  вами жителям Диканьки в рождественскую ночь? </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lang="ru-RU" sz="1600" b="1" i="1" kern="1200" dirty="0" smtClean="0">
                          <a:solidFill>
                            <a:srgbClr val="000099"/>
                          </a:solidFill>
                          <a:latin typeface="Times New Roman" pitchFamily="18" charset="0"/>
                          <a:ea typeface="+mn-ea"/>
                          <a:cs typeface="Times New Roman" pitchFamily="18" charset="0"/>
                        </a:rPr>
                        <a:t>Кому вы желали отомстить?</a:t>
                      </a:r>
                    </a:p>
                    <a:p>
                      <a:pPr>
                        <a:lnSpc>
                          <a:spcPct val="150000"/>
                        </a:lnSpc>
                        <a:buFont typeface="Arial" pitchFamily="34" charset="0"/>
                        <a:buChar char="•"/>
                      </a:pPr>
                      <a:r>
                        <a:rPr lang="ru-RU" sz="1600" b="1" i="1" kern="1200" dirty="0" smtClean="0">
                          <a:solidFill>
                            <a:srgbClr val="000099"/>
                          </a:solidFill>
                          <a:latin typeface="Times New Roman" pitchFamily="18" charset="0"/>
                          <a:ea typeface="+mn-ea"/>
                          <a:cs typeface="Times New Roman" pitchFamily="18" charset="0"/>
                        </a:rPr>
                        <a:t>Каким образом вам удалось вызвать</a:t>
                      </a:r>
                      <a:r>
                        <a:rPr lang="ru-RU" sz="1600" b="1" i="1" kern="1200" baseline="0" dirty="0" smtClean="0">
                          <a:solidFill>
                            <a:srgbClr val="000099"/>
                          </a:solidFill>
                          <a:latin typeface="Times New Roman" pitchFamily="18" charset="0"/>
                          <a:ea typeface="+mn-ea"/>
                          <a:cs typeface="Times New Roman" pitchFamily="18" charset="0"/>
                        </a:rPr>
                        <a:t> </a:t>
                      </a:r>
                      <a:r>
                        <a:rPr lang="ru-RU" sz="1600" b="1" i="1" kern="1200" dirty="0" smtClean="0">
                          <a:solidFill>
                            <a:srgbClr val="000099"/>
                          </a:solidFill>
                          <a:latin typeface="Times New Roman" pitchFamily="18" charset="0"/>
                          <a:ea typeface="+mn-ea"/>
                          <a:cs typeface="Times New Roman" pitchFamily="18" charset="0"/>
                        </a:rPr>
                        <a:t>метель? </a:t>
                      </a:r>
                      <a:endParaRPr lang="ru-RU" sz="1600" b="1" i="1" dirty="0">
                        <a:solidFill>
                          <a:srgbClr val="000099"/>
                        </a:solidFill>
                        <a:latin typeface="Times New Roman" pitchFamily="18" charset="0"/>
                        <a:cs typeface="Times New Roman" pitchFamily="18" charset="0"/>
                      </a:endParaRPr>
                    </a:p>
                  </a:txBody>
                  <a:tcPr>
                    <a:solidFill>
                      <a:schemeClr val="accent1">
                        <a:lumMod val="40000"/>
                        <a:lumOff val="60000"/>
                      </a:schemeClr>
                    </a:solidFill>
                  </a:tcPr>
                </a:tc>
                <a:tc>
                  <a:txBody>
                    <a:bodyPr/>
                    <a:lstStyle/>
                    <a:p>
                      <a:r>
                        <a:rPr lang="ru-RU" dirty="0" smtClean="0">
                          <a:solidFill>
                            <a:srgbClr val="000099"/>
                          </a:solidFill>
                        </a:rPr>
                        <a:t>   №2</a:t>
                      </a:r>
                    </a:p>
                    <a:p>
                      <a:endParaRPr lang="ru-RU" sz="1800" b="1" i="1" kern="1200" dirty="0" smtClean="0">
                        <a:solidFill>
                          <a:schemeClr val="lt1"/>
                        </a:solidFill>
                        <a:latin typeface="+mn-lt"/>
                        <a:ea typeface="+mn-ea"/>
                        <a:cs typeface="+mn-cs"/>
                      </a:endParaRPr>
                    </a:p>
                    <a:p>
                      <a:pPr marL="0" marR="0" indent="0" algn="l" defTabSz="914400" rtl="0" eaLnBrk="1" fontAlgn="auto" latinLnBrk="0" hangingPunct="1">
                        <a:lnSpc>
                          <a:spcPct val="150000"/>
                        </a:lnSpc>
                        <a:spcBef>
                          <a:spcPts val="0"/>
                        </a:spcBef>
                        <a:spcAft>
                          <a:spcPts val="0"/>
                        </a:spcAft>
                        <a:buClrTx/>
                        <a:buSzTx/>
                        <a:buFont typeface="Arial" pitchFamily="34" charset="0"/>
                        <a:buNone/>
                        <a:tabLst/>
                        <a:defRPr/>
                      </a:pPr>
                      <a:r>
                        <a:rPr lang="ru-RU" sz="1800" b="1" i="1" kern="1200" dirty="0" smtClean="0">
                          <a:solidFill>
                            <a:srgbClr val="000099"/>
                          </a:solidFill>
                          <a:latin typeface="Times New Roman" pitchFamily="18" charset="0"/>
                          <a:ea typeface="+mn-ea"/>
                          <a:cs typeface="Times New Roman" pitchFamily="18" charset="0"/>
                        </a:rPr>
                        <a:t>Многие в Диканьке утверждают, что Вы — самая настоящая ведьма, вы можете превращаться в различных животных.</a:t>
                      </a:r>
                    </a:p>
                    <a:p>
                      <a:pPr marL="0" marR="0" indent="0" algn="l" defTabSz="914400" rtl="0" eaLnBrk="1" fontAlgn="auto" latinLnBrk="0" hangingPunct="1">
                        <a:lnSpc>
                          <a:spcPct val="150000"/>
                        </a:lnSpc>
                        <a:spcBef>
                          <a:spcPts val="0"/>
                        </a:spcBef>
                        <a:spcAft>
                          <a:spcPts val="0"/>
                        </a:spcAft>
                        <a:buClrTx/>
                        <a:buSzTx/>
                        <a:buFont typeface="Arial" pitchFamily="34" charset="0"/>
                        <a:buChar char="•"/>
                        <a:tabLst/>
                        <a:defRPr/>
                      </a:pPr>
                      <a:r>
                        <a:rPr lang="ru-RU" sz="1800" b="1" i="1" kern="1200" dirty="0" smtClean="0">
                          <a:solidFill>
                            <a:srgbClr val="000099"/>
                          </a:solidFill>
                          <a:latin typeface="Times New Roman" pitchFamily="18" charset="0"/>
                          <a:ea typeface="+mn-ea"/>
                          <a:cs typeface="Times New Roman" pitchFamily="18" charset="0"/>
                        </a:rPr>
                        <a:t> В кого обращались вы, если верить</a:t>
                      </a:r>
                      <a:r>
                        <a:rPr lang="ru-RU" sz="1800" b="1" i="1" kern="1200" baseline="0" dirty="0" smtClean="0">
                          <a:solidFill>
                            <a:srgbClr val="000099"/>
                          </a:solidFill>
                          <a:latin typeface="Times New Roman" pitchFamily="18" charset="0"/>
                          <a:ea typeface="+mn-ea"/>
                          <a:cs typeface="Times New Roman" pitchFamily="18" charset="0"/>
                        </a:rPr>
                        <a:t> </a:t>
                      </a:r>
                      <a:r>
                        <a:rPr lang="ru-RU" sz="1800" b="1" i="1" kern="1200" dirty="0" smtClean="0">
                          <a:solidFill>
                            <a:srgbClr val="000099"/>
                          </a:solidFill>
                          <a:latin typeface="Times New Roman" pitchFamily="18" charset="0"/>
                          <a:ea typeface="+mn-ea"/>
                          <a:cs typeface="Times New Roman" pitchFamily="18" charset="0"/>
                        </a:rPr>
                        <a:t>слухам? </a:t>
                      </a:r>
                    </a:p>
                    <a:p>
                      <a:pPr marL="0" marR="0" indent="0" algn="l" defTabSz="914400" rtl="0" eaLnBrk="1" fontAlgn="auto" latinLnBrk="0" hangingPunct="1">
                        <a:lnSpc>
                          <a:spcPct val="150000"/>
                        </a:lnSpc>
                        <a:spcBef>
                          <a:spcPts val="0"/>
                        </a:spcBef>
                        <a:spcAft>
                          <a:spcPts val="0"/>
                        </a:spcAft>
                        <a:buClrTx/>
                        <a:buSzTx/>
                        <a:buFont typeface="Arial" pitchFamily="34" charset="0"/>
                        <a:buChar char="•"/>
                        <a:tabLst/>
                        <a:defRPr/>
                      </a:pPr>
                      <a:r>
                        <a:rPr lang="ru-RU" sz="1800" b="1" i="1" kern="1200" dirty="0" smtClean="0">
                          <a:solidFill>
                            <a:srgbClr val="000099"/>
                          </a:solidFill>
                          <a:latin typeface="Times New Roman" pitchFamily="18" charset="0"/>
                          <a:ea typeface="+mn-ea"/>
                          <a:cs typeface="Times New Roman" pitchFamily="18" charset="0"/>
                        </a:rPr>
                        <a:t>Как вы вредили односельчанам в рождественскую ночь? </a:t>
                      </a:r>
                    </a:p>
                    <a:p>
                      <a:pPr marL="0" marR="0" indent="0" algn="l" defTabSz="914400" rtl="0" eaLnBrk="1" fontAlgn="auto" latinLnBrk="0" hangingPunct="1">
                        <a:lnSpc>
                          <a:spcPct val="150000"/>
                        </a:lnSpc>
                        <a:spcBef>
                          <a:spcPts val="0"/>
                        </a:spcBef>
                        <a:spcAft>
                          <a:spcPts val="0"/>
                        </a:spcAft>
                        <a:buClrTx/>
                        <a:buSzTx/>
                        <a:buFont typeface="Arial" pitchFamily="34" charset="0"/>
                        <a:buChar char="•"/>
                        <a:tabLst/>
                        <a:defRPr/>
                      </a:pPr>
                      <a:r>
                        <a:rPr lang="ru-RU" sz="1800" b="1" i="1" kern="1200" dirty="0" smtClean="0">
                          <a:solidFill>
                            <a:srgbClr val="000099"/>
                          </a:solidFill>
                          <a:latin typeface="Times New Roman" pitchFamily="18" charset="0"/>
                          <a:ea typeface="+mn-ea"/>
                          <a:cs typeface="Times New Roman" pitchFamily="18" charset="0"/>
                        </a:rPr>
                        <a:t> Не поделитесь ли опытом управления своим </a:t>
                      </a:r>
                      <a:r>
                        <a:rPr lang="ru-RU" sz="1800" b="1" i="1" kern="1200" baseline="0" dirty="0" smtClean="0">
                          <a:solidFill>
                            <a:srgbClr val="000099"/>
                          </a:solidFill>
                          <a:latin typeface="Times New Roman" pitchFamily="18" charset="0"/>
                          <a:ea typeface="+mn-ea"/>
                          <a:cs typeface="Times New Roman" pitchFamily="18" charset="0"/>
                        </a:rPr>
                        <a:t> </a:t>
                      </a:r>
                      <a:r>
                        <a:rPr lang="ru-RU" sz="1800" b="1" i="1" kern="1200" dirty="0" smtClean="0">
                          <a:solidFill>
                            <a:srgbClr val="000099"/>
                          </a:solidFill>
                          <a:latin typeface="Times New Roman" pitchFamily="18" charset="0"/>
                          <a:ea typeface="+mn-ea"/>
                          <a:cs typeface="Times New Roman" pitchFamily="18" charset="0"/>
                        </a:rPr>
                        <a:t>необычным транспортным средством?</a:t>
                      </a:r>
                    </a:p>
                  </a:txBody>
                  <a:tcPr>
                    <a:solidFill>
                      <a:schemeClr val="accent4">
                        <a:lumMod val="20000"/>
                        <a:lumOff val="80000"/>
                      </a:schemeClr>
                    </a:solidFill>
                  </a:tcPr>
                </a:tc>
                <a:tc>
                  <a:txBody>
                    <a:bodyPr/>
                    <a:lstStyle/>
                    <a:p>
                      <a:r>
                        <a:rPr lang="ru-RU" dirty="0" smtClean="0">
                          <a:solidFill>
                            <a:srgbClr val="000099"/>
                          </a:solidFill>
                        </a:rPr>
                        <a:t>    №3</a:t>
                      </a:r>
                    </a:p>
                    <a:p>
                      <a:endParaRPr lang="ru-RU" dirty="0" smtClean="0">
                        <a:solidFill>
                          <a:srgbClr val="000099"/>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ru-RU" sz="1600" b="1" i="1" kern="1200" dirty="0" smtClean="0">
                          <a:solidFill>
                            <a:srgbClr val="000099"/>
                          </a:solidFill>
                          <a:latin typeface="Times New Roman" pitchFamily="18" charset="0"/>
                          <a:ea typeface="+mn-ea"/>
                          <a:cs typeface="Times New Roman" pitchFamily="18" charset="0"/>
                        </a:rPr>
                        <a:t>Вы активный борец со всякого рода нечистью: поединок</a:t>
                      </a:r>
                      <a:br>
                        <a:rPr lang="ru-RU" sz="1600" b="1" i="1" kern="1200" dirty="0" smtClean="0">
                          <a:solidFill>
                            <a:srgbClr val="000099"/>
                          </a:solidFill>
                          <a:latin typeface="Times New Roman" pitchFamily="18" charset="0"/>
                          <a:ea typeface="+mn-ea"/>
                          <a:cs typeface="Times New Roman" pitchFamily="18" charset="0"/>
                        </a:rPr>
                      </a:br>
                      <a:r>
                        <a:rPr lang="ru-RU" sz="1600" b="1" i="1" kern="1200" dirty="0" smtClean="0">
                          <a:solidFill>
                            <a:srgbClr val="000099"/>
                          </a:solidFill>
                          <a:latin typeface="Times New Roman" pitchFamily="18" charset="0"/>
                          <a:ea typeface="+mn-ea"/>
                          <a:cs typeface="Times New Roman" pitchFamily="18" charset="0"/>
                        </a:rPr>
                        <a:t>ваш с чертом завершается абсолютным вашим торжеством.</a:t>
                      </a:r>
                      <a:br>
                        <a:rPr lang="ru-RU" sz="1600" b="1" i="1" kern="1200" dirty="0" smtClean="0">
                          <a:solidFill>
                            <a:srgbClr val="000099"/>
                          </a:solidFill>
                          <a:latin typeface="Times New Roman" pitchFamily="18" charset="0"/>
                          <a:ea typeface="+mn-ea"/>
                          <a:cs typeface="Times New Roman" pitchFamily="18" charset="0"/>
                        </a:rPr>
                      </a:br>
                      <a:endParaRPr lang="ru-RU" sz="1600" b="1" i="1" kern="1200" dirty="0" smtClean="0">
                        <a:solidFill>
                          <a:srgbClr val="000099"/>
                        </a:solidFill>
                        <a:latin typeface="Times New Roman" pitchFamily="18" charset="0"/>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1" i="1" kern="1200" dirty="0" smtClean="0">
                          <a:solidFill>
                            <a:srgbClr val="000099"/>
                          </a:solidFill>
                          <a:latin typeface="Times New Roman" pitchFamily="18" charset="0"/>
                          <a:ea typeface="+mn-ea"/>
                          <a:cs typeface="Times New Roman" pitchFamily="18" charset="0"/>
                        </a:rPr>
                        <a:t>Каким же образом вы так легко совладали с чертом?</a:t>
                      </a:r>
                    </a:p>
                    <a:p>
                      <a:pPr marL="0" marR="0" indent="0" algn="l" defTabSz="914400" rtl="0" eaLnBrk="1" fontAlgn="auto" latinLnBrk="0" hangingPunct="1">
                        <a:lnSpc>
                          <a:spcPct val="150000"/>
                        </a:lnSpc>
                        <a:spcBef>
                          <a:spcPts val="0"/>
                        </a:spcBef>
                        <a:spcAft>
                          <a:spcPts val="0"/>
                        </a:spcAft>
                        <a:buClrTx/>
                        <a:buSzTx/>
                        <a:buFont typeface="Arial" pitchFamily="34" charset="0"/>
                        <a:buChar char="•"/>
                        <a:tabLst/>
                        <a:defRPr/>
                      </a:pPr>
                      <a:r>
                        <a:rPr lang="ru-RU" sz="1600" b="1" i="1" kern="1200" dirty="0" smtClean="0">
                          <a:solidFill>
                            <a:srgbClr val="000099"/>
                          </a:solidFill>
                          <a:latin typeface="Times New Roman" pitchFamily="18" charset="0"/>
                          <a:ea typeface="+mn-ea"/>
                          <a:cs typeface="Times New Roman" pitchFamily="18" charset="0"/>
                        </a:rPr>
                        <a:t> Как в финале</a:t>
                      </a:r>
                      <a:r>
                        <a:rPr lang="ru-RU" sz="1600" b="1" i="1" kern="1200" baseline="0" dirty="0" smtClean="0">
                          <a:solidFill>
                            <a:srgbClr val="000099"/>
                          </a:solidFill>
                          <a:latin typeface="Times New Roman" pitchFamily="18" charset="0"/>
                          <a:ea typeface="+mn-ea"/>
                          <a:cs typeface="Times New Roman" pitchFamily="18" charset="0"/>
                        </a:rPr>
                        <a:t> </a:t>
                      </a:r>
                      <a:r>
                        <a:rPr lang="ru-RU" sz="1600" b="1" i="1" kern="1200" dirty="0" smtClean="0">
                          <a:solidFill>
                            <a:srgbClr val="000099"/>
                          </a:solidFill>
                          <a:latin typeface="Times New Roman" pitchFamily="18" charset="0"/>
                          <a:ea typeface="+mn-ea"/>
                          <a:cs typeface="Times New Roman" pitchFamily="18" charset="0"/>
                        </a:rPr>
                        <a:t>произведения вы «поблагодарили» черта за услуги?</a:t>
                      </a:r>
                      <a:r>
                        <a:rPr lang="ru-RU" sz="1600" b="1" i="1" kern="1200" baseline="0" dirty="0" smtClean="0">
                          <a:solidFill>
                            <a:srgbClr val="000099"/>
                          </a:solidFill>
                          <a:latin typeface="Times New Roman" pitchFamily="18" charset="0"/>
                          <a:ea typeface="+mn-ea"/>
                          <a:cs typeface="Times New Roman" pitchFamily="18" charset="0"/>
                        </a:rPr>
                        <a:t> </a:t>
                      </a:r>
                    </a:p>
                    <a:p>
                      <a:pPr marL="0" marR="0" indent="0" algn="l" defTabSz="914400" rtl="0" eaLnBrk="1" fontAlgn="auto" latinLnBrk="0" hangingPunct="1">
                        <a:lnSpc>
                          <a:spcPct val="150000"/>
                        </a:lnSpc>
                        <a:spcBef>
                          <a:spcPts val="0"/>
                        </a:spcBef>
                        <a:spcAft>
                          <a:spcPts val="0"/>
                        </a:spcAft>
                        <a:buClrTx/>
                        <a:buSzTx/>
                        <a:buFont typeface="Arial" pitchFamily="34" charset="0"/>
                        <a:buNone/>
                        <a:tabLst/>
                        <a:defRPr/>
                      </a:pPr>
                      <a:r>
                        <a:rPr lang="ru-RU" sz="1600" b="1" i="1" kern="1200" dirty="0" smtClean="0">
                          <a:solidFill>
                            <a:srgbClr val="000099"/>
                          </a:solidFill>
                          <a:latin typeface="Times New Roman" pitchFamily="18" charset="0"/>
                          <a:ea typeface="+mn-ea"/>
                          <a:cs typeface="Times New Roman" pitchFamily="18" charset="0"/>
                        </a:rPr>
                        <a:t>Помнится, когда вы пришли за помощью к </a:t>
                      </a:r>
                      <a:r>
                        <a:rPr lang="ru-RU" sz="1600" b="1" i="1" kern="1200" dirty="0" err="1" smtClean="0">
                          <a:solidFill>
                            <a:srgbClr val="000099"/>
                          </a:solidFill>
                          <a:latin typeface="Times New Roman" pitchFamily="18" charset="0"/>
                          <a:ea typeface="+mn-ea"/>
                          <a:cs typeface="Times New Roman" pitchFamily="18" charset="0"/>
                        </a:rPr>
                        <a:t>Пацюку</a:t>
                      </a:r>
                      <a:r>
                        <a:rPr lang="ru-RU" sz="1600" b="1" i="1" kern="1200" dirty="0" smtClean="0">
                          <a:solidFill>
                            <a:srgbClr val="000099"/>
                          </a:solidFill>
                          <a:latin typeface="Times New Roman" pitchFamily="18" charset="0"/>
                          <a:ea typeface="+mn-ea"/>
                          <a:cs typeface="Times New Roman" pitchFamily="18" charset="0"/>
                        </a:rPr>
                        <a:t>,</a:t>
                      </a:r>
                      <a:r>
                        <a:rPr lang="ru-RU" sz="1600" b="1" i="1" kern="1200" baseline="0" dirty="0" smtClean="0">
                          <a:solidFill>
                            <a:srgbClr val="000099"/>
                          </a:solidFill>
                          <a:latin typeface="Times New Roman" pitchFamily="18" charset="0"/>
                          <a:ea typeface="+mn-ea"/>
                          <a:cs typeface="Times New Roman" pitchFamily="18" charset="0"/>
                        </a:rPr>
                        <a:t> </a:t>
                      </a:r>
                      <a:r>
                        <a:rPr lang="ru-RU" sz="1600" b="1" i="1" kern="1200" dirty="0" smtClean="0">
                          <a:solidFill>
                            <a:srgbClr val="000099"/>
                          </a:solidFill>
                          <a:latin typeface="Times New Roman" pitchFamily="18" charset="0"/>
                          <a:ea typeface="+mn-ea"/>
                          <a:cs typeface="Times New Roman" pitchFamily="18" charset="0"/>
                        </a:rPr>
                        <a:t>вас поразила «волшебная» трапеза оного. </a:t>
                      </a:r>
                    </a:p>
                    <a:p>
                      <a:pPr marL="0" marR="0" indent="0" algn="l" defTabSz="914400" rtl="0" eaLnBrk="1" fontAlgn="auto" latinLnBrk="0" hangingPunct="1">
                        <a:lnSpc>
                          <a:spcPct val="150000"/>
                        </a:lnSpc>
                        <a:spcBef>
                          <a:spcPts val="0"/>
                        </a:spcBef>
                        <a:spcAft>
                          <a:spcPts val="0"/>
                        </a:spcAft>
                        <a:buClrTx/>
                        <a:buSzTx/>
                        <a:buFont typeface="Arial" pitchFamily="34" charset="0"/>
                        <a:buChar char="•"/>
                        <a:tabLst/>
                        <a:defRPr/>
                      </a:pPr>
                      <a:r>
                        <a:rPr lang="ru-RU" sz="1600" b="1" i="1" kern="1200" dirty="0" smtClean="0">
                          <a:solidFill>
                            <a:srgbClr val="000099"/>
                          </a:solidFill>
                          <a:latin typeface="Times New Roman" pitchFamily="18" charset="0"/>
                          <a:ea typeface="+mn-ea"/>
                          <a:cs typeface="Times New Roman" pitchFamily="18" charset="0"/>
                        </a:rPr>
                        <a:t>Почему вы поспешили покинуть дом</a:t>
                      </a:r>
                      <a:r>
                        <a:rPr lang="ru-RU" sz="1600" b="1" i="1" kern="1200" baseline="0" dirty="0" smtClean="0">
                          <a:solidFill>
                            <a:srgbClr val="000099"/>
                          </a:solidFill>
                          <a:latin typeface="Times New Roman" pitchFamily="18" charset="0"/>
                          <a:ea typeface="+mn-ea"/>
                          <a:cs typeface="Times New Roman" pitchFamily="18" charset="0"/>
                        </a:rPr>
                        <a:t> </a:t>
                      </a:r>
                      <a:r>
                        <a:rPr lang="ru-RU" sz="1600" b="1" i="1" kern="1200" dirty="0" err="1" smtClean="0">
                          <a:solidFill>
                            <a:srgbClr val="000099"/>
                          </a:solidFill>
                          <a:latin typeface="Times New Roman" pitchFamily="18" charset="0"/>
                          <a:ea typeface="+mn-ea"/>
                          <a:cs typeface="Times New Roman" pitchFamily="18" charset="0"/>
                        </a:rPr>
                        <a:t>Пацюка</a:t>
                      </a:r>
                      <a:r>
                        <a:rPr lang="ru-RU" sz="1600" b="1" i="1" kern="1200" dirty="0" smtClean="0">
                          <a:solidFill>
                            <a:srgbClr val="000099"/>
                          </a:solidFill>
                          <a:latin typeface="Times New Roman" pitchFamily="18" charset="0"/>
                          <a:ea typeface="+mn-ea"/>
                          <a:cs typeface="Times New Roman" pitchFamily="18" charset="0"/>
                        </a:rPr>
                        <a: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ru-RU" sz="1800" b="1" i="0" dirty="0">
                        <a:solidFill>
                          <a:srgbClr val="000099"/>
                        </a:solidFill>
                        <a:latin typeface="Times New Roman" pitchFamily="18" charset="0"/>
                        <a:cs typeface="Times New Roman" pitchFamily="18" charset="0"/>
                      </a:endParaRPr>
                    </a:p>
                  </a:txBody>
                  <a:tcPr>
                    <a:solidFill>
                      <a:schemeClr val="accent6">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142852"/>
            <a:ext cx="7858180" cy="3139321"/>
          </a:xfrm>
          <a:prstGeom prst="rect">
            <a:avLst/>
          </a:prstGeom>
        </p:spPr>
        <p:txBody>
          <a:bodyPr wrap="square">
            <a:spAutoFit/>
          </a:bodyPr>
          <a:lstStyle/>
          <a:p>
            <a:r>
              <a:rPr lang="ru-RU" b="1" i="1" dirty="0" smtClean="0">
                <a:solidFill>
                  <a:srgbClr val="000099"/>
                </a:solidFill>
                <a:latin typeface="Times New Roman" pitchFamily="18" charset="0"/>
                <a:cs typeface="Times New Roman" pitchFamily="18" charset="0"/>
              </a:rPr>
              <a:t>Ночь перед Рождеством - время шумных молодежных забав, розыгрышей. Оксана, ради которой отправился в далекое путешествие за черевичками </a:t>
            </a:r>
            <a:r>
              <a:rPr lang="ru-RU" b="1" i="1" dirty="0" err="1" smtClean="0">
                <a:solidFill>
                  <a:srgbClr val="000099"/>
                </a:solidFill>
                <a:latin typeface="Times New Roman" pitchFamily="18" charset="0"/>
                <a:cs typeface="Times New Roman" pitchFamily="18" charset="0"/>
              </a:rPr>
              <a:t>Вакула</a:t>
            </a:r>
            <a:r>
              <a:rPr lang="ru-RU" b="1" i="1" dirty="0" smtClean="0">
                <a:solidFill>
                  <a:srgbClr val="000099"/>
                </a:solidFill>
                <a:latin typeface="Times New Roman" pitchFamily="18" charset="0"/>
                <a:cs typeface="Times New Roman" pitchFamily="18" charset="0"/>
              </a:rPr>
              <a:t> верхом на черте, и другие дивчины и парубки в эту ночь колядовали.  </a:t>
            </a:r>
          </a:p>
          <a:p>
            <a:r>
              <a:rPr lang="ru-RU" b="1" i="1" dirty="0" smtClean="0">
                <a:solidFill>
                  <a:srgbClr val="000099"/>
                </a:solidFill>
                <a:latin typeface="Times New Roman" pitchFamily="18" charset="0"/>
                <a:cs typeface="Times New Roman" pitchFamily="18" charset="0"/>
              </a:rPr>
              <a:t> Опираясь на текст  Н.В. Гоголя, ответьте на вопросы:</a:t>
            </a:r>
          </a:p>
          <a:p>
            <a:pPr>
              <a:buFont typeface="Arial" pitchFamily="34" charset="0"/>
              <a:buChar char="•"/>
            </a:pPr>
            <a:endParaRPr lang="ru-RU" b="1" i="1" dirty="0" smtClean="0">
              <a:solidFill>
                <a:srgbClr val="000099"/>
              </a:solidFill>
              <a:latin typeface="Times New Roman" pitchFamily="18" charset="0"/>
              <a:cs typeface="Times New Roman" pitchFamily="18" charset="0"/>
            </a:endParaRPr>
          </a:p>
          <a:p>
            <a:pPr>
              <a:buFont typeface="Arial" pitchFamily="34" charset="0"/>
              <a:buChar char="•"/>
            </a:pPr>
            <a:r>
              <a:rPr lang="ru-RU" b="1" i="1" dirty="0" smtClean="0">
                <a:solidFill>
                  <a:srgbClr val="000099"/>
                </a:solidFill>
                <a:latin typeface="Times New Roman" pitchFamily="18" charset="0"/>
                <a:cs typeface="Times New Roman" pitchFamily="18" charset="0"/>
              </a:rPr>
              <a:t> В чем сущность обряда </a:t>
            </a:r>
            <a:r>
              <a:rPr lang="ru-RU" b="1" i="1" dirty="0" err="1" smtClean="0">
                <a:solidFill>
                  <a:srgbClr val="000099"/>
                </a:solidFill>
                <a:latin typeface="Times New Roman" pitchFamily="18" charset="0"/>
                <a:cs typeface="Times New Roman" pitchFamily="18" charset="0"/>
              </a:rPr>
              <a:t>колядования</a:t>
            </a:r>
            <a:r>
              <a:rPr lang="ru-RU" b="1" i="1" dirty="0" smtClean="0">
                <a:solidFill>
                  <a:srgbClr val="000099"/>
                </a:solidFill>
                <a:latin typeface="Times New Roman" pitchFamily="18" charset="0"/>
                <a:cs typeface="Times New Roman" pitchFamily="18" charset="0"/>
              </a:rPr>
              <a:t>? </a:t>
            </a:r>
          </a:p>
          <a:p>
            <a:pPr>
              <a:buFont typeface="Arial" pitchFamily="34" charset="0"/>
              <a:buChar char="•"/>
            </a:pPr>
            <a:r>
              <a:rPr lang="ru-RU" b="1" i="1" dirty="0" smtClean="0">
                <a:solidFill>
                  <a:srgbClr val="000099"/>
                </a:solidFill>
                <a:latin typeface="Times New Roman" pitchFamily="18" charset="0"/>
                <a:cs typeface="Times New Roman" pitchFamily="18" charset="0"/>
              </a:rPr>
              <a:t>Каково происхождение слов «коляда», «колядовать»?</a:t>
            </a:r>
          </a:p>
          <a:p>
            <a:pPr>
              <a:buFont typeface="Arial" pitchFamily="34" charset="0"/>
              <a:buChar char="•"/>
            </a:pPr>
            <a:endParaRPr lang="ru-RU" b="1" i="1" dirty="0" smtClean="0">
              <a:solidFill>
                <a:srgbClr val="000099"/>
              </a:solidFill>
              <a:latin typeface="Times New Roman" pitchFamily="18" charset="0"/>
              <a:cs typeface="Times New Roman" pitchFamily="18" charset="0"/>
            </a:endParaRPr>
          </a:p>
          <a:p>
            <a:pPr>
              <a:buFont typeface="Arial" pitchFamily="34" charset="0"/>
              <a:buChar char="•"/>
            </a:pPr>
            <a:r>
              <a:rPr lang="ru-RU" b="1" i="1" dirty="0" smtClean="0">
                <a:solidFill>
                  <a:srgbClr val="000099"/>
                </a:solidFill>
                <a:latin typeface="Times New Roman" pitchFamily="18" charset="0"/>
                <a:cs typeface="Times New Roman" pitchFamily="18" charset="0"/>
              </a:rPr>
              <a:t>Представьте пример известной вам  коляды.</a:t>
            </a:r>
          </a:p>
          <a:p>
            <a:endParaRPr lang="ru-RU" b="1" i="1" dirty="0" smtClean="0">
              <a:solidFill>
                <a:srgbClr val="000099"/>
              </a:solidFill>
              <a:latin typeface="Times New Roman" pitchFamily="18" charset="0"/>
              <a:cs typeface="Times New Roman" pitchFamily="18" charset="0"/>
            </a:endParaRPr>
          </a:p>
        </p:txBody>
      </p:sp>
      <p:pic>
        <p:nvPicPr>
          <p:cNvPr id="46082" name="Picture 2" descr="C:\Documents and Settings\Admin.MICROSOF-91E4BA\Мои документы\Мои рисунки\kolyada_01.jpg"/>
          <p:cNvPicPr>
            <a:picLocks noChangeAspect="1" noChangeArrowheads="1"/>
          </p:cNvPicPr>
          <p:nvPr/>
        </p:nvPicPr>
        <p:blipFill>
          <a:blip r:embed="rId2"/>
          <a:srcRect/>
          <a:stretch>
            <a:fillRect/>
          </a:stretch>
        </p:blipFill>
        <p:spPr bwMode="auto">
          <a:xfrm>
            <a:off x="1785918" y="3071810"/>
            <a:ext cx="5429288" cy="3504058"/>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MICROSOF-91E4BA\Мои документы\Мои рисунки\Svetlana.jpg"/>
          <p:cNvPicPr>
            <a:picLocks noChangeAspect="1" noChangeArrowheads="1"/>
          </p:cNvPicPr>
          <p:nvPr/>
        </p:nvPicPr>
        <p:blipFill>
          <a:blip r:embed="rId2"/>
          <a:srcRect/>
          <a:stretch>
            <a:fillRect/>
          </a:stretch>
        </p:blipFill>
        <p:spPr bwMode="auto">
          <a:xfrm>
            <a:off x="500034" y="500042"/>
            <a:ext cx="4500582" cy="5150666"/>
          </a:xfrm>
          <a:prstGeom prst="rect">
            <a:avLst/>
          </a:prstGeom>
          <a:noFill/>
        </p:spPr>
      </p:pic>
      <p:sp>
        <p:nvSpPr>
          <p:cNvPr id="3" name="TextBox 2"/>
          <p:cNvSpPr txBox="1"/>
          <p:nvPr/>
        </p:nvSpPr>
        <p:spPr>
          <a:xfrm>
            <a:off x="500034" y="5643578"/>
            <a:ext cx="3143272" cy="646331"/>
          </a:xfrm>
          <a:prstGeom prst="rect">
            <a:avLst/>
          </a:prstGeom>
          <a:noFill/>
        </p:spPr>
        <p:txBody>
          <a:bodyPr wrap="square" rtlCol="0">
            <a:spAutoFit/>
          </a:bodyPr>
          <a:lstStyle/>
          <a:p>
            <a:r>
              <a:rPr lang="ru-RU" i="1" dirty="0" smtClean="0">
                <a:solidFill>
                  <a:srgbClr val="000099"/>
                </a:solidFill>
              </a:rPr>
              <a:t>Карл Брюллов </a:t>
            </a:r>
          </a:p>
          <a:p>
            <a:r>
              <a:rPr lang="ru-RU" i="1" dirty="0" smtClean="0">
                <a:solidFill>
                  <a:srgbClr val="000099"/>
                </a:solidFill>
              </a:rPr>
              <a:t>« Гадающая Светлана»</a:t>
            </a:r>
            <a:endParaRPr lang="ru-RU" i="1" dirty="0">
              <a:solidFill>
                <a:srgbClr val="000099"/>
              </a:solidFill>
            </a:endParaRPr>
          </a:p>
        </p:txBody>
      </p:sp>
      <p:sp>
        <p:nvSpPr>
          <p:cNvPr id="4" name="Прямоугольник 3"/>
          <p:cNvSpPr/>
          <p:nvPr/>
        </p:nvSpPr>
        <p:spPr>
          <a:xfrm>
            <a:off x="5286380" y="1000108"/>
            <a:ext cx="3429024" cy="3693319"/>
          </a:xfrm>
          <a:prstGeom prst="rect">
            <a:avLst/>
          </a:prstGeom>
        </p:spPr>
        <p:txBody>
          <a:bodyPr wrap="square">
            <a:spAutoFit/>
          </a:bodyPr>
          <a:lstStyle/>
          <a:p>
            <a:r>
              <a:rPr lang="ru-RU" i="1" dirty="0" smtClean="0">
                <a:solidFill>
                  <a:srgbClr val="000099"/>
                </a:solidFill>
                <a:latin typeface="Times New Roman" pitchFamily="18" charset="0"/>
                <a:cs typeface="Times New Roman" pitchFamily="18" charset="0"/>
              </a:rPr>
              <a:t>Милое девичье лицо, отраженное в зеркале, мягкая мгла, сгустившаяся вокруг, слабый свет свечи и та атмосфера чуть напряженной тишины, которую столь трудно передать зрительно и которая здесь, у Брюллова, так ощутима. Картина изображает один из главных и, наверное, один из самых таинственных святочных обрядов — гадание перед зеркалом.</a:t>
            </a:r>
            <a:endParaRPr lang="ru-RU" i="1" dirty="0">
              <a:solidFill>
                <a:srgbClr val="000099"/>
              </a:solidFill>
              <a:latin typeface="Times New Roman" pitchFamily="18" charset="0"/>
              <a:cs typeface="Times New Roman" pitchFamily="18" charset="0"/>
            </a:endParaRPr>
          </a:p>
        </p:txBody>
      </p:sp>
      <p:sp>
        <p:nvSpPr>
          <p:cNvPr id="5" name="TextBox 4"/>
          <p:cNvSpPr txBox="1"/>
          <p:nvPr/>
        </p:nvSpPr>
        <p:spPr>
          <a:xfrm>
            <a:off x="1785918" y="0"/>
            <a:ext cx="5214974" cy="400110"/>
          </a:xfrm>
          <a:prstGeom prst="rect">
            <a:avLst/>
          </a:prstGeom>
          <a:noFill/>
        </p:spPr>
        <p:txBody>
          <a:bodyPr wrap="square" rtlCol="0">
            <a:spAutoFit/>
          </a:bodyPr>
          <a:lstStyle/>
          <a:p>
            <a:r>
              <a:rPr lang="ru-RU" sz="2000" b="1" i="1" dirty="0" smtClean="0">
                <a:solidFill>
                  <a:srgbClr val="000099"/>
                </a:solidFill>
                <a:latin typeface="Times New Roman" pitchFamily="18" charset="0"/>
                <a:cs typeface="Times New Roman" pitchFamily="18" charset="0"/>
              </a:rPr>
              <a:t>                     Святочные гадания</a:t>
            </a:r>
            <a:endParaRPr lang="ru-RU" sz="2000" b="1" i="1" dirty="0">
              <a:solidFill>
                <a:srgbClr val="000099"/>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0" y="0"/>
          <a:ext cx="9144000" cy="6858000"/>
        </p:xfrm>
        <a:graphic>
          <a:graphicData uri="http://schemas.openxmlformats.org/drawingml/2006/table">
            <a:tbl>
              <a:tblPr firstRow="1" bandRow="1">
                <a:tableStyleId>{0660B408-B3CF-4A94-85FC-2B1E0A45F4A2}</a:tableStyleId>
              </a:tblPr>
              <a:tblGrid>
                <a:gridCol w="3048000"/>
                <a:gridCol w="3048000"/>
                <a:gridCol w="3048000"/>
              </a:tblGrid>
              <a:tr h="6858000">
                <a:tc>
                  <a:txBody>
                    <a:bodyPr/>
                    <a:lstStyle/>
                    <a:p>
                      <a:r>
                        <a:rPr lang="ru-RU" dirty="0" smtClean="0">
                          <a:solidFill>
                            <a:srgbClr val="000099"/>
                          </a:solidFill>
                        </a:rPr>
                        <a:t>№1</a:t>
                      </a:r>
                    </a:p>
                    <a:p>
                      <a:r>
                        <a:rPr lang="ru-RU" sz="1600" b="0" i="1" kern="1200" dirty="0" smtClean="0">
                          <a:solidFill>
                            <a:srgbClr val="000099"/>
                          </a:solidFill>
                          <a:latin typeface="Times New Roman" pitchFamily="18" charset="0"/>
                          <a:ea typeface="+mn-ea"/>
                          <a:cs typeface="Times New Roman" pitchFamily="18" charset="0"/>
                        </a:rPr>
                        <a:t>«Вот в светлице стол накрыт</a:t>
                      </a:r>
                    </a:p>
                    <a:p>
                      <a:r>
                        <a:rPr lang="ru-RU" sz="1600" b="0" i="1" kern="1200" dirty="0" smtClean="0">
                          <a:solidFill>
                            <a:srgbClr val="000099"/>
                          </a:solidFill>
                          <a:latin typeface="Times New Roman" pitchFamily="18" charset="0"/>
                          <a:ea typeface="+mn-ea"/>
                          <a:cs typeface="Times New Roman" pitchFamily="18" charset="0"/>
                        </a:rPr>
                        <a:t>Белой пеленою,</a:t>
                      </a:r>
                    </a:p>
                    <a:p>
                      <a:r>
                        <a:rPr lang="ru-RU" sz="1600" b="0" i="1" kern="1200" dirty="0" smtClean="0">
                          <a:solidFill>
                            <a:srgbClr val="000099"/>
                          </a:solidFill>
                          <a:latin typeface="Times New Roman" pitchFamily="18" charset="0"/>
                          <a:ea typeface="+mn-ea"/>
                          <a:cs typeface="Times New Roman" pitchFamily="18" charset="0"/>
                        </a:rPr>
                        <a:t>И на том столе стоит</a:t>
                      </a:r>
                    </a:p>
                    <a:p>
                      <a:r>
                        <a:rPr lang="ru-RU" sz="1600" b="0" i="1" kern="1200" dirty="0" smtClean="0">
                          <a:solidFill>
                            <a:srgbClr val="000099"/>
                          </a:solidFill>
                          <a:latin typeface="Times New Roman" pitchFamily="18" charset="0"/>
                          <a:ea typeface="+mn-ea"/>
                          <a:cs typeface="Times New Roman" pitchFamily="18" charset="0"/>
                        </a:rPr>
                        <a:t>Зеркало с свечою...</a:t>
                      </a:r>
                    </a:p>
                    <a:p>
                      <a:r>
                        <a:rPr lang="ru-RU" sz="1600" b="0" i="1" kern="1200" dirty="0" smtClean="0">
                          <a:solidFill>
                            <a:srgbClr val="000099"/>
                          </a:solidFill>
                          <a:latin typeface="Times New Roman" pitchFamily="18" charset="0"/>
                          <a:ea typeface="+mn-ea"/>
                          <a:cs typeface="Times New Roman" pitchFamily="18" charset="0"/>
                        </a:rPr>
                        <a:t>Вот красавица одна,</a:t>
                      </a:r>
                    </a:p>
                    <a:p>
                      <a:r>
                        <a:rPr lang="ru-RU" sz="1600" b="0" i="1" kern="1200" dirty="0" smtClean="0">
                          <a:solidFill>
                            <a:srgbClr val="000099"/>
                          </a:solidFill>
                          <a:latin typeface="Times New Roman" pitchFamily="18" charset="0"/>
                          <a:ea typeface="+mn-ea"/>
                          <a:cs typeface="Times New Roman" pitchFamily="18" charset="0"/>
                        </a:rPr>
                        <a:t> К зеркалу садится; </a:t>
                      </a:r>
                    </a:p>
                    <a:p>
                      <a:r>
                        <a:rPr lang="ru-RU" sz="1600" b="0" i="1" kern="1200" dirty="0" smtClean="0">
                          <a:solidFill>
                            <a:srgbClr val="000099"/>
                          </a:solidFill>
                          <a:latin typeface="Times New Roman" pitchFamily="18" charset="0"/>
                          <a:ea typeface="+mn-ea"/>
                          <a:cs typeface="Times New Roman" pitchFamily="18" charset="0"/>
                        </a:rPr>
                        <a:t>С тайной робостью она</a:t>
                      </a:r>
                    </a:p>
                    <a:p>
                      <a:r>
                        <a:rPr lang="ru-RU" sz="1600" b="0" i="1" kern="1200" dirty="0" smtClean="0">
                          <a:solidFill>
                            <a:srgbClr val="000099"/>
                          </a:solidFill>
                          <a:latin typeface="Times New Roman" pitchFamily="18" charset="0"/>
                          <a:ea typeface="+mn-ea"/>
                          <a:cs typeface="Times New Roman" pitchFamily="18" charset="0"/>
                        </a:rPr>
                        <a:t> В зеркало глядится;</a:t>
                      </a:r>
                    </a:p>
                    <a:p>
                      <a:r>
                        <a:rPr lang="ru-RU" sz="1600" b="0" i="1" kern="1200" dirty="0" smtClean="0">
                          <a:solidFill>
                            <a:srgbClr val="000099"/>
                          </a:solidFill>
                          <a:latin typeface="Times New Roman" pitchFamily="18" charset="0"/>
                          <a:ea typeface="+mn-ea"/>
                          <a:cs typeface="Times New Roman" pitchFamily="18" charset="0"/>
                        </a:rPr>
                        <a:t>Темно в зеркале; кругом</a:t>
                      </a:r>
                    </a:p>
                    <a:p>
                      <a:r>
                        <a:rPr lang="ru-RU" sz="1600" b="0" i="1" kern="1200" dirty="0" smtClean="0">
                          <a:solidFill>
                            <a:srgbClr val="000099"/>
                          </a:solidFill>
                          <a:latin typeface="Times New Roman" pitchFamily="18" charset="0"/>
                          <a:ea typeface="+mn-ea"/>
                          <a:cs typeface="Times New Roman" pitchFamily="18" charset="0"/>
                        </a:rPr>
                        <a:t>Мертвое молчанье;</a:t>
                      </a:r>
                    </a:p>
                    <a:p>
                      <a:r>
                        <a:rPr lang="ru-RU" sz="1600" b="0" i="1" kern="1200" dirty="0" smtClean="0">
                          <a:solidFill>
                            <a:srgbClr val="000099"/>
                          </a:solidFill>
                          <a:latin typeface="Times New Roman" pitchFamily="18" charset="0"/>
                          <a:ea typeface="+mn-ea"/>
                          <a:cs typeface="Times New Roman" pitchFamily="18" charset="0"/>
                        </a:rPr>
                        <a:t>Свечка трепетным огнем</a:t>
                      </a:r>
                    </a:p>
                    <a:p>
                      <a:r>
                        <a:rPr lang="ru-RU" sz="1600" b="0" i="1" kern="1200" dirty="0" smtClean="0">
                          <a:solidFill>
                            <a:srgbClr val="000099"/>
                          </a:solidFill>
                          <a:latin typeface="Times New Roman" pitchFamily="18" charset="0"/>
                          <a:ea typeface="+mn-ea"/>
                          <a:cs typeface="Times New Roman" pitchFamily="18" charset="0"/>
                        </a:rPr>
                        <a:t>Чуть </a:t>
                      </a:r>
                      <a:r>
                        <a:rPr lang="ru-RU" sz="1600" b="0" i="1" kern="1200" dirty="0" err="1" smtClean="0">
                          <a:solidFill>
                            <a:srgbClr val="000099"/>
                          </a:solidFill>
                          <a:latin typeface="Times New Roman" pitchFamily="18" charset="0"/>
                          <a:ea typeface="+mn-ea"/>
                          <a:cs typeface="Times New Roman" pitchFamily="18" charset="0"/>
                        </a:rPr>
                        <a:t>лиет</a:t>
                      </a:r>
                      <a:r>
                        <a:rPr lang="ru-RU" sz="1600" b="0" i="1" kern="1200" dirty="0" smtClean="0">
                          <a:solidFill>
                            <a:srgbClr val="000099"/>
                          </a:solidFill>
                          <a:latin typeface="Times New Roman" pitchFamily="18" charset="0"/>
                          <a:ea typeface="+mn-ea"/>
                          <a:cs typeface="Times New Roman" pitchFamily="18" charset="0"/>
                        </a:rPr>
                        <a:t> сиянье...»</a:t>
                      </a:r>
                    </a:p>
                    <a:p>
                      <a:r>
                        <a:rPr lang="ru-RU" sz="1400" b="0" i="1" kern="1200" dirty="0" smtClean="0">
                          <a:solidFill>
                            <a:srgbClr val="000099"/>
                          </a:solidFill>
                          <a:latin typeface="Times New Roman" pitchFamily="18" charset="0"/>
                          <a:ea typeface="+mn-ea"/>
                          <a:cs typeface="Times New Roman" pitchFamily="18" charset="0"/>
                        </a:rPr>
                        <a:t>          В.А.</a:t>
                      </a:r>
                      <a:r>
                        <a:rPr lang="ru-RU" sz="1400" b="0" i="1" kern="1200" baseline="0" dirty="0" smtClean="0">
                          <a:solidFill>
                            <a:srgbClr val="000099"/>
                          </a:solidFill>
                          <a:latin typeface="Times New Roman" pitchFamily="18" charset="0"/>
                          <a:ea typeface="+mn-ea"/>
                          <a:cs typeface="Times New Roman" pitchFamily="18" charset="0"/>
                        </a:rPr>
                        <a:t> Жуковский   « Светлана»</a:t>
                      </a:r>
                    </a:p>
                    <a:p>
                      <a:endParaRPr lang="ru-RU" dirty="0" smtClean="0"/>
                    </a:p>
                    <a:p>
                      <a:pPr>
                        <a:buFont typeface="Arial" pitchFamily="34" charset="0"/>
                        <a:buChar char="•"/>
                      </a:pPr>
                      <a:r>
                        <a:rPr lang="ru-RU" sz="1600" i="1" dirty="0" smtClean="0">
                          <a:solidFill>
                            <a:srgbClr val="000099"/>
                          </a:solidFill>
                          <a:latin typeface="Times New Roman" pitchFamily="18" charset="0"/>
                          <a:cs typeface="Times New Roman" pitchFamily="18" charset="0"/>
                        </a:rPr>
                        <a:t>Правильно ли вела себя героиня Жуковского,</a:t>
                      </a:r>
                      <a:r>
                        <a:rPr lang="ru-RU" sz="1600" i="1" baseline="0" dirty="0" smtClean="0">
                          <a:solidFill>
                            <a:srgbClr val="000099"/>
                          </a:solidFill>
                          <a:latin typeface="Times New Roman" pitchFamily="18" charset="0"/>
                          <a:cs typeface="Times New Roman" pitchFamily="18" charset="0"/>
                        </a:rPr>
                        <a:t> оставаясь гадать в доме?</a:t>
                      </a:r>
                      <a:r>
                        <a:rPr lang="ru-RU" sz="1600" i="1" dirty="0" smtClean="0">
                          <a:solidFill>
                            <a:srgbClr val="000099"/>
                          </a:solidFill>
                          <a:latin typeface="Times New Roman" pitchFamily="18" charset="0"/>
                          <a:cs typeface="Times New Roman" pitchFamily="18" charset="0"/>
                        </a:rPr>
                        <a:t> </a:t>
                      </a:r>
                      <a:endParaRPr lang="ru-RU" sz="1600" i="1" dirty="0">
                        <a:solidFill>
                          <a:srgbClr val="000099"/>
                        </a:solidFill>
                        <a:latin typeface="Times New Roman" pitchFamily="18" charset="0"/>
                        <a:cs typeface="Times New Roman" pitchFamily="18" charset="0"/>
                      </a:endParaRPr>
                    </a:p>
                  </a:txBody>
                  <a:tcPr>
                    <a:solidFill>
                      <a:schemeClr val="accent1">
                        <a:lumMod val="40000"/>
                        <a:lumOff val="60000"/>
                      </a:schemeClr>
                    </a:solidFill>
                  </a:tcPr>
                </a:tc>
                <a:tc>
                  <a:txBody>
                    <a:bodyPr/>
                    <a:lstStyle/>
                    <a:p>
                      <a:r>
                        <a:rPr lang="ru-RU" dirty="0" smtClean="0">
                          <a:solidFill>
                            <a:srgbClr val="000099"/>
                          </a:solidFill>
                        </a:rPr>
                        <a:t>   №2</a:t>
                      </a:r>
                    </a:p>
                    <a:p>
                      <a:r>
                        <a:rPr lang="ru-RU" sz="1600" b="1" i="1" kern="1200" dirty="0" smtClean="0">
                          <a:solidFill>
                            <a:srgbClr val="000099"/>
                          </a:solidFill>
                          <a:latin typeface="Times New Roman" pitchFamily="18" charset="0"/>
                          <a:ea typeface="+mn-ea"/>
                          <a:cs typeface="Times New Roman" pitchFamily="18" charset="0"/>
                        </a:rPr>
                        <a:t>«На столе (в спальне) стояли еще с вечера приготовленные Дуняшей зеркала.</a:t>
                      </a:r>
                    </a:p>
                    <a:p>
                      <a:r>
                        <a:rPr lang="ru-RU" sz="1600" b="1" i="1" kern="1200" dirty="0" smtClean="0">
                          <a:solidFill>
                            <a:srgbClr val="000099"/>
                          </a:solidFill>
                          <a:latin typeface="Times New Roman" pitchFamily="18" charset="0"/>
                          <a:ea typeface="+mn-ea"/>
                          <a:cs typeface="Times New Roman" pitchFamily="18" charset="0"/>
                        </a:rPr>
                        <a:t>... Она зажгла свечи и села.</a:t>
                      </a:r>
                    </a:p>
                    <a:p>
                      <a:pPr lvl="0"/>
                      <a:r>
                        <a:rPr lang="ru-RU" sz="1600" b="1" i="1" kern="1200" dirty="0" smtClean="0">
                          <a:solidFill>
                            <a:srgbClr val="000099"/>
                          </a:solidFill>
                          <a:latin typeface="Times New Roman" pitchFamily="18" charset="0"/>
                          <a:ea typeface="+mn-ea"/>
                          <a:cs typeface="Times New Roman" pitchFamily="18" charset="0"/>
                        </a:rPr>
                        <a:t>Какого-то с усами вижу, — сказала она, видевшая свое</a:t>
                      </a:r>
                      <a:br>
                        <a:rPr lang="ru-RU" sz="1600" b="1" i="1" kern="1200" dirty="0" smtClean="0">
                          <a:solidFill>
                            <a:srgbClr val="000099"/>
                          </a:solidFill>
                          <a:latin typeface="Times New Roman" pitchFamily="18" charset="0"/>
                          <a:ea typeface="+mn-ea"/>
                          <a:cs typeface="Times New Roman" pitchFamily="18" charset="0"/>
                        </a:rPr>
                      </a:br>
                      <a:r>
                        <a:rPr lang="ru-RU" sz="1600" b="1" i="1" kern="1200" dirty="0" smtClean="0">
                          <a:solidFill>
                            <a:srgbClr val="000099"/>
                          </a:solidFill>
                          <a:latin typeface="Times New Roman" pitchFamily="18" charset="0"/>
                          <a:ea typeface="+mn-ea"/>
                          <a:cs typeface="Times New Roman" pitchFamily="18" charset="0"/>
                        </a:rPr>
                        <a:t>лицо.</a:t>
                      </a:r>
                    </a:p>
                    <a:p>
                      <a:pPr lvl="0"/>
                      <a:r>
                        <a:rPr lang="ru-RU" sz="1600" b="1" i="1" kern="1200" dirty="0" smtClean="0">
                          <a:solidFill>
                            <a:srgbClr val="000099"/>
                          </a:solidFill>
                          <a:latin typeface="Times New Roman" pitchFamily="18" charset="0"/>
                          <a:ea typeface="+mn-ea"/>
                          <a:cs typeface="Times New Roman" pitchFamily="18" charset="0"/>
                        </a:rPr>
                        <a:t>Не надо смеяться, барышня, — сказала Дуняша.</a:t>
                      </a:r>
                    </a:p>
                    <a:p>
                      <a:r>
                        <a:rPr lang="ru-RU" sz="1600" b="1" i="1" kern="1200" dirty="0" smtClean="0">
                          <a:solidFill>
                            <a:srgbClr val="000099"/>
                          </a:solidFill>
                          <a:latin typeface="Times New Roman" pitchFamily="18" charset="0"/>
                          <a:ea typeface="+mn-ea"/>
                          <a:cs typeface="Times New Roman" pitchFamily="18" charset="0"/>
                        </a:rPr>
                        <a:t>... Долго она сидела, глядя на ряд уходящих свечей в зеркалах…»</a:t>
                      </a:r>
                    </a:p>
                    <a:p>
                      <a:r>
                        <a:rPr lang="ru-RU" sz="1400" b="1" i="1" kern="1200" baseline="0" dirty="0" smtClean="0">
                          <a:solidFill>
                            <a:srgbClr val="000099"/>
                          </a:solidFill>
                          <a:latin typeface="Times New Roman" pitchFamily="18" charset="0"/>
                          <a:ea typeface="+mn-ea"/>
                          <a:cs typeface="Times New Roman" pitchFamily="18" charset="0"/>
                        </a:rPr>
                        <a:t>            Л.Н. Толстой « Война и мир»</a:t>
                      </a:r>
                    </a:p>
                    <a:p>
                      <a:r>
                        <a:rPr lang="ru-RU" sz="1400" b="1" i="1" kern="1200" baseline="0" dirty="0" smtClean="0">
                          <a:solidFill>
                            <a:srgbClr val="000099"/>
                          </a:solidFill>
                          <a:latin typeface="Times New Roman" pitchFamily="18" charset="0"/>
                          <a:ea typeface="+mn-ea"/>
                          <a:cs typeface="Times New Roman" pitchFamily="18" charset="0"/>
                        </a:rPr>
                        <a:t>  </a:t>
                      </a:r>
                    </a:p>
                    <a:p>
                      <a:pPr>
                        <a:buFont typeface="Arial" pitchFamily="34" charset="0"/>
                        <a:buChar char="•"/>
                      </a:pPr>
                      <a:r>
                        <a:rPr lang="ru-RU" sz="1600" b="1" i="1" kern="1200" dirty="0" smtClean="0">
                          <a:solidFill>
                            <a:srgbClr val="000099"/>
                          </a:solidFill>
                          <a:latin typeface="+mn-lt"/>
                          <a:ea typeface="+mn-ea"/>
                          <a:cs typeface="+mn-cs"/>
                        </a:rPr>
                        <a:t>Можно ли было гадать у зеркала в спальне?</a:t>
                      </a:r>
                    </a:p>
                  </a:txBody>
                  <a:tcPr>
                    <a:solidFill>
                      <a:schemeClr val="accent4">
                        <a:lumMod val="20000"/>
                        <a:lumOff val="80000"/>
                      </a:schemeClr>
                    </a:solidFill>
                  </a:tcPr>
                </a:tc>
                <a:tc>
                  <a:txBody>
                    <a:bodyPr/>
                    <a:lstStyle/>
                    <a:p>
                      <a:r>
                        <a:rPr lang="ru-RU" dirty="0" smtClean="0">
                          <a:solidFill>
                            <a:srgbClr val="000099"/>
                          </a:solidFill>
                        </a:rPr>
                        <a:t>    №3</a:t>
                      </a:r>
                    </a:p>
                    <a:p>
                      <a:endParaRPr lang="ru-RU" dirty="0" smtClean="0">
                        <a:solidFill>
                          <a:srgbClr val="000099"/>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600" b="1" i="1" kern="1200" dirty="0" smtClean="0">
                          <a:solidFill>
                            <a:srgbClr val="000099"/>
                          </a:solidFill>
                          <a:latin typeface="Times New Roman" pitchFamily="18" charset="0"/>
                          <a:ea typeface="+mn-ea"/>
                          <a:cs typeface="Times New Roman" pitchFamily="18" charset="0"/>
                        </a:rPr>
                        <a:t>Татьяна, по совету няни Сбираясь ночью ворожить, Тихонько приказала в бане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600" b="1" i="1" kern="1200" dirty="0" smtClean="0">
                          <a:solidFill>
                            <a:srgbClr val="000099"/>
                          </a:solidFill>
                          <a:latin typeface="Times New Roman" pitchFamily="18" charset="0"/>
                          <a:ea typeface="+mn-ea"/>
                          <a:cs typeface="Times New Roman" pitchFamily="18" charset="0"/>
                        </a:rPr>
                        <a:t>На два прибора стол накрыть.</a:t>
                      </a:r>
                    </a:p>
                    <a:p>
                      <a:pPr marL="0" marR="0" indent="0" algn="l" defTabSz="914400" rtl="0" eaLnBrk="1" fontAlgn="auto" latinLnBrk="0" hangingPunct="1">
                        <a:lnSpc>
                          <a:spcPct val="100000"/>
                        </a:lnSpc>
                        <a:spcBef>
                          <a:spcPts val="0"/>
                        </a:spcBef>
                        <a:spcAft>
                          <a:spcPts val="0"/>
                        </a:spcAft>
                        <a:buClrTx/>
                        <a:buSzTx/>
                        <a:buFontTx/>
                        <a:buNone/>
                        <a:tabLst/>
                        <a:defRPr/>
                      </a:pPr>
                      <a:r>
                        <a:rPr lang="ru-RU" sz="1400" b="1" i="1" kern="1200" dirty="0" smtClean="0">
                          <a:solidFill>
                            <a:srgbClr val="000099"/>
                          </a:solidFill>
                          <a:latin typeface="Times New Roman" pitchFamily="18" charset="0"/>
                          <a:ea typeface="+mn-ea"/>
                          <a:cs typeface="Times New Roman" pitchFamily="18" charset="0"/>
                        </a:rPr>
                        <a:t>      А.С.</a:t>
                      </a:r>
                      <a:r>
                        <a:rPr lang="ru-RU" sz="1400" b="1" i="1" kern="1200" baseline="0" dirty="0" smtClean="0">
                          <a:solidFill>
                            <a:srgbClr val="000099"/>
                          </a:solidFill>
                          <a:latin typeface="Times New Roman" pitchFamily="18" charset="0"/>
                          <a:ea typeface="+mn-ea"/>
                          <a:cs typeface="Times New Roman" pitchFamily="18" charset="0"/>
                        </a:rPr>
                        <a:t> Пушкин « Евгений Онегин»</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400" b="1" i="1" kern="1200" baseline="0" dirty="0" smtClean="0">
                        <a:solidFill>
                          <a:srgbClr val="000099"/>
                        </a:solidFill>
                        <a:latin typeface="Times New Roman" pitchFamily="18" charset="0"/>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400" b="1" i="1" kern="1200" baseline="0" dirty="0" smtClean="0">
                        <a:solidFill>
                          <a:srgbClr val="000099"/>
                        </a:solidFill>
                        <a:latin typeface="Times New Roman" pitchFamily="18" charset="0"/>
                        <a:ea typeface="+mn-ea"/>
                        <a:cs typeface="Times New Roman" pitchFamily="18" charset="0"/>
                      </a:endParaRPr>
                    </a:p>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1" i="1" kern="1200" baseline="0" dirty="0" smtClean="0">
                          <a:solidFill>
                            <a:srgbClr val="000099"/>
                          </a:solidFill>
                          <a:latin typeface="Times New Roman" pitchFamily="18" charset="0"/>
                          <a:ea typeface="+mn-ea"/>
                          <a:cs typeface="Times New Roman" pitchFamily="18" charset="0"/>
                        </a:rPr>
                        <a:t>Почему пушкинская Татьяна собиралась гадать в бане?</a:t>
                      </a:r>
                    </a:p>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lang="ru-RU" sz="1400" b="1" i="1" dirty="0">
                        <a:solidFill>
                          <a:srgbClr val="000099"/>
                        </a:solidFill>
                        <a:latin typeface="Times New Roman" pitchFamily="18" charset="0"/>
                        <a:cs typeface="Times New Roman" pitchFamily="18" charset="0"/>
                      </a:endParaRPr>
                    </a:p>
                  </a:txBody>
                  <a:tcPr>
                    <a:solidFill>
                      <a:schemeClr val="accent6">
                        <a:lumMod val="60000"/>
                        <a:lumOff val="40000"/>
                      </a:schemeClr>
                    </a:solidFill>
                  </a:tcPr>
                </a:tc>
              </a:tr>
            </a:tbl>
          </a:graphicData>
        </a:graphic>
      </p:graphicFrame>
      <p:pic>
        <p:nvPicPr>
          <p:cNvPr id="2051" name="Picture 3" descr="C:\Documents and Settings\Admin.MICROSOF-91E4BA\Мои документы\Мои рисунки\Svetlana.jpg"/>
          <p:cNvPicPr>
            <a:picLocks noChangeAspect="1" noChangeArrowheads="1"/>
          </p:cNvPicPr>
          <p:nvPr/>
        </p:nvPicPr>
        <p:blipFill>
          <a:blip r:embed="rId2"/>
          <a:srcRect/>
          <a:stretch>
            <a:fillRect/>
          </a:stretch>
        </p:blipFill>
        <p:spPr bwMode="auto">
          <a:xfrm>
            <a:off x="714348" y="4500570"/>
            <a:ext cx="1928794" cy="2207398"/>
          </a:xfrm>
          <a:prstGeom prst="rect">
            <a:avLst/>
          </a:prstGeom>
          <a:noFill/>
        </p:spPr>
      </p:pic>
      <p:pic>
        <p:nvPicPr>
          <p:cNvPr id="2052" name="Picture 4" descr="D:\таня\Рождествоjj\hj;l\k4145.jpg"/>
          <p:cNvPicPr>
            <a:picLocks noChangeAspect="1" noChangeArrowheads="1"/>
          </p:cNvPicPr>
          <p:nvPr/>
        </p:nvPicPr>
        <p:blipFill>
          <a:blip r:embed="rId3"/>
          <a:srcRect/>
          <a:stretch>
            <a:fillRect/>
          </a:stretch>
        </p:blipFill>
        <p:spPr bwMode="auto">
          <a:xfrm>
            <a:off x="3214678" y="4357694"/>
            <a:ext cx="2540000" cy="1905000"/>
          </a:xfrm>
          <a:prstGeom prst="rect">
            <a:avLst/>
          </a:prstGeom>
          <a:noFill/>
        </p:spPr>
      </p:pic>
      <p:pic>
        <p:nvPicPr>
          <p:cNvPr id="2054" name="Picture 6" descr="C:\Documents and Settings\Admin.MICROSOF-91E4BA\Мои документы\Мои рисунки\3380.jpg"/>
          <p:cNvPicPr>
            <a:picLocks noChangeAspect="1" noChangeArrowheads="1"/>
          </p:cNvPicPr>
          <p:nvPr/>
        </p:nvPicPr>
        <p:blipFill>
          <a:blip r:embed="rId4"/>
          <a:srcRect/>
          <a:stretch>
            <a:fillRect/>
          </a:stretch>
        </p:blipFill>
        <p:spPr bwMode="auto">
          <a:xfrm>
            <a:off x="6500826" y="3357562"/>
            <a:ext cx="2145539" cy="286709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0" y="0"/>
          <a:ext cx="9144000" cy="6858000"/>
        </p:xfrm>
        <a:graphic>
          <a:graphicData uri="http://schemas.openxmlformats.org/drawingml/2006/table">
            <a:tbl>
              <a:tblPr firstRow="1" bandRow="1">
                <a:tableStyleId>{0660B408-B3CF-4A94-85FC-2B1E0A45F4A2}</a:tableStyleId>
              </a:tblPr>
              <a:tblGrid>
                <a:gridCol w="3048000"/>
                <a:gridCol w="3048000"/>
                <a:gridCol w="3048000"/>
              </a:tblGrid>
              <a:tr h="6858000">
                <a:tc>
                  <a:txBody>
                    <a:bodyPr/>
                    <a:lstStyle/>
                    <a:p>
                      <a:r>
                        <a:rPr lang="ru-RU" dirty="0" smtClean="0">
                          <a:solidFill>
                            <a:srgbClr val="000099"/>
                          </a:solidFill>
                        </a:rPr>
                        <a:t>№1</a:t>
                      </a:r>
                    </a:p>
                    <a:p>
                      <a:endParaRPr lang="ru-RU" dirty="0" smtClean="0"/>
                    </a:p>
                    <a:p>
                      <a:pPr lvl="0"/>
                      <a:r>
                        <a:rPr lang="ru-RU" sz="1800" b="1" i="1" kern="1200" dirty="0" smtClean="0">
                          <a:solidFill>
                            <a:srgbClr val="000099"/>
                          </a:solidFill>
                          <a:latin typeface="Times New Roman" pitchFamily="18" charset="0"/>
                          <a:ea typeface="+mn-ea"/>
                          <a:cs typeface="Times New Roman" pitchFamily="18" charset="0"/>
                        </a:rPr>
                        <a:t>«Я ничего не боюсь, — сказала Соня. — Можно сейчас?»</a:t>
                      </a:r>
                    </a:p>
                    <a:p>
                      <a:r>
                        <a:rPr lang="ru-RU" sz="1800" b="1" i="1" kern="1200" dirty="0" smtClean="0">
                          <a:solidFill>
                            <a:srgbClr val="000099"/>
                          </a:solidFill>
                          <a:latin typeface="Times New Roman" pitchFamily="18" charset="0"/>
                          <a:ea typeface="+mn-ea"/>
                          <a:cs typeface="Times New Roman" pitchFamily="18" charset="0"/>
                        </a:rPr>
                        <a:t>Она встала. Соне рассказали, где амбар.</a:t>
                      </a:r>
                    </a:p>
                    <a:p>
                      <a:r>
                        <a:rPr lang="ru-RU" sz="1800" b="1" i="1" kern="1200" dirty="0" smtClean="0">
                          <a:solidFill>
                            <a:srgbClr val="000099"/>
                          </a:solidFill>
                          <a:latin typeface="Times New Roman" pitchFamily="18" charset="0"/>
                          <a:ea typeface="+mn-ea"/>
                          <a:cs typeface="Times New Roman" pitchFamily="18" charset="0"/>
                        </a:rPr>
                        <a:t>С девичьего крыльца застучали ноги по ступенькам... и</a:t>
                      </a:r>
                      <a:r>
                        <a:rPr lang="ru-RU" sz="1800" b="1" i="1" kern="1200" baseline="0" dirty="0" smtClean="0">
                          <a:solidFill>
                            <a:srgbClr val="000099"/>
                          </a:solidFill>
                          <a:latin typeface="Times New Roman" pitchFamily="18" charset="0"/>
                          <a:ea typeface="+mn-ea"/>
                          <a:cs typeface="Times New Roman" pitchFamily="18" charset="0"/>
                        </a:rPr>
                        <a:t> послышался голос:</a:t>
                      </a:r>
                      <a:endParaRPr lang="ru-RU" sz="1800" b="1" i="1" kern="1200" dirty="0" smtClean="0">
                        <a:solidFill>
                          <a:srgbClr val="000099"/>
                        </a:solidFill>
                        <a:latin typeface="Times New Roman" pitchFamily="18" charset="0"/>
                        <a:ea typeface="+mn-ea"/>
                        <a:cs typeface="Times New Roman" pitchFamily="18" charset="0"/>
                      </a:endParaRPr>
                    </a:p>
                    <a:p>
                      <a:r>
                        <a:rPr lang="ru-RU" sz="1800" b="1" i="1" kern="1200" dirty="0" smtClean="0">
                          <a:solidFill>
                            <a:srgbClr val="000099"/>
                          </a:solidFill>
                          <a:latin typeface="Times New Roman" pitchFamily="18" charset="0"/>
                          <a:ea typeface="+mn-ea"/>
                          <a:cs typeface="Times New Roman" pitchFamily="18" charset="0"/>
                        </a:rPr>
                        <a:t>—Прямо, прямо вот по дорожке, барышня. Только не оглядываться».</a:t>
                      </a:r>
                    </a:p>
                    <a:p>
                      <a:r>
                        <a:rPr lang="ru-RU" sz="1800" b="1" i="1" kern="1200" dirty="0" smtClean="0">
                          <a:solidFill>
                            <a:srgbClr val="000099"/>
                          </a:solidFill>
                          <a:latin typeface="Times New Roman" pitchFamily="18" charset="0"/>
                          <a:ea typeface="+mn-ea"/>
                          <a:cs typeface="Times New Roman" pitchFamily="18" charset="0"/>
                        </a:rPr>
                        <a:t>        </a:t>
                      </a:r>
                      <a:r>
                        <a:rPr lang="ru-RU" sz="1400" b="1" i="1" kern="1200" dirty="0" smtClean="0">
                          <a:solidFill>
                            <a:srgbClr val="000099"/>
                          </a:solidFill>
                          <a:latin typeface="Times New Roman" pitchFamily="18" charset="0"/>
                          <a:ea typeface="+mn-ea"/>
                          <a:cs typeface="Times New Roman" pitchFamily="18" charset="0"/>
                        </a:rPr>
                        <a:t>Л.Н.Толстой «Война и мир»</a:t>
                      </a:r>
                    </a:p>
                    <a:p>
                      <a:pPr>
                        <a:buFont typeface="Arial" pitchFamily="34" charset="0"/>
                        <a:buChar char="•"/>
                      </a:pPr>
                      <a:r>
                        <a:rPr lang="ru-RU" sz="1800" b="1" i="1" kern="1200" dirty="0" smtClean="0">
                          <a:solidFill>
                            <a:srgbClr val="000099"/>
                          </a:solidFill>
                          <a:latin typeface="Times New Roman" pitchFamily="18" charset="0"/>
                          <a:ea typeface="+mn-ea"/>
                          <a:cs typeface="Times New Roman" pitchFamily="18" charset="0"/>
                        </a:rPr>
                        <a:t>В чем состояла суть гадания у амбара? Как вы думаете, что должна была делать Соня?</a:t>
                      </a:r>
                    </a:p>
                    <a:p>
                      <a:endParaRPr lang="ru-RU" dirty="0"/>
                    </a:p>
                  </a:txBody>
                  <a:tcPr>
                    <a:solidFill>
                      <a:schemeClr val="accent1">
                        <a:lumMod val="40000"/>
                        <a:lumOff val="60000"/>
                      </a:schemeClr>
                    </a:solidFill>
                  </a:tcPr>
                </a:tc>
                <a:tc>
                  <a:txBody>
                    <a:bodyPr/>
                    <a:lstStyle/>
                    <a:p>
                      <a:r>
                        <a:rPr lang="ru-RU" dirty="0" smtClean="0">
                          <a:solidFill>
                            <a:srgbClr val="000099"/>
                          </a:solidFill>
                        </a:rPr>
                        <a:t>   №2</a:t>
                      </a:r>
                    </a:p>
                    <a:p>
                      <a:endParaRPr lang="ru-RU" sz="1800" b="1" i="1" kern="1200" dirty="0" smtClean="0">
                        <a:solidFill>
                          <a:schemeClr val="lt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800" b="1" i="1" kern="1200" dirty="0" smtClean="0">
                          <a:solidFill>
                            <a:srgbClr val="000099"/>
                          </a:solidFill>
                          <a:latin typeface="Times New Roman" pitchFamily="18" charset="0"/>
                          <a:ea typeface="+mn-ea"/>
                          <a:cs typeface="Times New Roman" pitchFamily="18" charset="0"/>
                        </a:rPr>
                        <a:t>«Ишь </a:t>
                      </a:r>
                      <a:r>
                        <a:rPr lang="ru-RU" sz="1800" b="1" i="1" kern="1200" dirty="0" smtClean="0">
                          <a:solidFill>
                            <a:srgbClr val="000099"/>
                          </a:solidFill>
                          <a:latin typeface="Times New Roman" pitchFamily="18" charset="0"/>
                          <a:ea typeface="+mn-ea"/>
                          <a:cs typeface="Times New Roman" pitchFamily="18" charset="0"/>
                        </a:rPr>
                        <a:t>что баловницы выдумали! — ворчала Аксинья Захаровна, оставшись одна и кладя меловые кресты над входами и выходами, — ишь что выдумали — снег полоть!..»</a:t>
                      </a:r>
                    </a:p>
                    <a:p>
                      <a:pPr marL="0" marR="0" indent="0" algn="l" defTabSz="914400" rtl="0" eaLnBrk="1" fontAlgn="auto" latinLnBrk="0" hangingPunct="1">
                        <a:lnSpc>
                          <a:spcPct val="100000"/>
                        </a:lnSpc>
                        <a:spcBef>
                          <a:spcPts val="0"/>
                        </a:spcBef>
                        <a:spcAft>
                          <a:spcPts val="0"/>
                        </a:spcAft>
                        <a:buClrTx/>
                        <a:buSzTx/>
                        <a:buFontTx/>
                        <a:buNone/>
                        <a:tabLst/>
                        <a:defRPr/>
                      </a:pPr>
                      <a:r>
                        <a:rPr lang="ru-RU" sz="1400" b="1" i="1" kern="1200" dirty="0" smtClean="0">
                          <a:solidFill>
                            <a:srgbClr val="000099"/>
                          </a:solidFill>
                          <a:latin typeface="Times New Roman" pitchFamily="18" charset="0"/>
                          <a:ea typeface="+mn-ea"/>
                          <a:cs typeface="Times New Roman" pitchFamily="18" charset="0"/>
                        </a:rPr>
                        <a:t>    </a:t>
                      </a:r>
                      <a:r>
                        <a:rPr lang="ru-RU" sz="1400" b="1" i="1" kern="1200" dirty="0" err="1" smtClean="0">
                          <a:solidFill>
                            <a:srgbClr val="000099"/>
                          </a:solidFill>
                          <a:latin typeface="Times New Roman" pitchFamily="18" charset="0"/>
                          <a:ea typeface="+mn-ea"/>
                          <a:cs typeface="Times New Roman" pitchFamily="18" charset="0"/>
                        </a:rPr>
                        <a:t>П.И.Мельников-Печерский</a:t>
                      </a:r>
                      <a:r>
                        <a:rPr lang="ru-RU" sz="1400" b="1" i="1" kern="1200" baseline="0" dirty="0" smtClean="0">
                          <a:solidFill>
                            <a:srgbClr val="000099"/>
                          </a:solidFill>
                          <a:latin typeface="Times New Roman" pitchFamily="18" charset="0"/>
                          <a:ea typeface="+mn-ea"/>
                          <a:cs typeface="Times New Roman"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400" b="1" i="1" kern="1200" baseline="0" dirty="0" smtClean="0">
                          <a:solidFill>
                            <a:srgbClr val="000099"/>
                          </a:solidFill>
                          <a:latin typeface="Times New Roman" pitchFamily="18" charset="0"/>
                          <a:ea typeface="+mn-ea"/>
                          <a:cs typeface="Times New Roman" pitchFamily="18" charset="0"/>
                        </a:rPr>
                        <a:t>                                         «В лесах»</a:t>
                      </a:r>
                      <a:endParaRPr lang="ru-RU" sz="1400" b="1" i="1" kern="1200" dirty="0" smtClean="0">
                        <a:solidFill>
                          <a:srgbClr val="000099"/>
                        </a:solidFill>
                        <a:latin typeface="Times New Roman" pitchFamily="18" charset="0"/>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800" b="1" i="1" kern="1200" dirty="0" smtClean="0">
                        <a:solidFill>
                          <a:srgbClr val="000099"/>
                        </a:solidFill>
                        <a:latin typeface="Times New Roman" pitchFamily="18" charset="0"/>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800" b="1" i="1" kern="1200" dirty="0" smtClean="0">
                        <a:solidFill>
                          <a:srgbClr val="000099"/>
                        </a:solidFill>
                        <a:latin typeface="Times New Roman" pitchFamily="18" charset="0"/>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800" b="1" i="1" kern="1200" dirty="0" smtClean="0">
                          <a:solidFill>
                            <a:srgbClr val="000099"/>
                          </a:solidFill>
                          <a:latin typeface="Times New Roman" pitchFamily="18" charset="0"/>
                          <a:ea typeface="+mn-ea"/>
                          <a:cs typeface="Times New Roman" pitchFamily="18" charset="0"/>
                        </a:rPr>
                        <a:t>В чем состояла суть данного обряда? Как и зачем «пололи снег»?</a:t>
                      </a:r>
                    </a:p>
                    <a:p>
                      <a:endParaRPr lang="ru-RU" sz="1800" b="1" i="1" kern="1200" dirty="0" smtClean="0">
                        <a:solidFill>
                          <a:schemeClr val="lt1"/>
                        </a:solidFill>
                        <a:latin typeface="+mn-lt"/>
                        <a:ea typeface="+mn-ea"/>
                        <a:cs typeface="+mn-cs"/>
                      </a:endParaRPr>
                    </a:p>
                  </a:txBody>
                  <a:tcPr>
                    <a:solidFill>
                      <a:schemeClr val="accent4">
                        <a:lumMod val="20000"/>
                        <a:lumOff val="80000"/>
                      </a:schemeClr>
                    </a:solidFill>
                  </a:tcPr>
                </a:tc>
                <a:tc>
                  <a:txBody>
                    <a:bodyPr/>
                    <a:lstStyle/>
                    <a:p>
                      <a:r>
                        <a:rPr lang="ru-RU" dirty="0" smtClean="0">
                          <a:solidFill>
                            <a:srgbClr val="000099"/>
                          </a:solidFill>
                        </a:rPr>
                        <a:t>    №3</a:t>
                      </a:r>
                    </a:p>
                    <a:p>
                      <a:endParaRPr lang="ru-RU" sz="1800" b="1" i="1" kern="1200" dirty="0" smtClean="0">
                        <a:solidFill>
                          <a:srgbClr val="000099"/>
                        </a:solidFill>
                        <a:latin typeface="Times New Roman" pitchFamily="18" charset="0"/>
                        <a:ea typeface="+mn-ea"/>
                        <a:cs typeface="Times New Roman" pitchFamily="18" charset="0"/>
                      </a:endParaRPr>
                    </a:p>
                    <a:p>
                      <a:r>
                        <a:rPr lang="ru-RU" sz="1800" b="1" i="1" kern="1200" dirty="0" smtClean="0">
                          <a:solidFill>
                            <a:srgbClr val="000099"/>
                          </a:solidFill>
                          <a:latin typeface="Times New Roman" pitchFamily="18" charset="0"/>
                          <a:ea typeface="+mn-ea"/>
                          <a:cs typeface="Times New Roman" pitchFamily="18" charset="0"/>
                        </a:rPr>
                        <a:t>«Над нею вьется Лель,</a:t>
                      </a:r>
                    </a:p>
                    <a:p>
                      <a:r>
                        <a:rPr lang="ru-RU" sz="1800" b="1" i="1" kern="1200" dirty="0" smtClean="0">
                          <a:solidFill>
                            <a:srgbClr val="000099"/>
                          </a:solidFill>
                          <a:latin typeface="Times New Roman" pitchFamily="18" charset="0"/>
                          <a:ea typeface="+mn-ea"/>
                          <a:cs typeface="Times New Roman" pitchFamily="18" charset="0"/>
                        </a:rPr>
                        <a:t>А под подушкою пуховой</a:t>
                      </a:r>
                    </a:p>
                    <a:p>
                      <a:r>
                        <a:rPr lang="ru-RU" sz="1800" b="1" i="1" kern="1200" dirty="0" smtClean="0">
                          <a:solidFill>
                            <a:srgbClr val="000099"/>
                          </a:solidFill>
                          <a:latin typeface="Times New Roman" pitchFamily="18" charset="0"/>
                          <a:ea typeface="+mn-ea"/>
                          <a:cs typeface="Times New Roman" pitchFamily="18" charset="0"/>
                        </a:rPr>
                        <a:t>Девичье зеркало лежит.</a:t>
                      </a:r>
                    </a:p>
                    <a:p>
                      <a:r>
                        <a:rPr lang="ru-RU" sz="1800" b="1" i="1" kern="1200" dirty="0" smtClean="0">
                          <a:solidFill>
                            <a:srgbClr val="000099"/>
                          </a:solidFill>
                          <a:latin typeface="Times New Roman" pitchFamily="18" charset="0"/>
                          <a:ea typeface="+mn-ea"/>
                          <a:cs typeface="Times New Roman" pitchFamily="18" charset="0"/>
                        </a:rPr>
                        <a:t>Утихло все.   </a:t>
                      </a:r>
                    </a:p>
                    <a:p>
                      <a:r>
                        <a:rPr lang="ru-RU" sz="1800" b="1" i="1" kern="1200" dirty="0" smtClean="0">
                          <a:solidFill>
                            <a:srgbClr val="000099"/>
                          </a:solidFill>
                          <a:latin typeface="Times New Roman" pitchFamily="18" charset="0"/>
                          <a:ea typeface="+mn-ea"/>
                          <a:cs typeface="Times New Roman" pitchFamily="18" charset="0"/>
                        </a:rPr>
                        <a:t> Татьяна спит.» </a:t>
                      </a:r>
                    </a:p>
                    <a:p>
                      <a:r>
                        <a:rPr lang="ru-RU" sz="1800" b="1" i="1" kern="1200" dirty="0" smtClean="0">
                          <a:solidFill>
                            <a:srgbClr val="000099"/>
                          </a:solidFill>
                          <a:latin typeface="Times New Roman" pitchFamily="18" charset="0"/>
                          <a:ea typeface="+mn-ea"/>
                          <a:cs typeface="Times New Roman" pitchFamily="18" charset="0"/>
                        </a:rPr>
                        <a:t>       </a:t>
                      </a:r>
                      <a:r>
                        <a:rPr lang="ru-RU" sz="1400" b="1" i="1" kern="1200" dirty="0" smtClean="0">
                          <a:solidFill>
                            <a:srgbClr val="000099"/>
                          </a:solidFill>
                          <a:latin typeface="Times New Roman" pitchFamily="18" charset="0"/>
                          <a:ea typeface="+mn-ea"/>
                          <a:cs typeface="Times New Roman" pitchFamily="18" charset="0"/>
                        </a:rPr>
                        <a:t>А.С. Пушкин</a:t>
                      </a:r>
                    </a:p>
                    <a:p>
                      <a:r>
                        <a:rPr lang="ru-RU" sz="1400" b="1" i="1" kern="1200" dirty="0" smtClean="0">
                          <a:solidFill>
                            <a:srgbClr val="000099"/>
                          </a:solidFill>
                          <a:latin typeface="Times New Roman" pitchFamily="18" charset="0"/>
                          <a:ea typeface="+mn-ea"/>
                          <a:cs typeface="Times New Roman" pitchFamily="18" charset="0"/>
                        </a:rPr>
                        <a:t>            «Евгений Онегин»</a:t>
                      </a:r>
                      <a:r>
                        <a:rPr lang="ru-RU" sz="1800" b="1" i="1" kern="1200" dirty="0" smtClean="0">
                          <a:solidFill>
                            <a:srgbClr val="000099"/>
                          </a:solidFill>
                          <a:latin typeface="Times New Roman" pitchFamily="18" charset="0"/>
                          <a:ea typeface="+mn-ea"/>
                          <a:cs typeface="Times New Roman" pitchFamily="18" charset="0"/>
                        </a:rPr>
                        <a:t/>
                      </a:r>
                      <a:br>
                        <a:rPr lang="ru-RU" sz="1800" b="1" i="1" kern="1200" dirty="0" smtClean="0">
                          <a:solidFill>
                            <a:srgbClr val="000099"/>
                          </a:solidFill>
                          <a:latin typeface="Times New Roman" pitchFamily="18" charset="0"/>
                          <a:ea typeface="+mn-ea"/>
                          <a:cs typeface="Times New Roman" pitchFamily="18" charset="0"/>
                        </a:rPr>
                      </a:br>
                      <a:r>
                        <a:rPr lang="ru-RU" sz="1800" b="1" i="1" kern="1200" dirty="0" smtClean="0">
                          <a:solidFill>
                            <a:srgbClr val="000099"/>
                          </a:solidFill>
                          <a:latin typeface="Times New Roman" pitchFamily="18" charset="0"/>
                          <a:ea typeface="+mn-ea"/>
                          <a:cs typeface="Times New Roman"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800" b="1" i="1" kern="1200" dirty="0" smtClean="0">
                          <a:solidFill>
                            <a:srgbClr val="000099"/>
                          </a:solidFill>
                          <a:latin typeface="Times New Roman" pitchFamily="18" charset="0"/>
                          <a:ea typeface="+mn-ea"/>
                          <a:cs typeface="Times New Roman" pitchFamily="18" charset="0"/>
                        </a:rPr>
                        <a:t>Среди магических предметов при гадании «на сон» зеркало занимало первое место. </a:t>
                      </a:r>
                      <a:endParaRPr lang="ru-RU" sz="1800" b="1" i="1" dirty="0" smtClean="0">
                        <a:solidFill>
                          <a:srgbClr val="000099"/>
                        </a:solidFill>
                        <a:latin typeface="Times New Roman" pitchFamily="18" charset="0"/>
                        <a:cs typeface="Times New Roman" pitchFamily="18" charset="0"/>
                      </a:endParaRPr>
                    </a:p>
                    <a:p>
                      <a:endParaRPr lang="ru-RU" sz="1800" b="1" i="1" kern="1200" dirty="0" smtClean="0">
                        <a:solidFill>
                          <a:srgbClr val="000099"/>
                        </a:solidFill>
                        <a:latin typeface="Times New Roman" pitchFamily="18" charset="0"/>
                        <a:ea typeface="+mn-ea"/>
                        <a:cs typeface="Times New Roman" pitchFamily="18" charset="0"/>
                      </a:endParaRPr>
                    </a:p>
                    <a:p>
                      <a:pPr>
                        <a:buFont typeface="Arial" pitchFamily="34" charset="0"/>
                        <a:buChar char="•"/>
                      </a:pPr>
                      <a:r>
                        <a:rPr lang="ru-RU" sz="1800" b="1" i="1" kern="1200" dirty="0" smtClean="0">
                          <a:solidFill>
                            <a:srgbClr val="000099"/>
                          </a:solidFill>
                          <a:latin typeface="Times New Roman" pitchFamily="18" charset="0"/>
                          <a:ea typeface="+mn-ea"/>
                          <a:cs typeface="Times New Roman" pitchFamily="18" charset="0"/>
                        </a:rPr>
                        <a:t>Крестик, мыло, перстень, гребень, тарелка. Какой из этих предметов не могла положить</a:t>
                      </a:r>
                      <a:r>
                        <a:rPr lang="ru-RU" sz="1800" b="1" i="1" kern="1200" baseline="0" dirty="0" smtClean="0">
                          <a:solidFill>
                            <a:srgbClr val="000099"/>
                          </a:solidFill>
                          <a:latin typeface="Times New Roman" pitchFamily="18" charset="0"/>
                          <a:ea typeface="+mn-ea"/>
                          <a:cs typeface="Times New Roman" pitchFamily="18" charset="0"/>
                        </a:rPr>
                        <a:t> </a:t>
                      </a:r>
                      <a:r>
                        <a:rPr lang="ru-RU" sz="1800" b="1" i="1" kern="1200" dirty="0" smtClean="0">
                          <a:solidFill>
                            <a:srgbClr val="000099"/>
                          </a:solidFill>
                          <a:latin typeface="Times New Roman" pitchFamily="18" charset="0"/>
                          <a:ea typeface="+mn-ea"/>
                          <a:cs typeface="Times New Roman" pitchFamily="18" charset="0"/>
                        </a:rPr>
                        <a:t> под подушку пушкинская героиня? Почему?</a:t>
                      </a:r>
                    </a:p>
                  </a:txBody>
                  <a:tcPr>
                    <a:solidFill>
                      <a:schemeClr val="accent6">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14876" y="1357298"/>
            <a:ext cx="4000528" cy="4524315"/>
          </a:xfrm>
          <a:prstGeom prst="rect">
            <a:avLst/>
          </a:prstGeom>
        </p:spPr>
        <p:txBody>
          <a:bodyPr wrap="square">
            <a:spAutoFit/>
          </a:bodyPr>
          <a:lstStyle/>
          <a:p>
            <a:endParaRPr lang="ru-RU" dirty="0" smtClean="0"/>
          </a:p>
          <a:p>
            <a:endParaRPr lang="ru-RU" dirty="0" smtClean="0"/>
          </a:p>
          <a:p>
            <a:r>
              <a:rPr lang="ru-RU" dirty="0" smtClean="0"/>
              <a:t> </a:t>
            </a:r>
            <a:r>
              <a:rPr lang="ru-RU" i="1" dirty="0" smtClean="0">
                <a:solidFill>
                  <a:srgbClr val="000099"/>
                </a:solidFill>
                <a:latin typeface="Times New Roman" pitchFamily="18" charset="0"/>
                <a:cs typeface="Times New Roman" pitchFamily="18" charset="0"/>
              </a:rPr>
              <a:t>«В гостиной от пола до потолка сияла елка множеством, множеством свечей. Она стояла, как огненное дерево, переливаясь золотом, искрами, длинными лучами. Свет от нее шел густой, теплый, пахнущий хвоей, воском, мандаринами, медовыми пряниками. Дети стояли неподвижно, потрясенные», — так описывал свои детские впечатления от рождественской елки Алексей Николаевич Толстой в повести «Детство Никиты».</a:t>
            </a:r>
          </a:p>
          <a:p>
            <a:endParaRPr lang="ru-RU" dirty="0"/>
          </a:p>
        </p:txBody>
      </p:sp>
      <p:sp>
        <p:nvSpPr>
          <p:cNvPr id="3" name="Прямоугольник 2"/>
          <p:cNvSpPr/>
          <p:nvPr/>
        </p:nvSpPr>
        <p:spPr>
          <a:xfrm>
            <a:off x="2928926" y="214290"/>
            <a:ext cx="1833958" cy="461665"/>
          </a:xfrm>
          <a:prstGeom prst="rect">
            <a:avLst/>
          </a:prstGeom>
        </p:spPr>
        <p:txBody>
          <a:bodyPr wrap="square">
            <a:spAutoFit/>
          </a:bodyPr>
          <a:lstStyle/>
          <a:p>
            <a:r>
              <a:rPr lang="ru-RU" sz="2400" i="1" dirty="0" smtClean="0">
                <a:solidFill>
                  <a:srgbClr val="000099"/>
                </a:solidFill>
              </a:rPr>
              <a:t>             Ёлка</a:t>
            </a:r>
            <a:endParaRPr lang="ru-RU" sz="2400" i="1" dirty="0">
              <a:solidFill>
                <a:srgbClr val="000099"/>
              </a:solidFill>
            </a:endParaRPr>
          </a:p>
        </p:txBody>
      </p:sp>
      <p:pic>
        <p:nvPicPr>
          <p:cNvPr id="3074" name="Picture 2" descr="C:\Documents and Settings\Admin.MICROSOF-91E4BA\Мои документы\Мои рисунки\2337047.jpg"/>
          <p:cNvPicPr>
            <a:picLocks noChangeAspect="1" noChangeArrowheads="1"/>
          </p:cNvPicPr>
          <p:nvPr/>
        </p:nvPicPr>
        <p:blipFill>
          <a:blip r:embed="rId2"/>
          <a:srcRect/>
          <a:stretch>
            <a:fillRect/>
          </a:stretch>
        </p:blipFill>
        <p:spPr bwMode="auto">
          <a:xfrm>
            <a:off x="571472" y="1142984"/>
            <a:ext cx="3841240" cy="5072058"/>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0" y="0"/>
          <a:ext cx="9144000" cy="6858000"/>
        </p:xfrm>
        <a:graphic>
          <a:graphicData uri="http://schemas.openxmlformats.org/drawingml/2006/table">
            <a:tbl>
              <a:tblPr firstRow="1" bandRow="1">
                <a:tableStyleId>{0660B408-B3CF-4A94-85FC-2B1E0A45F4A2}</a:tableStyleId>
              </a:tblPr>
              <a:tblGrid>
                <a:gridCol w="3048000"/>
                <a:gridCol w="3048000"/>
                <a:gridCol w="3048000"/>
              </a:tblGrid>
              <a:tr h="6858000">
                <a:tc>
                  <a:txBody>
                    <a:bodyPr/>
                    <a:lstStyle/>
                    <a:p>
                      <a:endParaRPr lang="ru-RU" dirty="0" smtClean="0">
                        <a:solidFill>
                          <a:srgbClr val="000099"/>
                        </a:solidFill>
                      </a:endParaRPr>
                    </a:p>
                    <a:p>
                      <a:r>
                        <a:rPr lang="ru-RU" dirty="0" smtClean="0">
                          <a:solidFill>
                            <a:srgbClr val="000099"/>
                          </a:solidFill>
                        </a:rPr>
                        <a:t>№1</a:t>
                      </a:r>
                    </a:p>
                    <a:p>
                      <a:endParaRPr lang="ru-RU" dirty="0" smtClean="0"/>
                    </a:p>
                    <a:p>
                      <a:r>
                        <a:rPr lang="ru-RU" sz="1800" b="1" i="1" kern="1200" dirty="0" smtClean="0">
                          <a:solidFill>
                            <a:srgbClr val="000099"/>
                          </a:solidFill>
                          <a:latin typeface="Times New Roman" pitchFamily="18" charset="0"/>
                          <a:ea typeface="+mn-ea"/>
                          <a:cs typeface="Times New Roman" pitchFamily="18" charset="0"/>
                        </a:rPr>
                        <a:t>Поклонение елке идет из глубокой древности. А вот обычай наряжать елку на Новый год появился... Когда же это было?</a:t>
                      </a:r>
                    </a:p>
                    <a:p>
                      <a:r>
                        <a:rPr lang="ru-RU" sz="1800" b="1" i="1" kern="1200" dirty="0" smtClean="0">
                          <a:solidFill>
                            <a:srgbClr val="000099"/>
                          </a:solidFill>
                          <a:latin typeface="Times New Roman" pitchFamily="18" charset="0"/>
                          <a:ea typeface="+mn-ea"/>
                          <a:cs typeface="Times New Roman" pitchFamily="18" charset="0"/>
                        </a:rPr>
                        <a:t>Варианты ответов:</a:t>
                      </a:r>
                    </a:p>
                    <a:p>
                      <a:r>
                        <a:rPr lang="ru-RU" sz="1800" b="1" i="1" kern="1200" dirty="0" smtClean="0">
                          <a:solidFill>
                            <a:srgbClr val="000099"/>
                          </a:solidFill>
                          <a:latin typeface="Times New Roman" pitchFamily="18" charset="0"/>
                          <a:ea typeface="+mn-ea"/>
                          <a:cs typeface="Times New Roman" pitchFamily="18" charset="0"/>
                        </a:rPr>
                        <a:t>а) в </a:t>
                      </a:r>
                      <a:r>
                        <a:rPr lang="en-US" sz="1800" b="1" i="1" kern="1200" dirty="0" smtClean="0">
                          <a:solidFill>
                            <a:srgbClr val="000099"/>
                          </a:solidFill>
                          <a:latin typeface="Times New Roman" pitchFamily="18" charset="0"/>
                          <a:ea typeface="+mn-ea"/>
                          <a:cs typeface="Times New Roman" pitchFamily="18" charset="0"/>
                        </a:rPr>
                        <a:t>XIX </a:t>
                      </a:r>
                      <a:r>
                        <a:rPr lang="ru-RU" sz="1800" b="1" i="1" kern="1200" dirty="0" smtClean="0">
                          <a:solidFill>
                            <a:srgbClr val="000099"/>
                          </a:solidFill>
                          <a:latin typeface="Times New Roman" pitchFamily="18" charset="0"/>
                          <a:ea typeface="+mn-ea"/>
                          <a:cs typeface="Times New Roman" pitchFamily="18" charset="0"/>
                        </a:rPr>
                        <a:t>веке;   </a:t>
                      </a:r>
                    </a:p>
                    <a:p>
                      <a:r>
                        <a:rPr lang="ru-RU" sz="1800" b="1" i="1" kern="1200" dirty="0" smtClean="0">
                          <a:solidFill>
                            <a:srgbClr val="000099"/>
                          </a:solidFill>
                          <a:latin typeface="Times New Roman" pitchFamily="18" charset="0"/>
                          <a:ea typeface="+mn-ea"/>
                          <a:cs typeface="Times New Roman" pitchFamily="18" charset="0"/>
                        </a:rPr>
                        <a:t>б) в </a:t>
                      </a:r>
                      <a:r>
                        <a:rPr lang="en-US" sz="1800" b="1" i="1" kern="1200" dirty="0" smtClean="0">
                          <a:solidFill>
                            <a:srgbClr val="000099"/>
                          </a:solidFill>
                          <a:latin typeface="Times New Roman" pitchFamily="18" charset="0"/>
                          <a:ea typeface="+mn-ea"/>
                          <a:cs typeface="Times New Roman" pitchFamily="18" charset="0"/>
                        </a:rPr>
                        <a:t>XVIII </a:t>
                      </a:r>
                      <a:r>
                        <a:rPr lang="ru-RU" sz="1800" b="1" i="1" kern="1200" dirty="0" smtClean="0">
                          <a:solidFill>
                            <a:srgbClr val="000099"/>
                          </a:solidFill>
                          <a:latin typeface="Times New Roman" pitchFamily="18" charset="0"/>
                          <a:ea typeface="+mn-ea"/>
                          <a:cs typeface="Times New Roman" pitchFamily="18" charset="0"/>
                        </a:rPr>
                        <a:t>веке; </a:t>
                      </a:r>
                    </a:p>
                    <a:p>
                      <a:r>
                        <a:rPr lang="ru-RU" sz="1800" b="1" i="1" kern="1200" dirty="0" smtClean="0">
                          <a:solidFill>
                            <a:srgbClr val="000099"/>
                          </a:solidFill>
                          <a:latin typeface="Times New Roman" pitchFamily="18" charset="0"/>
                          <a:ea typeface="+mn-ea"/>
                          <a:cs typeface="Times New Roman" pitchFamily="18" charset="0"/>
                        </a:rPr>
                        <a:t>в) </a:t>
                      </a:r>
                      <a:r>
                        <a:rPr lang="ru-RU" sz="1800" b="1" i="1" kern="1200" dirty="0" err="1" smtClean="0">
                          <a:solidFill>
                            <a:srgbClr val="000099"/>
                          </a:solidFill>
                          <a:latin typeface="Times New Roman" pitchFamily="18" charset="0"/>
                          <a:ea typeface="+mn-ea"/>
                          <a:cs typeface="Times New Roman" pitchFamily="18" charset="0"/>
                        </a:rPr>
                        <a:t>в</a:t>
                      </a:r>
                      <a:r>
                        <a:rPr lang="ru-RU" sz="1800" b="1" i="1" kern="1200" baseline="0" dirty="0" smtClean="0">
                          <a:solidFill>
                            <a:srgbClr val="000099"/>
                          </a:solidFill>
                          <a:latin typeface="Times New Roman" pitchFamily="18" charset="0"/>
                          <a:ea typeface="+mn-ea"/>
                          <a:cs typeface="Times New Roman" pitchFamily="18" charset="0"/>
                        </a:rPr>
                        <a:t> </a:t>
                      </a:r>
                      <a:r>
                        <a:rPr lang="ru-RU" sz="1800" b="1" i="1" kern="1200" dirty="0" smtClean="0">
                          <a:solidFill>
                            <a:srgbClr val="000099"/>
                          </a:solidFill>
                          <a:latin typeface="Times New Roman" pitchFamily="18" charset="0"/>
                          <a:ea typeface="+mn-ea"/>
                          <a:cs typeface="Times New Roman" pitchFamily="18" charset="0"/>
                        </a:rPr>
                        <a:t> </a:t>
                      </a:r>
                      <a:r>
                        <a:rPr lang="en-US" sz="1800" b="1" i="1" kern="1200" dirty="0" smtClean="0">
                          <a:solidFill>
                            <a:srgbClr val="000099"/>
                          </a:solidFill>
                          <a:latin typeface="Times New Roman" pitchFamily="18" charset="0"/>
                          <a:ea typeface="+mn-ea"/>
                          <a:cs typeface="Times New Roman" pitchFamily="18" charset="0"/>
                        </a:rPr>
                        <a:t>XVII </a:t>
                      </a:r>
                      <a:r>
                        <a:rPr lang="ru-RU" sz="1800" b="1" i="1" kern="1200" dirty="0" smtClean="0">
                          <a:solidFill>
                            <a:srgbClr val="000099"/>
                          </a:solidFill>
                          <a:latin typeface="Times New Roman" pitchFamily="18" charset="0"/>
                          <a:ea typeface="+mn-ea"/>
                          <a:cs typeface="Times New Roman" pitchFamily="18" charset="0"/>
                        </a:rPr>
                        <a:t>веке. </a:t>
                      </a:r>
                    </a:p>
                    <a:p>
                      <a:endParaRPr lang="ru-RU" sz="1800" b="1" i="1" kern="1200" dirty="0" smtClean="0">
                        <a:solidFill>
                          <a:srgbClr val="000099"/>
                        </a:solidFill>
                        <a:latin typeface="+mn-lt"/>
                        <a:ea typeface="+mn-ea"/>
                        <a:cs typeface="+mn-cs"/>
                      </a:endParaRPr>
                    </a:p>
                    <a:p>
                      <a:endParaRPr lang="ru-RU" dirty="0"/>
                    </a:p>
                  </a:txBody>
                  <a:tcPr>
                    <a:solidFill>
                      <a:schemeClr val="accent1">
                        <a:lumMod val="40000"/>
                        <a:lumOff val="60000"/>
                      </a:schemeClr>
                    </a:solidFill>
                  </a:tcPr>
                </a:tc>
                <a:tc>
                  <a:txBody>
                    <a:bodyPr/>
                    <a:lstStyle/>
                    <a:p>
                      <a:r>
                        <a:rPr lang="ru-RU" dirty="0" smtClean="0">
                          <a:solidFill>
                            <a:srgbClr val="000099"/>
                          </a:solidFill>
                        </a:rPr>
                        <a:t>  </a:t>
                      </a:r>
                    </a:p>
                    <a:p>
                      <a:r>
                        <a:rPr lang="ru-RU" dirty="0" smtClean="0">
                          <a:solidFill>
                            <a:srgbClr val="000099"/>
                          </a:solidFill>
                        </a:rPr>
                        <a:t> №2</a:t>
                      </a:r>
                    </a:p>
                    <a:p>
                      <a:endParaRPr lang="ru-RU" sz="1600" b="1" i="1" kern="1200" dirty="0" smtClean="0">
                        <a:solidFill>
                          <a:srgbClr val="000099"/>
                        </a:solidFill>
                        <a:latin typeface="Times New Roman" pitchFamily="18" charset="0"/>
                        <a:ea typeface="+mn-ea"/>
                        <a:cs typeface="Times New Roman" pitchFamily="18" charset="0"/>
                      </a:endParaRPr>
                    </a:p>
                    <a:p>
                      <a:r>
                        <a:rPr lang="ru-RU" sz="1800" b="1" i="1" kern="1200" dirty="0" smtClean="0">
                          <a:solidFill>
                            <a:srgbClr val="000099"/>
                          </a:solidFill>
                          <a:latin typeface="Times New Roman" pitchFamily="18" charset="0"/>
                          <a:ea typeface="+mn-ea"/>
                          <a:cs typeface="Times New Roman" pitchFamily="18" charset="0"/>
                        </a:rPr>
                        <a:t>В какой стране была установлена первая упоминаемая в истории новогодняя елка?</a:t>
                      </a:r>
                    </a:p>
                    <a:p>
                      <a:r>
                        <a:rPr lang="ru-RU" sz="1800" b="1" i="1" kern="1200" dirty="0" smtClean="0">
                          <a:solidFill>
                            <a:srgbClr val="000099"/>
                          </a:solidFill>
                          <a:latin typeface="Times New Roman" pitchFamily="18" charset="0"/>
                          <a:ea typeface="+mn-ea"/>
                          <a:cs typeface="Times New Roman" pitchFamily="18" charset="0"/>
                        </a:rPr>
                        <a:t>Варианты ответов:</a:t>
                      </a:r>
                    </a:p>
                    <a:p>
                      <a:r>
                        <a:rPr lang="ru-RU" sz="1800" b="1" i="1" kern="1200" dirty="0" smtClean="0">
                          <a:solidFill>
                            <a:srgbClr val="000099"/>
                          </a:solidFill>
                          <a:latin typeface="Times New Roman" pitchFamily="18" charset="0"/>
                          <a:ea typeface="+mn-ea"/>
                          <a:cs typeface="Times New Roman" pitchFamily="18" charset="0"/>
                        </a:rPr>
                        <a:t> а) во Франции;     </a:t>
                      </a:r>
                    </a:p>
                    <a:p>
                      <a:r>
                        <a:rPr lang="ru-RU" sz="1800" b="1" i="1" kern="1200" dirty="0" smtClean="0">
                          <a:solidFill>
                            <a:srgbClr val="000099"/>
                          </a:solidFill>
                          <a:latin typeface="Times New Roman" pitchFamily="18" charset="0"/>
                          <a:ea typeface="+mn-ea"/>
                          <a:cs typeface="Times New Roman" pitchFamily="18" charset="0"/>
                        </a:rPr>
                        <a:t> б) в Германии;	</a:t>
                      </a:r>
                    </a:p>
                    <a:p>
                      <a:r>
                        <a:rPr lang="ru-RU" sz="1800" b="1" i="1" kern="1200" dirty="0" smtClean="0">
                          <a:solidFill>
                            <a:srgbClr val="000099"/>
                          </a:solidFill>
                          <a:latin typeface="Times New Roman" pitchFamily="18" charset="0"/>
                          <a:ea typeface="+mn-ea"/>
                          <a:cs typeface="Times New Roman" pitchFamily="18" charset="0"/>
                        </a:rPr>
                        <a:t> в) </a:t>
                      </a:r>
                      <a:r>
                        <a:rPr lang="ru-RU" sz="1800" b="1" i="1" kern="1200" dirty="0" err="1" smtClean="0">
                          <a:solidFill>
                            <a:srgbClr val="000099"/>
                          </a:solidFill>
                          <a:latin typeface="Times New Roman" pitchFamily="18" charset="0"/>
                          <a:ea typeface="+mn-ea"/>
                          <a:cs typeface="Times New Roman" pitchFamily="18" charset="0"/>
                        </a:rPr>
                        <a:t>в</a:t>
                      </a:r>
                      <a:r>
                        <a:rPr lang="ru-RU" sz="1800" b="1" i="1" kern="1200" dirty="0" smtClean="0">
                          <a:solidFill>
                            <a:srgbClr val="000099"/>
                          </a:solidFill>
                          <a:latin typeface="Times New Roman" pitchFamily="18" charset="0"/>
                          <a:ea typeface="+mn-ea"/>
                          <a:cs typeface="Times New Roman" pitchFamily="18" charset="0"/>
                        </a:rPr>
                        <a:t> России.</a:t>
                      </a:r>
                    </a:p>
                    <a:p>
                      <a:endParaRPr lang="ru-RU" sz="1800" b="1" i="1" kern="1200" dirty="0" smtClean="0">
                        <a:solidFill>
                          <a:schemeClr val="lt1"/>
                        </a:solidFill>
                        <a:latin typeface="+mn-lt"/>
                        <a:ea typeface="+mn-ea"/>
                        <a:cs typeface="+mn-cs"/>
                      </a:endParaRPr>
                    </a:p>
                  </a:txBody>
                  <a:tcPr>
                    <a:solidFill>
                      <a:schemeClr val="accent4">
                        <a:lumMod val="20000"/>
                        <a:lumOff val="80000"/>
                      </a:schemeClr>
                    </a:solidFill>
                  </a:tcPr>
                </a:tc>
                <a:tc>
                  <a:txBody>
                    <a:bodyPr/>
                    <a:lstStyle/>
                    <a:p>
                      <a:r>
                        <a:rPr lang="ru-RU" dirty="0" smtClean="0">
                          <a:solidFill>
                            <a:srgbClr val="000099"/>
                          </a:solidFill>
                        </a:rPr>
                        <a:t>    </a:t>
                      </a:r>
                    </a:p>
                    <a:p>
                      <a:r>
                        <a:rPr lang="ru-RU" dirty="0" smtClean="0">
                          <a:solidFill>
                            <a:srgbClr val="000099"/>
                          </a:solidFill>
                        </a:rPr>
                        <a:t>№3</a:t>
                      </a:r>
                    </a:p>
                    <a:p>
                      <a:endParaRPr lang="ru-RU" dirty="0" smtClean="0">
                        <a:solidFill>
                          <a:srgbClr val="000099"/>
                        </a:solidFill>
                      </a:endParaRPr>
                    </a:p>
                    <a:p>
                      <a:r>
                        <a:rPr lang="ru-RU" sz="1800" b="1" i="1" kern="1200" dirty="0" smtClean="0">
                          <a:solidFill>
                            <a:srgbClr val="000099"/>
                          </a:solidFill>
                          <a:latin typeface="Times New Roman" pitchFamily="18" charset="0"/>
                          <a:ea typeface="+mn-ea"/>
                          <a:cs typeface="Times New Roman" pitchFamily="18" charset="0"/>
                        </a:rPr>
                        <a:t>Кто из русских царей завел на Руси обычай наряжать</a:t>
                      </a:r>
                      <a:br>
                        <a:rPr lang="ru-RU" sz="1800" b="1" i="1" kern="1200" dirty="0" smtClean="0">
                          <a:solidFill>
                            <a:srgbClr val="000099"/>
                          </a:solidFill>
                          <a:latin typeface="Times New Roman" pitchFamily="18" charset="0"/>
                          <a:ea typeface="+mn-ea"/>
                          <a:cs typeface="Times New Roman" pitchFamily="18" charset="0"/>
                        </a:rPr>
                      </a:br>
                      <a:r>
                        <a:rPr lang="ru-RU" sz="1800" b="1" i="1" kern="1200" dirty="0" smtClean="0">
                          <a:solidFill>
                            <a:srgbClr val="000099"/>
                          </a:solidFill>
                          <a:latin typeface="Times New Roman" pitchFamily="18" charset="0"/>
                          <a:ea typeface="+mn-ea"/>
                          <a:cs typeface="Times New Roman" pitchFamily="18" charset="0"/>
                        </a:rPr>
                        <a:t>елку на Новый год, украшать жилище еловыми и сосновыми</a:t>
                      </a:r>
                      <a:br>
                        <a:rPr lang="ru-RU" sz="1800" b="1" i="1" kern="1200" dirty="0" smtClean="0">
                          <a:solidFill>
                            <a:srgbClr val="000099"/>
                          </a:solidFill>
                          <a:latin typeface="Times New Roman" pitchFamily="18" charset="0"/>
                          <a:ea typeface="+mn-ea"/>
                          <a:cs typeface="Times New Roman" pitchFamily="18" charset="0"/>
                        </a:rPr>
                      </a:br>
                      <a:r>
                        <a:rPr lang="ru-RU" sz="1800" b="1" i="1" kern="1200" dirty="0" smtClean="0">
                          <a:solidFill>
                            <a:srgbClr val="000099"/>
                          </a:solidFill>
                          <a:latin typeface="Times New Roman" pitchFamily="18" charset="0"/>
                          <a:ea typeface="+mn-ea"/>
                          <a:cs typeface="Times New Roman" pitchFamily="18" charset="0"/>
                        </a:rPr>
                        <a:t>ветвями?</a:t>
                      </a:r>
                    </a:p>
                    <a:p>
                      <a:r>
                        <a:rPr lang="ru-RU" sz="1800" b="1" i="1" kern="1200" dirty="0" smtClean="0">
                          <a:solidFill>
                            <a:srgbClr val="000099"/>
                          </a:solidFill>
                          <a:latin typeface="Times New Roman" pitchFamily="18" charset="0"/>
                          <a:ea typeface="+mn-ea"/>
                          <a:cs typeface="Times New Roman" pitchFamily="18" charset="0"/>
                        </a:rPr>
                        <a:t>Варианты ответов:</a:t>
                      </a:r>
                    </a:p>
                    <a:p>
                      <a:r>
                        <a:rPr lang="ru-RU" sz="1800" b="1" i="1" kern="1200" dirty="0" smtClean="0">
                          <a:solidFill>
                            <a:srgbClr val="000099"/>
                          </a:solidFill>
                          <a:latin typeface="Times New Roman" pitchFamily="18" charset="0"/>
                          <a:ea typeface="+mn-ea"/>
                          <a:cs typeface="Times New Roman" pitchFamily="18" charset="0"/>
                        </a:rPr>
                        <a:t>а) Алексей Михайлович; </a:t>
                      </a:r>
                    </a:p>
                    <a:p>
                      <a:r>
                        <a:rPr lang="ru-RU" sz="1800" b="1" i="1" kern="1200" dirty="0" smtClean="0">
                          <a:solidFill>
                            <a:srgbClr val="000099"/>
                          </a:solidFill>
                          <a:latin typeface="Times New Roman" pitchFamily="18" charset="0"/>
                          <a:ea typeface="+mn-ea"/>
                          <a:cs typeface="Times New Roman" pitchFamily="18" charset="0"/>
                        </a:rPr>
                        <a:t>б) Петр </a:t>
                      </a:r>
                      <a:r>
                        <a:rPr lang="en-US" sz="1800" b="1" i="1" kern="1200" dirty="0" smtClean="0">
                          <a:solidFill>
                            <a:srgbClr val="000099"/>
                          </a:solidFill>
                          <a:latin typeface="Times New Roman" pitchFamily="18" charset="0"/>
                          <a:ea typeface="+mn-ea"/>
                          <a:cs typeface="Times New Roman" pitchFamily="18" charset="0"/>
                        </a:rPr>
                        <a:t>I</a:t>
                      </a:r>
                      <a:r>
                        <a:rPr lang="ru-RU" sz="1800" b="1" i="1" kern="1200" dirty="0" smtClean="0">
                          <a:solidFill>
                            <a:srgbClr val="000099"/>
                          </a:solidFill>
                          <a:latin typeface="Times New Roman" pitchFamily="18" charset="0"/>
                          <a:ea typeface="+mn-ea"/>
                          <a:cs typeface="Times New Roman" pitchFamily="18" charset="0"/>
                        </a:rPr>
                        <a:t>; </a:t>
                      </a:r>
                    </a:p>
                    <a:p>
                      <a:r>
                        <a:rPr lang="ru-RU" sz="1800" b="1" i="1" kern="1200" dirty="0" smtClean="0">
                          <a:solidFill>
                            <a:srgbClr val="000099"/>
                          </a:solidFill>
                          <a:latin typeface="Times New Roman" pitchFamily="18" charset="0"/>
                          <a:ea typeface="+mn-ea"/>
                          <a:cs typeface="Times New Roman" pitchFamily="18" charset="0"/>
                        </a:rPr>
                        <a:t>в) Екатерина </a:t>
                      </a:r>
                      <a:r>
                        <a:rPr lang="en-US" sz="1800" b="1" i="1" kern="1200" dirty="0" smtClean="0">
                          <a:solidFill>
                            <a:srgbClr val="000099"/>
                          </a:solidFill>
                          <a:latin typeface="Times New Roman" pitchFamily="18" charset="0"/>
                          <a:ea typeface="+mn-ea"/>
                          <a:cs typeface="Times New Roman" pitchFamily="18" charset="0"/>
                        </a:rPr>
                        <a:t>II</a:t>
                      </a:r>
                      <a:r>
                        <a:rPr lang="ru-RU" sz="1800" b="1" i="1" kern="1200" dirty="0" smtClean="0">
                          <a:solidFill>
                            <a:srgbClr val="000099"/>
                          </a:solidFill>
                          <a:latin typeface="Times New Roman" pitchFamily="18" charset="0"/>
                          <a:ea typeface="+mn-ea"/>
                          <a:cs typeface="Times New Roman"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800" b="1" i="0" dirty="0">
                        <a:solidFill>
                          <a:srgbClr val="000099"/>
                        </a:solidFill>
                        <a:latin typeface="Times New Roman" pitchFamily="18" charset="0"/>
                        <a:cs typeface="Times New Roman" pitchFamily="18" charset="0"/>
                      </a:endParaRPr>
                    </a:p>
                  </a:txBody>
                  <a:tcPr>
                    <a:solidFill>
                      <a:schemeClr val="accent6">
                        <a:lumMod val="60000"/>
                        <a:lumOff val="40000"/>
                      </a:schemeClr>
                    </a:solidFill>
                  </a:tcPr>
                </a:tc>
              </a:tr>
            </a:tbl>
          </a:graphicData>
        </a:graphic>
      </p:graphicFrame>
      <p:pic>
        <p:nvPicPr>
          <p:cNvPr id="4098" name="Picture 2" descr="C:\Documents and Settings\Admin.MICROSOF-91E4BA\Мои документы\Мои рисунки\RTEmagicC_elka_21_jpg.jpg"/>
          <p:cNvPicPr>
            <a:picLocks noChangeAspect="1" noChangeArrowheads="1"/>
          </p:cNvPicPr>
          <p:nvPr/>
        </p:nvPicPr>
        <p:blipFill>
          <a:blip r:embed="rId2"/>
          <a:srcRect/>
          <a:stretch>
            <a:fillRect/>
          </a:stretch>
        </p:blipFill>
        <p:spPr bwMode="auto">
          <a:xfrm>
            <a:off x="3286116" y="3571876"/>
            <a:ext cx="2226598" cy="2714620"/>
          </a:xfrm>
          <a:prstGeom prst="rect">
            <a:avLst/>
          </a:prstGeom>
          <a:noFill/>
        </p:spPr>
      </p:pic>
      <p:pic>
        <p:nvPicPr>
          <p:cNvPr id="4100" name="Picture 4" descr="C:\Documents and Settings\Admin.MICROSOF-91E4BA\Мои документы\Мои рисунки\RTEmagicC_elka_10_gif.gif"/>
          <p:cNvPicPr>
            <a:picLocks noChangeAspect="1" noChangeArrowheads="1" noCrop="1"/>
          </p:cNvPicPr>
          <p:nvPr/>
        </p:nvPicPr>
        <p:blipFill>
          <a:blip r:embed="rId3"/>
          <a:srcRect/>
          <a:stretch>
            <a:fillRect/>
          </a:stretch>
        </p:blipFill>
        <p:spPr bwMode="auto">
          <a:xfrm>
            <a:off x="6934200" y="3357562"/>
            <a:ext cx="2209800" cy="3238500"/>
          </a:xfrm>
          <a:prstGeom prst="rect">
            <a:avLst/>
          </a:prstGeom>
          <a:noFill/>
        </p:spPr>
      </p:pic>
      <p:pic>
        <p:nvPicPr>
          <p:cNvPr id="6" name="Picture 3" descr="C:\Documents and Settings\Admin.MICROSOF-91E4BA\Мои документы\Мои рисунки\RTEmagicC_elka_22_gif.gif"/>
          <p:cNvPicPr>
            <a:picLocks noChangeAspect="1" noChangeArrowheads="1" noCrop="1"/>
          </p:cNvPicPr>
          <p:nvPr/>
        </p:nvPicPr>
        <p:blipFill>
          <a:blip r:embed="rId4"/>
          <a:srcRect/>
          <a:stretch>
            <a:fillRect/>
          </a:stretch>
        </p:blipFill>
        <p:spPr bwMode="auto">
          <a:xfrm>
            <a:off x="214282" y="3357562"/>
            <a:ext cx="2371725" cy="309562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таня\Рождествоjj\hj;l\14.jpg"/>
          <p:cNvPicPr>
            <a:picLocks noChangeAspect="1" noChangeArrowheads="1"/>
          </p:cNvPicPr>
          <p:nvPr/>
        </p:nvPicPr>
        <p:blipFill>
          <a:blip r:embed="rId2"/>
          <a:srcRect/>
          <a:stretch>
            <a:fillRect/>
          </a:stretch>
        </p:blipFill>
        <p:spPr bwMode="auto">
          <a:xfrm>
            <a:off x="6143636" y="0"/>
            <a:ext cx="3000364" cy="4617792"/>
          </a:xfrm>
          <a:prstGeom prst="rect">
            <a:avLst/>
          </a:prstGeom>
          <a:noFill/>
        </p:spPr>
      </p:pic>
      <p:pic>
        <p:nvPicPr>
          <p:cNvPr id="6147" name="Picture 3" descr="D:\таня\Рождествоjj\card1a.jpg"/>
          <p:cNvPicPr>
            <a:picLocks noChangeAspect="1" noChangeArrowheads="1"/>
          </p:cNvPicPr>
          <p:nvPr/>
        </p:nvPicPr>
        <p:blipFill>
          <a:blip r:embed="rId3"/>
          <a:srcRect/>
          <a:stretch>
            <a:fillRect/>
          </a:stretch>
        </p:blipFill>
        <p:spPr bwMode="auto">
          <a:xfrm>
            <a:off x="0" y="3214686"/>
            <a:ext cx="6130117" cy="3643314"/>
          </a:xfrm>
          <a:prstGeom prst="rect">
            <a:avLst/>
          </a:prstGeom>
          <a:noFill/>
        </p:spPr>
      </p:pic>
      <p:sp>
        <p:nvSpPr>
          <p:cNvPr id="7" name="Прямоугольник 6"/>
          <p:cNvSpPr/>
          <p:nvPr/>
        </p:nvSpPr>
        <p:spPr>
          <a:xfrm>
            <a:off x="6143636" y="4929198"/>
            <a:ext cx="3000364" cy="923330"/>
          </a:xfrm>
          <a:prstGeom prst="rect">
            <a:avLst/>
          </a:prstGeom>
        </p:spPr>
        <p:txBody>
          <a:bodyPr wrap="square">
            <a:spAutoFit/>
          </a:bodyPr>
          <a:lstStyle/>
          <a:p>
            <a:r>
              <a:rPr lang="ru-RU" dirty="0" smtClean="0">
                <a:solidFill>
                  <a:srgbClr val="000099"/>
                </a:solidFill>
                <a:latin typeface="Times New Roman" pitchFamily="18" charset="0"/>
                <a:cs typeface="Times New Roman" pitchFamily="18" charset="0"/>
              </a:rPr>
              <a:t>Весь день 7 января принято ходить в гости и принимать гостей</a:t>
            </a:r>
            <a:endParaRPr lang="ru-RU" dirty="0">
              <a:solidFill>
                <a:srgbClr val="000099"/>
              </a:solidFill>
              <a:latin typeface="Times New Roman" pitchFamily="18" charset="0"/>
              <a:cs typeface="Times New Roman" pitchFamily="18" charset="0"/>
            </a:endParaRPr>
          </a:p>
        </p:txBody>
      </p:sp>
      <p:sp>
        <p:nvSpPr>
          <p:cNvPr id="8" name="TextBox 7"/>
          <p:cNvSpPr txBox="1"/>
          <p:nvPr/>
        </p:nvSpPr>
        <p:spPr>
          <a:xfrm>
            <a:off x="214282" y="642918"/>
            <a:ext cx="5214974" cy="8125301"/>
          </a:xfrm>
          <a:prstGeom prst="rect">
            <a:avLst/>
          </a:prstGeom>
          <a:noFill/>
        </p:spPr>
        <p:txBody>
          <a:bodyPr wrap="square" rtlCol="0">
            <a:spAutoFit/>
          </a:bodyPr>
          <a:lstStyle/>
          <a:p>
            <a:r>
              <a:rPr lang="ru-RU" dirty="0" smtClean="0"/>
              <a:t>Зелень яркая  бархатных  хвой, </a:t>
            </a:r>
            <a:endParaRPr lang="ru-RU" dirty="0"/>
          </a:p>
          <a:p>
            <a:r>
              <a:rPr lang="ru-RU" dirty="0" smtClean="0"/>
              <a:t>Белоснежный  покров  снеговой …</a:t>
            </a:r>
          </a:p>
          <a:p>
            <a:r>
              <a:rPr lang="ru-RU" dirty="0" smtClean="0"/>
              <a:t>Что за снег ! Как чиста и нежна,</a:t>
            </a:r>
          </a:p>
          <a:p>
            <a:r>
              <a:rPr lang="ru-RU" dirty="0" smtClean="0"/>
              <a:t>Как пушиста его пелена!</a:t>
            </a:r>
          </a:p>
          <a:p>
            <a:r>
              <a:rPr lang="ru-RU" dirty="0"/>
              <a:t> </a:t>
            </a:r>
            <a:r>
              <a:rPr lang="ru-RU" dirty="0" smtClean="0"/>
              <a:t>                                        Т.Л. Щепкина-Куперник</a:t>
            </a:r>
          </a:p>
          <a:p>
            <a:endParaRPr lang="ru-RU" dirty="0"/>
          </a:p>
          <a:p>
            <a:r>
              <a:rPr lang="ru-RU" dirty="0" smtClean="0"/>
              <a:t>                          С детства помните сочельник,</a:t>
            </a:r>
          </a:p>
          <a:p>
            <a:r>
              <a:rPr lang="ru-RU" dirty="0"/>
              <a:t> </a:t>
            </a:r>
            <a:r>
              <a:rPr lang="ru-RU" dirty="0" smtClean="0"/>
              <a:t>                         Этот детский день из дней?</a:t>
            </a:r>
          </a:p>
          <a:p>
            <a:r>
              <a:rPr lang="ru-RU" dirty="0"/>
              <a:t> </a:t>
            </a:r>
            <a:r>
              <a:rPr lang="ru-RU" dirty="0" smtClean="0"/>
              <a:t>                                                        М.А. Кузмин</a:t>
            </a:r>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Admin.MICROSOF-91E4BA\Мои документы\Мои рисунки\0_1dfac_2c5d4b1e_L.gif"/>
          <p:cNvPicPr>
            <a:picLocks noChangeAspect="1" noChangeArrowheads="1" noCrop="1"/>
          </p:cNvPicPr>
          <p:nvPr/>
        </p:nvPicPr>
        <p:blipFill>
          <a:blip r:embed="rId2"/>
          <a:srcRect/>
          <a:stretch>
            <a:fillRect/>
          </a:stretch>
        </p:blipFill>
        <p:spPr bwMode="auto">
          <a:xfrm>
            <a:off x="142844" y="571480"/>
            <a:ext cx="4762500" cy="3571875"/>
          </a:xfrm>
          <a:prstGeom prst="rect">
            <a:avLst/>
          </a:prstGeom>
          <a:noFill/>
        </p:spPr>
      </p:pic>
      <p:sp>
        <p:nvSpPr>
          <p:cNvPr id="4" name="Прямоугольник 3"/>
          <p:cNvSpPr/>
          <p:nvPr/>
        </p:nvSpPr>
        <p:spPr>
          <a:xfrm>
            <a:off x="142844" y="3500438"/>
            <a:ext cx="8215370" cy="3416320"/>
          </a:xfrm>
          <a:prstGeom prst="rect">
            <a:avLst/>
          </a:prstGeom>
        </p:spPr>
        <p:txBody>
          <a:bodyPr wrap="square">
            <a:spAutoFit/>
          </a:bodyPr>
          <a:lstStyle/>
          <a:p>
            <a:endParaRPr lang="ru-RU" i="1" dirty="0" smtClean="0">
              <a:solidFill>
                <a:srgbClr val="000099"/>
              </a:solidFill>
              <a:latin typeface="Times New Roman" pitchFamily="18" charset="0"/>
              <a:cs typeface="Times New Roman" pitchFamily="18" charset="0"/>
            </a:endParaRPr>
          </a:p>
          <a:p>
            <a:endParaRPr lang="ru-RU" i="1" dirty="0" smtClean="0">
              <a:solidFill>
                <a:srgbClr val="000099"/>
              </a:solidFill>
              <a:latin typeface="Times New Roman" pitchFamily="18" charset="0"/>
              <a:cs typeface="Times New Roman" pitchFamily="18" charset="0"/>
            </a:endParaRPr>
          </a:p>
          <a:p>
            <a:r>
              <a:rPr lang="ru-RU" i="1" dirty="0" smtClean="0">
                <a:solidFill>
                  <a:srgbClr val="000099"/>
                </a:solidFill>
                <a:latin typeface="Times New Roman" pitchFamily="18" charset="0"/>
                <a:cs typeface="Times New Roman" pitchFamily="18" charset="0"/>
              </a:rPr>
              <a:t>В холодную пору, в местности, привычной скорее к жаре, </a:t>
            </a:r>
          </a:p>
          <a:p>
            <a:r>
              <a:rPr lang="ru-RU" i="1" dirty="0" smtClean="0">
                <a:solidFill>
                  <a:srgbClr val="000099"/>
                </a:solidFill>
                <a:latin typeface="Times New Roman" pitchFamily="18" charset="0"/>
                <a:cs typeface="Times New Roman" pitchFamily="18" charset="0"/>
              </a:rPr>
              <a:t>чем к холоду, к плоской поверхности более, чем к горе, </a:t>
            </a:r>
          </a:p>
          <a:p>
            <a:r>
              <a:rPr lang="ru-RU" i="1" dirty="0" smtClean="0">
                <a:solidFill>
                  <a:srgbClr val="000099"/>
                </a:solidFill>
                <a:latin typeface="Times New Roman" pitchFamily="18" charset="0"/>
                <a:cs typeface="Times New Roman" pitchFamily="18" charset="0"/>
              </a:rPr>
              <a:t>Младенец родился в пещере, чтоб мир спасти; </a:t>
            </a:r>
          </a:p>
          <a:p>
            <a:r>
              <a:rPr lang="ru-RU" i="1" dirty="0" smtClean="0">
                <a:solidFill>
                  <a:srgbClr val="000099"/>
                </a:solidFill>
                <a:latin typeface="Times New Roman" pitchFamily="18" charset="0"/>
                <a:cs typeface="Times New Roman" pitchFamily="18" charset="0"/>
              </a:rPr>
              <a:t>мело, как только в пустыне может зимой мести.</a:t>
            </a:r>
          </a:p>
          <a:p>
            <a:r>
              <a:rPr lang="ru-RU" i="1" dirty="0" smtClean="0">
                <a:solidFill>
                  <a:srgbClr val="000099"/>
                </a:solidFill>
                <a:latin typeface="Times New Roman" pitchFamily="18" charset="0"/>
                <a:cs typeface="Times New Roman" pitchFamily="18" charset="0"/>
              </a:rPr>
              <a:t>. .  ………………………………………………..</a:t>
            </a:r>
          </a:p>
          <a:p>
            <a:r>
              <a:rPr lang="ru-RU" i="1" dirty="0" smtClean="0">
                <a:solidFill>
                  <a:srgbClr val="000099"/>
                </a:solidFill>
                <a:latin typeface="Times New Roman" pitchFamily="18" charset="0"/>
                <a:cs typeface="Times New Roman" pitchFamily="18" charset="0"/>
              </a:rPr>
              <a:t>Он был всего лишь точкой . И точкой была звезда.</a:t>
            </a:r>
          </a:p>
          <a:p>
            <a:r>
              <a:rPr lang="ru-RU" i="1" dirty="0" smtClean="0">
                <a:solidFill>
                  <a:srgbClr val="000099"/>
                </a:solidFill>
                <a:latin typeface="Times New Roman" pitchFamily="18" charset="0"/>
                <a:cs typeface="Times New Roman" pitchFamily="18" charset="0"/>
              </a:rPr>
              <a:t> Внимательно, не мигая, сквозь редкие облака </a:t>
            </a:r>
          </a:p>
          <a:p>
            <a:r>
              <a:rPr lang="ru-RU" i="1" dirty="0" smtClean="0">
                <a:solidFill>
                  <a:srgbClr val="000099"/>
                </a:solidFill>
                <a:latin typeface="Times New Roman" pitchFamily="18" charset="0"/>
                <a:cs typeface="Times New Roman" pitchFamily="18" charset="0"/>
              </a:rPr>
              <a:t>на лежащего в яслях ребенка издалека, </a:t>
            </a:r>
          </a:p>
          <a:p>
            <a:r>
              <a:rPr lang="ru-RU" i="1" dirty="0" smtClean="0">
                <a:solidFill>
                  <a:srgbClr val="000099"/>
                </a:solidFill>
                <a:latin typeface="Times New Roman" pitchFamily="18" charset="0"/>
                <a:cs typeface="Times New Roman" pitchFamily="18" charset="0"/>
              </a:rPr>
              <a:t>из глубины Вселенной, с другого ее конца, </a:t>
            </a:r>
          </a:p>
          <a:p>
            <a:r>
              <a:rPr lang="ru-RU" i="1" dirty="0" smtClean="0">
                <a:solidFill>
                  <a:srgbClr val="000099"/>
                </a:solidFill>
                <a:latin typeface="Times New Roman" pitchFamily="18" charset="0"/>
                <a:cs typeface="Times New Roman" pitchFamily="18" charset="0"/>
              </a:rPr>
              <a:t>звезда смотрела в пещеру. И это был взгляд Отца.            </a:t>
            </a:r>
            <a:r>
              <a:rPr lang="ru-RU" sz="1400" i="1" dirty="0" smtClean="0">
                <a:solidFill>
                  <a:srgbClr val="000099"/>
                </a:solidFill>
                <a:latin typeface="Times New Roman" pitchFamily="18" charset="0"/>
                <a:cs typeface="Times New Roman" pitchFamily="18" charset="0"/>
              </a:rPr>
              <a:t>И.Бродский </a:t>
            </a:r>
            <a:endParaRPr lang="ru-RU" sz="1400" i="1" dirty="0">
              <a:solidFill>
                <a:srgbClr val="000099"/>
              </a:solidFill>
              <a:latin typeface="Times New Roman" pitchFamily="18" charset="0"/>
              <a:cs typeface="Times New Roman" pitchFamily="18" charset="0"/>
            </a:endParaRPr>
          </a:p>
        </p:txBody>
      </p:sp>
      <p:sp>
        <p:nvSpPr>
          <p:cNvPr id="6" name="Прямоугольник 5"/>
          <p:cNvSpPr/>
          <p:nvPr/>
        </p:nvSpPr>
        <p:spPr>
          <a:xfrm>
            <a:off x="3214678" y="142852"/>
            <a:ext cx="3386947" cy="369332"/>
          </a:xfrm>
          <a:prstGeom prst="rect">
            <a:avLst/>
          </a:prstGeom>
        </p:spPr>
        <p:txBody>
          <a:bodyPr wrap="square">
            <a:spAutoFit/>
          </a:bodyPr>
          <a:lstStyle/>
          <a:p>
            <a:r>
              <a:rPr lang="ru-RU" i="1" dirty="0" smtClean="0">
                <a:solidFill>
                  <a:srgbClr val="000099"/>
                </a:solidFill>
                <a:latin typeface="Times New Roman" pitchFamily="18" charset="0"/>
                <a:cs typeface="Times New Roman" pitchFamily="18" charset="0"/>
              </a:rPr>
              <a:t>«</a:t>
            </a:r>
            <a:r>
              <a:rPr lang="ru-RU" i="1" dirty="0" err="1" smtClean="0">
                <a:solidFill>
                  <a:srgbClr val="000099"/>
                </a:solidFill>
                <a:latin typeface="Times New Roman" pitchFamily="18" charset="0"/>
                <a:cs typeface="Times New Roman" pitchFamily="18" charset="0"/>
              </a:rPr>
              <a:t>Рождественнская</a:t>
            </a:r>
            <a:r>
              <a:rPr lang="ru-RU" i="1" dirty="0" smtClean="0">
                <a:solidFill>
                  <a:srgbClr val="000099"/>
                </a:solidFill>
                <a:latin typeface="Times New Roman" pitchFamily="18" charset="0"/>
                <a:cs typeface="Times New Roman" pitchFamily="18" charset="0"/>
              </a:rPr>
              <a:t> звезда».</a:t>
            </a:r>
            <a:endParaRPr lang="ru-RU" dirty="0"/>
          </a:p>
        </p:txBody>
      </p:sp>
      <p:sp>
        <p:nvSpPr>
          <p:cNvPr id="7" name="TextBox 6"/>
          <p:cNvSpPr txBox="1"/>
          <p:nvPr/>
        </p:nvSpPr>
        <p:spPr>
          <a:xfrm>
            <a:off x="5500694" y="357167"/>
            <a:ext cx="3000396" cy="2571767"/>
          </a:xfrm>
          <a:prstGeom prst="rect">
            <a:avLst/>
          </a:prstGeom>
          <a:noFill/>
        </p:spPr>
        <p:txBody>
          <a:bodyPr wrap="square" rtlCol="0">
            <a:spAutoFit/>
          </a:bodyPr>
          <a:lstStyle/>
          <a:p>
            <a:r>
              <a:rPr lang="ru-RU" sz="1600" i="1" dirty="0" smtClean="0">
                <a:solidFill>
                  <a:srgbClr val="000099"/>
                </a:solidFill>
                <a:latin typeface="Times New Roman" pitchFamily="18" charset="0"/>
                <a:cs typeface="Times New Roman" pitchFamily="18" charset="0"/>
              </a:rPr>
              <a:t>Вопрос : Что символизирует собой рождественская пятиконечная звезда?</a:t>
            </a:r>
          </a:p>
          <a:p>
            <a:pPr lvl="0"/>
            <a:r>
              <a:rPr lang="ru-RU" sz="1600" i="1" dirty="0" smtClean="0">
                <a:solidFill>
                  <a:srgbClr val="000099"/>
                </a:solidFill>
                <a:latin typeface="Times New Roman" pitchFamily="18" charset="0"/>
                <a:cs typeface="Times New Roman" pitchFamily="18" charset="0"/>
              </a:rPr>
              <a:t>1.Город, где родился Иисус Христос.</a:t>
            </a:r>
          </a:p>
          <a:p>
            <a:pPr lvl="0"/>
            <a:r>
              <a:rPr lang="ru-RU" sz="1600" i="1" dirty="0" smtClean="0">
                <a:solidFill>
                  <a:srgbClr val="000099"/>
                </a:solidFill>
                <a:latin typeface="Times New Roman" pitchFamily="18" charset="0"/>
                <a:cs typeface="Times New Roman" pitchFamily="18" charset="0"/>
              </a:rPr>
              <a:t>2.Имя матери Христа.</a:t>
            </a:r>
          </a:p>
          <a:p>
            <a:pPr lvl="0"/>
            <a:r>
              <a:rPr lang="ru-RU" sz="1600" i="1" dirty="0" smtClean="0">
                <a:solidFill>
                  <a:srgbClr val="000099"/>
                </a:solidFill>
                <a:latin typeface="Times New Roman" pitchFamily="18" charset="0"/>
                <a:cs typeface="Times New Roman" pitchFamily="18" charset="0"/>
              </a:rPr>
              <a:t>3.Древние мудрецы, пришедшие поклониться новорождённому Иисусу Христу.</a:t>
            </a:r>
          </a:p>
          <a:p>
            <a:endParaRPr lang="ru-RU" sz="1600" i="1" dirty="0">
              <a:solidFill>
                <a:srgbClr val="000099"/>
              </a:solidFill>
              <a:latin typeface="Times New Roman" pitchFamily="18" charset="0"/>
              <a:cs typeface="Times New Roman" pitchFamily="18" charset="0"/>
            </a:endParaRPr>
          </a:p>
        </p:txBody>
      </p:sp>
      <p:sp>
        <p:nvSpPr>
          <p:cNvPr id="5123" name="Rectangle 3"/>
          <p:cNvSpPr>
            <a:spLocks noChangeArrowheads="1"/>
          </p:cNvSpPr>
          <p:nvPr/>
        </p:nvSpPr>
        <p:spPr bwMode="auto">
          <a:xfrm>
            <a:off x="5072066" y="2714620"/>
            <a:ext cx="300039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fontAlgn="base">
              <a:spcBef>
                <a:spcPct val="0"/>
              </a:spcBef>
              <a:spcAft>
                <a:spcPct val="0"/>
              </a:spcAft>
              <a:tabLst>
                <a:tab pos="328613" algn="l"/>
              </a:tabLst>
            </a:pPr>
            <a:r>
              <a:rPr kumimoji="0" lang="ru-RU" sz="16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4.Волхвы принесли младенцу Христу золото, ладан и [ ?].</a:t>
            </a:r>
            <a:endParaRPr kumimoji="0" lang="ru-RU" sz="1600" b="0" i="1" u="none" strike="noStrike" cap="none" normalizeH="0" baseline="0" dirty="0" smtClean="0">
              <a:ln>
                <a:noFill/>
              </a:ln>
              <a:solidFill>
                <a:srgbClr val="000099"/>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tab pos="328613" algn="l"/>
              </a:tabLst>
            </a:pPr>
            <a:r>
              <a:rPr kumimoji="0" lang="ru-RU" sz="16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t>         5.Река, в которой был крещён Иисус Христос.</a:t>
            </a:r>
            <a:br>
              <a:rPr kumimoji="0" lang="ru-RU" sz="1600" b="0" i="1" u="none" strike="noStrike" cap="none" normalizeH="0" baseline="0" dirty="0" smtClean="0">
                <a:ln>
                  <a:noFill/>
                </a:ln>
                <a:solidFill>
                  <a:srgbClr val="000099"/>
                </a:solidFill>
                <a:effectLst/>
                <a:latin typeface="Times New Roman" pitchFamily="18" charset="0"/>
                <a:ea typeface="Times New Roman" pitchFamily="18" charset="0"/>
                <a:cs typeface="Times New Roman" pitchFamily="18" charset="0"/>
              </a:rPr>
            </a:br>
            <a:endParaRPr kumimoji="0" lang="ru-RU" sz="1600" b="0" i="1" u="none" strike="noStrike" cap="none" normalizeH="0" baseline="0" dirty="0" smtClean="0">
              <a:ln>
                <a:noFill/>
              </a:ln>
              <a:solidFill>
                <a:srgbClr val="000099"/>
              </a:solidFill>
              <a:effectLst/>
              <a:latin typeface="Times New Roman" pitchFamily="18" charset="0"/>
              <a:cs typeface="Times New Roman" pitchFamily="18" charset="0"/>
            </a:endParaRPr>
          </a:p>
        </p:txBody>
      </p:sp>
      <p:pic>
        <p:nvPicPr>
          <p:cNvPr id="9" name="Рисунок 8"/>
          <p:cNvPicPr/>
          <p:nvPr/>
        </p:nvPicPr>
        <p:blipFill>
          <a:blip r:embed="rId3">
            <a:duotone>
              <a:schemeClr val="accent2">
                <a:shade val="45000"/>
                <a:satMod val="135000"/>
              </a:schemeClr>
              <a:prstClr val="white"/>
            </a:duotone>
            <a:lum/>
          </a:blip>
          <a:srcRect/>
          <a:stretch>
            <a:fillRect/>
          </a:stretch>
        </p:blipFill>
        <p:spPr bwMode="auto">
          <a:xfrm>
            <a:off x="6215074" y="4214818"/>
            <a:ext cx="2428892" cy="2143140"/>
          </a:xfrm>
          <a:prstGeom prst="rect">
            <a:avLst/>
          </a:prstGeom>
          <a:blipFill>
            <a:blip r:embed="rId4">
              <a:duotone>
                <a:schemeClr val="accent2">
                  <a:shade val="45000"/>
                  <a:satMod val="135000"/>
                </a:schemeClr>
                <a:prstClr val="white"/>
              </a:duotone>
              <a:lum/>
            </a:blip>
            <a:tile tx="0" ty="0" sx="100000" sy="100000" flip="none" algn="tl"/>
          </a:blipFill>
          <a:ln>
            <a:solidFill>
              <a:schemeClr val="accent1">
                <a:lumMod val="40000"/>
                <a:lumOff val="60000"/>
              </a:schemeClr>
            </a:solidFill>
            <a:headEnd/>
            <a:tailEnd/>
          </a:ln>
        </p:spPr>
        <p:style>
          <a:lnRef idx="2">
            <a:schemeClr val="accent1">
              <a:shade val="50000"/>
            </a:schemeClr>
          </a:lnRef>
          <a:fillRef idx="1">
            <a:schemeClr val="accent1"/>
          </a:fillRef>
          <a:effectRef idx="0">
            <a:schemeClr val="accent1"/>
          </a:effectRef>
          <a:fontRef idx="minor">
            <a:schemeClr val="lt1"/>
          </a:fontRef>
        </p:style>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5000628" y="1357298"/>
            <a:ext cx="4143372"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1"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t>Давайте Жить, Любить и удивляться, </a:t>
            </a:r>
            <a:br>
              <a:rPr kumimoji="0" lang="ru-RU" sz="1600" b="1" i="1"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br>
            <a:r>
              <a:rPr kumimoji="0" lang="ru-RU" sz="1600" b="1" i="1"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t>Давайте верить, помнить и жалеть, </a:t>
            </a:r>
            <a:br>
              <a:rPr kumimoji="0" lang="ru-RU" sz="1600" b="1" i="1"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br>
            <a:r>
              <a:rPr kumimoji="0" lang="ru-RU" sz="1600" b="1" i="1"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t>От Счастья плакать, от Души</a:t>
            </a:r>
            <a:r>
              <a:rPr kumimoji="0" lang="ru-RU" sz="1600" b="1" i="1" strike="noStrike" cap="none" normalizeH="0" dirty="0" smtClean="0">
                <a:ln>
                  <a:noFill/>
                </a:ln>
                <a:solidFill>
                  <a:srgbClr val="000099"/>
                </a:solidFill>
                <a:effectLst/>
                <a:latin typeface="Times New Roman" pitchFamily="18" charset="0"/>
                <a:ea typeface="Calibri" pitchFamily="34" charset="0"/>
                <a:cs typeface="Times New Roman" pitchFamily="18" charset="0"/>
              </a:rPr>
              <a:t> </a:t>
            </a:r>
            <a:r>
              <a:rPr kumimoji="0" lang="ru-RU" sz="1600" b="1" i="1"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t>смеяться, </a:t>
            </a:r>
            <a:br>
              <a:rPr kumimoji="0" lang="ru-RU" sz="1600" b="1" i="1"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br>
            <a:r>
              <a:rPr kumimoji="0" lang="ru-RU" sz="1600" b="1" i="1"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t>Давайте Жить, чтоб Сердцем не стареть. </a:t>
            </a:r>
            <a:br>
              <a:rPr kumimoji="0" lang="ru-RU" sz="1600" b="1" i="1"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br>
            <a:r>
              <a:rPr kumimoji="0" lang="ru-RU" sz="1600" b="1" i="1"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t/>
            </a:r>
            <a:br>
              <a:rPr kumimoji="0" lang="ru-RU" sz="1600" b="1" i="1"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br>
            <a:r>
              <a:rPr kumimoji="0" lang="ru-RU" sz="1600" b="1" i="1"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t>Давайте будем просто восхищаться </a:t>
            </a:r>
            <a:br>
              <a:rPr kumimoji="0" lang="ru-RU" sz="1600" b="1" i="1"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br>
            <a:r>
              <a:rPr kumimoji="0" lang="ru-RU" sz="1600" b="1" i="1"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t>Полями, небом, серебром росы, </a:t>
            </a:r>
            <a:br>
              <a:rPr kumimoji="0" lang="ru-RU" sz="1600" b="1" i="1"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br>
            <a:r>
              <a:rPr kumimoji="0" lang="ru-RU" sz="1600" b="1" i="1"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t>И если трудно, все же не сдаваться – </a:t>
            </a:r>
            <a:br>
              <a:rPr kumimoji="0" lang="ru-RU" sz="1600" b="1" i="1"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br>
            <a:r>
              <a:rPr kumimoji="0" lang="ru-RU" sz="1600" b="1" i="1"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t>Идти вперед, не опуская головы. </a:t>
            </a:r>
            <a:br>
              <a:rPr kumimoji="0" lang="ru-RU" sz="1600" b="1" i="1"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br>
            <a:r>
              <a:rPr kumimoji="0" lang="ru-RU" sz="1600" b="1" i="1"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t/>
            </a:r>
            <a:br>
              <a:rPr kumimoji="0" lang="ru-RU" sz="1600" b="1" i="1"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br>
            <a:r>
              <a:rPr kumimoji="0" lang="ru-RU" sz="1600" b="1" i="1"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t>Давайте будем искренни в общенье, </a:t>
            </a:r>
            <a:br>
              <a:rPr kumimoji="0" lang="ru-RU" sz="1600" b="1" i="1"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br>
            <a:r>
              <a:rPr kumimoji="0" lang="ru-RU" sz="1600" b="1" i="1"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t>Честны в словах, поступках и делах, </a:t>
            </a:r>
            <a:br>
              <a:rPr kumimoji="0" lang="ru-RU" sz="1600" b="1" i="1"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br>
            <a:r>
              <a:rPr kumimoji="0" lang="ru-RU" sz="1600" b="1" i="1"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t>Давайте Верить, Свято, без сомнений </a:t>
            </a:r>
            <a:br>
              <a:rPr kumimoji="0" lang="ru-RU" sz="1600" b="1" i="1"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br>
            <a:r>
              <a:rPr kumimoji="0" lang="ru-RU" sz="1600" b="1" i="1"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t>Жить на </a:t>
            </a:r>
            <a:r>
              <a:rPr kumimoji="0" lang="ru-RU" sz="1600" b="1" i="1" strike="noStrike" cap="none" normalizeH="0" baseline="0" dirty="0" err="1" smtClean="0">
                <a:ln>
                  <a:noFill/>
                </a:ln>
                <a:solidFill>
                  <a:srgbClr val="000099"/>
                </a:solidFill>
                <a:effectLst/>
                <a:latin typeface="Times New Roman" pitchFamily="18" charset="0"/>
                <a:ea typeface="Calibri" pitchFamily="34" charset="0"/>
                <a:cs typeface="Times New Roman" pitchFamily="18" charset="0"/>
              </a:rPr>
              <a:t>яву</a:t>
            </a:r>
            <a:r>
              <a:rPr kumimoji="0" lang="ru-RU" sz="1600" b="1" i="1"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t>, открыто, а не в снах! </a:t>
            </a:r>
            <a:br>
              <a:rPr kumimoji="0" lang="ru-RU" sz="1600" b="1" i="1"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br>
            <a:r>
              <a:rPr kumimoji="0" lang="ru-RU" sz="1600" b="1" i="1"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t/>
            </a:r>
            <a:br>
              <a:rPr kumimoji="0" lang="ru-RU" sz="1600" b="1" i="1"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br>
            <a:r>
              <a:rPr kumimoji="0" lang="ru-RU" sz="1600" b="1" i="1"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t>Давайте будем честно признаваться </a:t>
            </a:r>
            <a:br>
              <a:rPr kumimoji="0" lang="ru-RU" sz="1600" b="1" i="1"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br>
            <a:r>
              <a:rPr kumimoji="0" lang="ru-RU" sz="1600" b="1" i="1"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t>В своих ошибках, зависти и лжи, </a:t>
            </a:r>
            <a:br>
              <a:rPr kumimoji="0" lang="ru-RU" sz="1600" b="1" i="1"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br>
            <a:r>
              <a:rPr kumimoji="0" lang="ru-RU" sz="1600" b="1" i="1"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t>Давайте Жить, Любить и восхищаться - </a:t>
            </a:r>
            <a:br>
              <a:rPr kumimoji="0" lang="ru-RU" sz="1600" b="1" i="1"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br>
            <a:r>
              <a:rPr kumimoji="0" lang="ru-RU" sz="1600" b="1" i="1"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t>Расправьте крылья у своей Души!</a:t>
            </a:r>
            <a:endParaRPr kumimoji="0" lang="ru-RU" sz="1600" b="1" i="1" strike="noStrike" cap="none" normalizeH="0" baseline="0" dirty="0" smtClean="0">
              <a:ln>
                <a:noFill/>
              </a:ln>
              <a:solidFill>
                <a:srgbClr val="000099"/>
              </a:solidFill>
              <a:effectLst/>
              <a:latin typeface="Times New Roman" pitchFamily="18" charset="0"/>
              <a:cs typeface="Times New Roman" pitchFamily="18" charset="0"/>
            </a:endParaRPr>
          </a:p>
        </p:txBody>
      </p:sp>
      <p:pic>
        <p:nvPicPr>
          <p:cNvPr id="54274" name="Picture 2" descr="C:\Documents and Settings\Admin.MICROSOF-91E4BA\Мои документы\Мои рисунки\0_1dfaf_a9181da5_L.gif"/>
          <p:cNvPicPr>
            <a:picLocks noChangeAspect="1" noChangeArrowheads="1" noCrop="1"/>
          </p:cNvPicPr>
          <p:nvPr/>
        </p:nvPicPr>
        <p:blipFill>
          <a:blip r:embed="rId2"/>
          <a:srcRect/>
          <a:stretch>
            <a:fillRect/>
          </a:stretch>
        </p:blipFill>
        <p:spPr bwMode="auto">
          <a:xfrm>
            <a:off x="71438" y="1357298"/>
            <a:ext cx="4857784" cy="4857784"/>
          </a:xfrm>
          <a:prstGeom prst="rect">
            <a:avLst/>
          </a:prstGeom>
          <a:noFill/>
        </p:spPr>
      </p:pic>
      <p:sp>
        <p:nvSpPr>
          <p:cNvPr id="5" name="TextBox 4"/>
          <p:cNvSpPr txBox="1"/>
          <p:nvPr/>
        </p:nvSpPr>
        <p:spPr>
          <a:xfrm>
            <a:off x="1500166" y="214290"/>
            <a:ext cx="6572296" cy="707886"/>
          </a:xfrm>
          <a:prstGeom prst="rect">
            <a:avLst/>
          </a:prstGeom>
          <a:noFill/>
        </p:spPr>
        <p:txBody>
          <a:bodyPr wrap="square" rtlCol="0">
            <a:spAutoFit/>
          </a:bodyPr>
          <a:lstStyle/>
          <a:p>
            <a:r>
              <a:rPr lang="ru-RU" sz="2000" i="1" dirty="0" smtClean="0">
                <a:solidFill>
                  <a:srgbClr val="000099"/>
                </a:solidFill>
                <a:latin typeface="Times New Roman" pitchFamily="18" charset="0"/>
                <a:cs typeface="Times New Roman" pitchFamily="18" charset="0"/>
              </a:rPr>
              <a:t>                </a:t>
            </a:r>
            <a:r>
              <a:rPr lang="ru-RU" sz="2000" b="1" i="1" dirty="0" smtClean="0">
                <a:solidFill>
                  <a:srgbClr val="000099"/>
                </a:solidFill>
                <a:latin typeface="Times New Roman" pitchFamily="18" charset="0"/>
                <a:cs typeface="Times New Roman" pitchFamily="18" charset="0"/>
              </a:rPr>
              <a:t>«Мир на земле  и счастья всем»… </a:t>
            </a:r>
          </a:p>
          <a:p>
            <a:r>
              <a:rPr lang="ru-RU" sz="2000" b="1" i="1" dirty="0" smtClean="0">
                <a:solidFill>
                  <a:srgbClr val="000099"/>
                </a:solidFill>
                <a:latin typeface="Times New Roman" pitchFamily="18" charset="0"/>
                <a:cs typeface="Times New Roman" pitchFamily="18" charset="0"/>
              </a:rPr>
              <a:t>                                                                      </a:t>
            </a:r>
            <a:endParaRPr lang="ru-RU" sz="2000" b="1" i="1" dirty="0">
              <a:solidFill>
                <a:srgbClr val="000099"/>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таня\Рождествоjj\hj;l\BerPal7.jpg"/>
          <p:cNvPicPr>
            <a:picLocks noChangeAspect="1" noChangeArrowheads="1"/>
          </p:cNvPicPr>
          <p:nvPr/>
        </p:nvPicPr>
        <p:blipFill>
          <a:blip r:embed="rId2"/>
          <a:srcRect/>
          <a:stretch>
            <a:fillRect/>
          </a:stretch>
        </p:blipFill>
        <p:spPr bwMode="auto">
          <a:xfrm>
            <a:off x="214282" y="142852"/>
            <a:ext cx="8715437" cy="642942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таня\Рождествоjj\hj;l\Sokolova.jpg"/>
          <p:cNvPicPr>
            <a:picLocks noChangeAspect="1" noChangeArrowheads="1"/>
          </p:cNvPicPr>
          <p:nvPr/>
        </p:nvPicPr>
        <p:blipFill>
          <a:blip r:embed="rId2"/>
          <a:srcRect/>
          <a:stretch>
            <a:fillRect/>
          </a:stretch>
        </p:blipFill>
        <p:spPr bwMode="auto">
          <a:xfrm>
            <a:off x="785786" y="140537"/>
            <a:ext cx="7786742" cy="651160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28604"/>
            <a:ext cx="2300214" cy="785818"/>
          </a:xfrm>
        </p:spPr>
        <p:txBody>
          <a:bodyPr>
            <a:noAutofit/>
          </a:bodyPr>
          <a:lstStyle/>
          <a:p>
            <a:r>
              <a:rPr lang="ru-RU" sz="1400" i="1" dirty="0">
                <a:solidFill>
                  <a:srgbClr val="000099"/>
                </a:solidFill>
                <a:latin typeface="Times New Roman" pitchFamily="18" charset="0"/>
                <a:cs typeface="Times New Roman" pitchFamily="18" charset="0"/>
              </a:rPr>
              <a:t>Ночь тиха над Палестиной.</a:t>
            </a:r>
            <a:br>
              <a:rPr lang="ru-RU" sz="1400" i="1" dirty="0">
                <a:solidFill>
                  <a:srgbClr val="000099"/>
                </a:solidFill>
                <a:latin typeface="Times New Roman" pitchFamily="18" charset="0"/>
                <a:cs typeface="Times New Roman" pitchFamily="18" charset="0"/>
              </a:rPr>
            </a:br>
            <a:r>
              <a:rPr lang="ru-RU" sz="1400" i="1" dirty="0">
                <a:solidFill>
                  <a:srgbClr val="000099"/>
                </a:solidFill>
                <a:latin typeface="Times New Roman" pitchFamily="18" charset="0"/>
                <a:cs typeface="Times New Roman" pitchFamily="18" charset="0"/>
              </a:rPr>
              <a:t>Спит усталая земля.</a:t>
            </a:r>
            <a:br>
              <a:rPr lang="ru-RU" sz="1400" i="1" dirty="0">
                <a:solidFill>
                  <a:srgbClr val="000099"/>
                </a:solidFill>
                <a:latin typeface="Times New Roman" pitchFamily="18" charset="0"/>
                <a:cs typeface="Times New Roman" pitchFamily="18" charset="0"/>
              </a:rPr>
            </a:br>
            <a:r>
              <a:rPr lang="ru-RU" sz="1400" i="1" dirty="0">
                <a:solidFill>
                  <a:srgbClr val="000099"/>
                </a:solidFill>
                <a:latin typeface="Times New Roman" pitchFamily="18" charset="0"/>
                <a:cs typeface="Times New Roman" pitchFamily="18" charset="0"/>
              </a:rPr>
              <a:t>Горы, рощи и </a:t>
            </a:r>
            <a:r>
              <a:rPr lang="ru-RU" sz="1400" i="1" dirty="0" smtClean="0">
                <a:solidFill>
                  <a:srgbClr val="000099"/>
                </a:solidFill>
                <a:latin typeface="Times New Roman" pitchFamily="18" charset="0"/>
                <a:cs typeface="Times New Roman" pitchFamily="18" charset="0"/>
              </a:rPr>
              <a:t>долин</a:t>
            </a:r>
            <a:br>
              <a:rPr lang="ru-RU" sz="1400" i="1" dirty="0" smtClean="0">
                <a:solidFill>
                  <a:srgbClr val="000099"/>
                </a:solidFill>
                <a:latin typeface="Times New Roman" pitchFamily="18" charset="0"/>
                <a:cs typeface="Times New Roman" pitchFamily="18" charset="0"/>
              </a:rPr>
            </a:br>
            <a:r>
              <a:rPr lang="ru-RU" sz="1400" i="1" dirty="0" smtClean="0">
                <a:solidFill>
                  <a:srgbClr val="000099"/>
                </a:solidFill>
                <a:latin typeface="Times New Roman" pitchFamily="18" charset="0"/>
                <a:cs typeface="Times New Roman" pitchFamily="18" charset="0"/>
              </a:rPr>
              <a:t>Скрыла </a:t>
            </a:r>
            <a:r>
              <a:rPr lang="ru-RU" sz="1400" i="1" dirty="0">
                <a:solidFill>
                  <a:srgbClr val="000099"/>
                </a:solidFill>
                <a:latin typeface="Times New Roman" pitchFamily="18" charset="0"/>
                <a:cs typeface="Times New Roman" pitchFamily="18" charset="0"/>
              </a:rPr>
              <a:t>все ночная мгла,</a:t>
            </a:r>
            <a:r>
              <a:rPr lang="ru-RU" sz="1400" i="1" dirty="0">
                <a:latin typeface="Times New Roman" pitchFamily="18" charset="0"/>
                <a:cs typeface="Times New Roman" pitchFamily="18" charset="0"/>
              </a:rPr>
              <a:t/>
            </a:r>
            <a:br>
              <a:rPr lang="ru-RU" sz="1400" i="1" dirty="0">
                <a:latin typeface="Times New Roman" pitchFamily="18" charset="0"/>
                <a:cs typeface="Times New Roman" pitchFamily="18" charset="0"/>
              </a:rPr>
            </a:br>
            <a:endParaRPr lang="ru-RU" sz="1400" i="1" dirty="0">
              <a:latin typeface="Times New Roman" pitchFamily="18" charset="0"/>
              <a:cs typeface="Times New Roman" pitchFamily="18" charset="0"/>
            </a:endParaRPr>
          </a:p>
        </p:txBody>
      </p:sp>
      <p:pic>
        <p:nvPicPr>
          <p:cNvPr id="4" name="Рисунок 3" descr="Новогодние обои рождественская звезда"/>
          <p:cNvPicPr/>
          <p:nvPr/>
        </p:nvPicPr>
        <p:blipFill>
          <a:blip r:embed="rId2"/>
          <a:srcRect/>
          <a:stretch>
            <a:fillRect/>
          </a:stretch>
        </p:blipFill>
        <p:spPr bwMode="auto">
          <a:xfrm>
            <a:off x="1071538" y="1785926"/>
            <a:ext cx="6858048" cy="4786346"/>
          </a:xfrm>
          <a:prstGeom prst="rect">
            <a:avLst/>
          </a:prstGeom>
          <a:noFill/>
          <a:ln w="9525">
            <a:noFill/>
            <a:miter lim="800000"/>
            <a:headEnd/>
            <a:tailEnd/>
          </a:ln>
        </p:spPr>
      </p:pic>
      <p:sp>
        <p:nvSpPr>
          <p:cNvPr id="5" name="TextBox 4"/>
          <p:cNvSpPr txBox="1"/>
          <p:nvPr/>
        </p:nvSpPr>
        <p:spPr>
          <a:xfrm>
            <a:off x="3000364" y="428604"/>
            <a:ext cx="2071702" cy="1446550"/>
          </a:xfrm>
          <a:prstGeom prst="rect">
            <a:avLst/>
          </a:prstGeom>
          <a:noFill/>
        </p:spPr>
        <p:txBody>
          <a:bodyPr wrap="square" rtlCol="0">
            <a:spAutoFit/>
          </a:bodyPr>
          <a:lstStyle/>
          <a:p>
            <a:r>
              <a:rPr lang="ru-RU" sz="1400" i="1" dirty="0">
                <a:solidFill>
                  <a:srgbClr val="000099"/>
                </a:solidFill>
                <a:latin typeface="Times New Roman" pitchFamily="18" charset="0"/>
                <a:cs typeface="Times New Roman" pitchFamily="18" charset="0"/>
              </a:rPr>
              <a:t>В Вифлееме утомленном</a:t>
            </a:r>
            <a:br>
              <a:rPr lang="ru-RU" sz="1400" i="1" dirty="0">
                <a:solidFill>
                  <a:srgbClr val="000099"/>
                </a:solidFill>
                <a:latin typeface="Times New Roman" pitchFamily="18" charset="0"/>
                <a:cs typeface="Times New Roman" pitchFamily="18" charset="0"/>
              </a:rPr>
            </a:br>
            <a:r>
              <a:rPr lang="ru-RU" sz="1400" i="1" dirty="0">
                <a:solidFill>
                  <a:srgbClr val="000099"/>
                </a:solidFill>
                <a:latin typeface="Times New Roman" pitchFamily="18" charset="0"/>
                <a:cs typeface="Times New Roman" pitchFamily="18" charset="0"/>
              </a:rPr>
              <a:t>Все погасли огоньки,</a:t>
            </a:r>
            <a:br>
              <a:rPr lang="ru-RU" sz="1400" i="1" dirty="0">
                <a:solidFill>
                  <a:srgbClr val="000099"/>
                </a:solidFill>
                <a:latin typeface="Times New Roman" pitchFamily="18" charset="0"/>
                <a:cs typeface="Times New Roman" pitchFamily="18" charset="0"/>
              </a:rPr>
            </a:br>
            <a:r>
              <a:rPr lang="ru-RU" sz="1400" i="1" dirty="0">
                <a:solidFill>
                  <a:srgbClr val="000099"/>
                </a:solidFill>
                <a:latin typeface="Times New Roman" pitchFamily="18" charset="0"/>
                <a:cs typeface="Times New Roman" pitchFamily="18" charset="0"/>
              </a:rPr>
              <a:t>Только в поле отдаленном</a:t>
            </a:r>
            <a:br>
              <a:rPr lang="ru-RU" sz="1400" i="1" dirty="0">
                <a:solidFill>
                  <a:srgbClr val="000099"/>
                </a:solidFill>
                <a:latin typeface="Times New Roman" pitchFamily="18" charset="0"/>
                <a:cs typeface="Times New Roman" pitchFamily="18" charset="0"/>
              </a:rPr>
            </a:br>
            <a:r>
              <a:rPr lang="ru-RU" sz="1400" i="1" dirty="0">
                <a:solidFill>
                  <a:srgbClr val="000099"/>
                </a:solidFill>
                <a:latin typeface="Times New Roman" pitchFamily="18" charset="0"/>
                <a:cs typeface="Times New Roman" pitchFamily="18" charset="0"/>
              </a:rPr>
              <a:t>Не дремали пастухи,</a:t>
            </a:r>
            <a:r>
              <a:rPr lang="ru-RU" dirty="0"/>
              <a:t/>
            </a:r>
            <a:br>
              <a:rPr lang="ru-RU" dirty="0"/>
            </a:br>
            <a:endParaRPr lang="ru-RU" dirty="0"/>
          </a:p>
        </p:txBody>
      </p:sp>
      <p:sp>
        <p:nvSpPr>
          <p:cNvPr id="7" name="TextBox 6"/>
          <p:cNvSpPr txBox="1"/>
          <p:nvPr/>
        </p:nvSpPr>
        <p:spPr>
          <a:xfrm>
            <a:off x="6143636" y="214290"/>
            <a:ext cx="2286016" cy="1169551"/>
          </a:xfrm>
          <a:prstGeom prst="rect">
            <a:avLst/>
          </a:prstGeom>
          <a:noFill/>
        </p:spPr>
        <p:txBody>
          <a:bodyPr wrap="square" rtlCol="0">
            <a:spAutoFit/>
          </a:bodyPr>
          <a:lstStyle/>
          <a:p>
            <a:r>
              <a:rPr lang="ru-RU" sz="1400" i="1" dirty="0">
                <a:solidFill>
                  <a:srgbClr val="000099"/>
                </a:solidFill>
                <a:latin typeface="Times New Roman" pitchFamily="18" charset="0"/>
                <a:cs typeface="Times New Roman" pitchFamily="18" charset="0"/>
              </a:rPr>
              <a:t>Стадо верно сосчитали,</a:t>
            </a:r>
            <a:br>
              <a:rPr lang="ru-RU" sz="1400" i="1" dirty="0">
                <a:solidFill>
                  <a:srgbClr val="000099"/>
                </a:solidFill>
                <a:latin typeface="Times New Roman" pitchFamily="18" charset="0"/>
                <a:cs typeface="Times New Roman" pitchFamily="18" charset="0"/>
              </a:rPr>
            </a:br>
            <a:r>
              <a:rPr lang="ru-RU" sz="1400" i="1" dirty="0">
                <a:solidFill>
                  <a:srgbClr val="000099"/>
                </a:solidFill>
                <a:latin typeface="Times New Roman" pitchFamily="18" charset="0"/>
                <a:cs typeface="Times New Roman" pitchFamily="18" charset="0"/>
              </a:rPr>
              <a:t>Обвели ночной дозор,</a:t>
            </a:r>
            <a:br>
              <a:rPr lang="ru-RU" sz="1400" i="1" dirty="0">
                <a:solidFill>
                  <a:srgbClr val="000099"/>
                </a:solidFill>
                <a:latin typeface="Times New Roman" pitchFamily="18" charset="0"/>
                <a:cs typeface="Times New Roman" pitchFamily="18" charset="0"/>
              </a:rPr>
            </a:br>
            <a:r>
              <a:rPr lang="ru-RU" sz="1400" i="1" dirty="0" smtClean="0">
                <a:solidFill>
                  <a:srgbClr val="000099"/>
                </a:solidFill>
                <a:latin typeface="Times New Roman" pitchFamily="18" charset="0"/>
                <a:cs typeface="Times New Roman" pitchFamily="18" charset="0"/>
              </a:rPr>
              <a:t>И, </a:t>
            </a:r>
            <a:r>
              <a:rPr lang="ru-RU" sz="1400" i="1" dirty="0">
                <a:solidFill>
                  <a:srgbClr val="000099"/>
                </a:solidFill>
                <a:latin typeface="Times New Roman" pitchFamily="18" charset="0"/>
                <a:cs typeface="Times New Roman" pitchFamily="18" charset="0"/>
              </a:rPr>
              <a:t>усевшись, завязали</a:t>
            </a:r>
            <a:br>
              <a:rPr lang="ru-RU" sz="1400" i="1" dirty="0">
                <a:solidFill>
                  <a:srgbClr val="000099"/>
                </a:solidFill>
                <a:latin typeface="Times New Roman" pitchFamily="18" charset="0"/>
                <a:cs typeface="Times New Roman" pitchFamily="18" charset="0"/>
              </a:rPr>
            </a:br>
            <a:r>
              <a:rPr lang="ru-RU" sz="1400" i="1" dirty="0">
                <a:solidFill>
                  <a:srgbClr val="000099"/>
                </a:solidFill>
                <a:latin typeface="Times New Roman" pitchFamily="18" charset="0"/>
                <a:cs typeface="Times New Roman" pitchFamily="18" charset="0"/>
              </a:rPr>
              <a:t>Меж собою </a:t>
            </a:r>
            <a:r>
              <a:rPr lang="ru-RU" sz="1400" i="1" dirty="0" smtClean="0">
                <a:solidFill>
                  <a:srgbClr val="000099"/>
                </a:solidFill>
                <a:latin typeface="Times New Roman" pitchFamily="18" charset="0"/>
                <a:cs typeface="Times New Roman" pitchFamily="18" charset="0"/>
              </a:rPr>
              <a:t>разговор.</a:t>
            </a:r>
            <a:r>
              <a:rPr lang="ru-RU" sz="1400" i="1" dirty="0">
                <a:solidFill>
                  <a:srgbClr val="000099"/>
                </a:solidFill>
                <a:latin typeface="Times New Roman" pitchFamily="18" charset="0"/>
                <a:cs typeface="Times New Roman" pitchFamily="18" charset="0"/>
              </a:rPr>
              <a:t/>
            </a:r>
            <a:br>
              <a:rPr lang="ru-RU" sz="1400" i="1" dirty="0">
                <a:solidFill>
                  <a:srgbClr val="000099"/>
                </a:solidFill>
                <a:latin typeface="Times New Roman" pitchFamily="18" charset="0"/>
                <a:cs typeface="Times New Roman" pitchFamily="18" charset="0"/>
              </a:rPr>
            </a:br>
            <a:endParaRPr lang="ru-RU" sz="1400" i="1" dirty="0">
              <a:solidFill>
                <a:srgbClr val="000099"/>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3008313" cy="1162050"/>
          </a:xfrm>
        </p:spPr>
        <p:txBody>
          <a:bodyPr>
            <a:normAutofit/>
          </a:bodyPr>
          <a:lstStyle/>
          <a:p>
            <a:r>
              <a:rPr lang="ru-RU" sz="1400" b="0" i="1" dirty="0" smtClean="0">
                <a:solidFill>
                  <a:srgbClr val="000099"/>
                </a:solidFill>
                <a:latin typeface="Times New Roman" pitchFamily="18" charset="0"/>
                <a:cs typeface="Times New Roman" pitchFamily="18" charset="0"/>
              </a:rPr>
              <a:t>Вдруг раздался шелест нежный,</a:t>
            </a:r>
            <a:br>
              <a:rPr lang="ru-RU" sz="1400" b="0" i="1" dirty="0" smtClean="0">
                <a:solidFill>
                  <a:srgbClr val="000099"/>
                </a:solidFill>
                <a:latin typeface="Times New Roman" pitchFamily="18" charset="0"/>
                <a:cs typeface="Times New Roman" pitchFamily="18" charset="0"/>
              </a:rPr>
            </a:br>
            <a:r>
              <a:rPr lang="ru-RU" sz="1400" b="0" i="1" dirty="0" smtClean="0">
                <a:solidFill>
                  <a:srgbClr val="000099"/>
                </a:solidFill>
                <a:latin typeface="Times New Roman" pitchFamily="18" charset="0"/>
                <a:cs typeface="Times New Roman" pitchFamily="18" charset="0"/>
              </a:rPr>
              <a:t>Трепет пастухов объял,</a:t>
            </a:r>
            <a:br>
              <a:rPr lang="ru-RU" sz="1400" b="0" i="1" dirty="0" smtClean="0">
                <a:solidFill>
                  <a:srgbClr val="000099"/>
                </a:solidFill>
                <a:latin typeface="Times New Roman" pitchFamily="18" charset="0"/>
                <a:cs typeface="Times New Roman" pitchFamily="18" charset="0"/>
              </a:rPr>
            </a:br>
            <a:r>
              <a:rPr lang="ru-RU" sz="1400" b="0" i="1" dirty="0" smtClean="0">
                <a:solidFill>
                  <a:srgbClr val="000099"/>
                </a:solidFill>
                <a:latin typeface="Times New Roman" pitchFamily="18" charset="0"/>
                <a:cs typeface="Times New Roman" pitchFamily="18" charset="0"/>
              </a:rPr>
              <a:t>И в одежде белоснежной</a:t>
            </a:r>
            <a:br>
              <a:rPr lang="ru-RU" sz="1400" b="0" i="1" dirty="0" smtClean="0">
                <a:solidFill>
                  <a:srgbClr val="000099"/>
                </a:solidFill>
                <a:latin typeface="Times New Roman" pitchFamily="18" charset="0"/>
                <a:cs typeface="Times New Roman" pitchFamily="18" charset="0"/>
              </a:rPr>
            </a:br>
            <a:r>
              <a:rPr lang="ru-RU" sz="1400" b="0" i="1" dirty="0" smtClean="0">
                <a:solidFill>
                  <a:srgbClr val="000099"/>
                </a:solidFill>
                <a:latin typeface="Times New Roman" pitchFamily="18" charset="0"/>
                <a:cs typeface="Times New Roman" pitchFamily="18" charset="0"/>
              </a:rPr>
              <a:t>Ангел Божий им предстал.</a:t>
            </a:r>
            <a:endParaRPr lang="ru-RU" sz="1400" b="0" i="1" dirty="0">
              <a:latin typeface="Times New Roman" pitchFamily="18" charset="0"/>
              <a:cs typeface="Times New Roman" pitchFamily="18" charset="0"/>
            </a:endParaRPr>
          </a:p>
        </p:txBody>
      </p:sp>
      <p:pic>
        <p:nvPicPr>
          <p:cNvPr id="10242" name="Picture 2" descr="C:\Documents and Settings\Admin.MICROSOF-91E4BA\Мои документы\Мои рисунки\srojdestvom011.jpg"/>
          <p:cNvPicPr>
            <a:picLocks noGrp="1" noChangeAspect="1" noChangeArrowheads="1"/>
          </p:cNvPicPr>
          <p:nvPr>
            <p:ph idx="1"/>
          </p:nvPr>
        </p:nvPicPr>
        <p:blipFill>
          <a:blip r:embed="rId2"/>
          <a:stretch>
            <a:fillRect/>
          </a:stretch>
        </p:blipFill>
        <p:spPr bwMode="auto">
          <a:xfrm>
            <a:off x="3929058" y="289151"/>
            <a:ext cx="4000527" cy="5925931"/>
          </a:xfrm>
          <a:prstGeom prst="rect">
            <a:avLst/>
          </a:prstGeom>
          <a:noFill/>
        </p:spPr>
      </p:pic>
      <p:sp>
        <p:nvSpPr>
          <p:cNvPr id="4" name="Текст 3"/>
          <p:cNvSpPr>
            <a:spLocks noGrp="1"/>
          </p:cNvSpPr>
          <p:nvPr>
            <p:ph type="body" sz="half" idx="2"/>
          </p:nvPr>
        </p:nvSpPr>
        <p:spPr>
          <a:xfrm>
            <a:off x="428596" y="1142984"/>
            <a:ext cx="3071834" cy="4976815"/>
          </a:xfrm>
        </p:spPr>
        <p:txBody>
          <a:bodyPr/>
          <a:lstStyle/>
          <a:p>
            <a:r>
              <a:rPr lang="ru-RU" i="1" dirty="0">
                <a:solidFill>
                  <a:srgbClr val="000099"/>
                </a:solidFill>
              </a:rPr>
              <a:t/>
            </a:r>
            <a:br>
              <a:rPr lang="ru-RU" i="1" dirty="0">
                <a:solidFill>
                  <a:srgbClr val="000099"/>
                </a:solidFill>
              </a:rPr>
            </a:br>
            <a:r>
              <a:rPr lang="ru-RU" i="1" dirty="0" smtClean="0">
                <a:solidFill>
                  <a:srgbClr val="000099"/>
                </a:solidFill>
              </a:rPr>
              <a:t>Не </a:t>
            </a:r>
            <a:r>
              <a:rPr lang="ru-RU" i="1" dirty="0">
                <a:solidFill>
                  <a:srgbClr val="000099"/>
                </a:solidFill>
              </a:rPr>
              <a:t>пугайтесь, не смущайтесь!</a:t>
            </a:r>
            <a:br>
              <a:rPr lang="ru-RU" i="1" dirty="0">
                <a:solidFill>
                  <a:srgbClr val="000099"/>
                </a:solidFill>
              </a:rPr>
            </a:br>
            <a:r>
              <a:rPr lang="ru-RU" i="1" dirty="0">
                <a:solidFill>
                  <a:srgbClr val="000099"/>
                </a:solidFill>
              </a:rPr>
              <a:t>От </a:t>
            </a:r>
            <a:r>
              <a:rPr lang="ru-RU" i="1" dirty="0" err="1">
                <a:solidFill>
                  <a:srgbClr val="000099"/>
                </a:solidFill>
              </a:rPr>
              <a:t>Небеснаго</a:t>
            </a:r>
            <a:r>
              <a:rPr lang="ru-RU" i="1" dirty="0">
                <a:solidFill>
                  <a:srgbClr val="000099"/>
                </a:solidFill>
              </a:rPr>
              <a:t> Отца</a:t>
            </a:r>
            <a:br>
              <a:rPr lang="ru-RU" i="1" dirty="0">
                <a:solidFill>
                  <a:srgbClr val="000099"/>
                </a:solidFill>
              </a:rPr>
            </a:br>
            <a:r>
              <a:rPr lang="ru-RU" i="1" dirty="0">
                <a:solidFill>
                  <a:srgbClr val="000099"/>
                </a:solidFill>
              </a:rPr>
              <a:t>Я пришел великой тайной</a:t>
            </a:r>
            <a:br>
              <a:rPr lang="ru-RU" i="1" dirty="0">
                <a:solidFill>
                  <a:srgbClr val="000099"/>
                </a:solidFill>
              </a:rPr>
            </a:br>
            <a:r>
              <a:rPr lang="ru-RU" i="1" dirty="0" smtClean="0">
                <a:solidFill>
                  <a:srgbClr val="000099"/>
                </a:solidFill>
              </a:rPr>
              <a:t>Вам </a:t>
            </a:r>
            <a:r>
              <a:rPr lang="ru-RU" i="1" dirty="0" err="1">
                <a:solidFill>
                  <a:srgbClr val="000099"/>
                </a:solidFill>
              </a:rPr>
              <a:t>возрадовать</a:t>
            </a:r>
            <a:r>
              <a:rPr lang="ru-RU" i="1" dirty="0">
                <a:solidFill>
                  <a:srgbClr val="000099"/>
                </a:solidFill>
              </a:rPr>
              <a:t> сердца.</a:t>
            </a:r>
            <a:br>
              <a:rPr lang="ru-RU" i="1" dirty="0">
                <a:solidFill>
                  <a:srgbClr val="000099"/>
                </a:solidFill>
              </a:rPr>
            </a:br>
            <a:r>
              <a:rPr lang="ru-RU" i="1" dirty="0">
                <a:solidFill>
                  <a:srgbClr val="000099"/>
                </a:solidFill>
              </a:rPr>
              <a:t/>
            </a:r>
            <a:br>
              <a:rPr lang="ru-RU" i="1" dirty="0">
                <a:solidFill>
                  <a:srgbClr val="000099"/>
                </a:solidFill>
              </a:rPr>
            </a:br>
            <a:r>
              <a:rPr lang="ru-RU" i="1" dirty="0">
                <a:solidFill>
                  <a:srgbClr val="000099"/>
                </a:solidFill>
              </a:rPr>
              <a:t>Милость людям посылает</a:t>
            </a:r>
            <a:br>
              <a:rPr lang="ru-RU" i="1" dirty="0">
                <a:solidFill>
                  <a:srgbClr val="000099"/>
                </a:solidFill>
              </a:rPr>
            </a:br>
            <a:r>
              <a:rPr lang="ru-RU" i="1" dirty="0">
                <a:solidFill>
                  <a:srgbClr val="000099"/>
                </a:solidFill>
              </a:rPr>
              <a:t>Сам Христос, </a:t>
            </a:r>
            <a:r>
              <a:rPr lang="ru-RU" i="1" dirty="0" err="1">
                <a:solidFill>
                  <a:srgbClr val="000099"/>
                </a:solidFill>
              </a:rPr>
              <a:t>Владыко-Царь</a:t>
            </a:r>
            <a:r>
              <a:rPr lang="ru-RU" i="1" dirty="0">
                <a:solidFill>
                  <a:srgbClr val="000099"/>
                </a:solidFill>
              </a:rPr>
              <a:t>,</a:t>
            </a:r>
            <a:br>
              <a:rPr lang="ru-RU" i="1" dirty="0">
                <a:solidFill>
                  <a:srgbClr val="000099"/>
                </a:solidFill>
              </a:rPr>
            </a:br>
            <a:r>
              <a:rPr lang="ru-RU" i="1" dirty="0">
                <a:solidFill>
                  <a:srgbClr val="000099"/>
                </a:solidFill>
              </a:rPr>
              <a:t>Грешный мир спасти желая,</a:t>
            </a:r>
            <a:br>
              <a:rPr lang="ru-RU" i="1" dirty="0">
                <a:solidFill>
                  <a:srgbClr val="000099"/>
                </a:solidFill>
              </a:rPr>
            </a:br>
            <a:r>
              <a:rPr lang="ru-RU" i="1" dirty="0">
                <a:solidFill>
                  <a:srgbClr val="000099"/>
                </a:solidFill>
              </a:rPr>
              <a:t>Себя людям отдал в </a:t>
            </a:r>
            <a:r>
              <a:rPr lang="ru-RU" i="1" dirty="0" smtClean="0">
                <a:solidFill>
                  <a:srgbClr val="000099"/>
                </a:solidFill>
              </a:rPr>
              <a:t>дар.</a:t>
            </a:r>
            <a:r>
              <a:rPr lang="ru-RU" dirty="0"/>
              <a:t/>
            </a:r>
            <a:br>
              <a:rPr lang="ru-RU" dirty="0"/>
            </a:br>
            <a:endParaRPr lang="ru-RU" dirty="0" smtClean="0"/>
          </a:p>
          <a:p>
            <a:r>
              <a:rPr lang="ru-RU" i="1" dirty="0" smtClean="0">
                <a:solidFill>
                  <a:srgbClr val="000099"/>
                </a:solidFill>
                <a:latin typeface="Times New Roman" pitchFamily="18" charset="0"/>
                <a:cs typeface="Times New Roman" pitchFamily="18" charset="0"/>
              </a:rPr>
              <a:t>Сегодня родился  Спаситель мира</a:t>
            </a:r>
          </a:p>
          <a:p>
            <a:r>
              <a:rPr lang="ru-RU" i="1" dirty="0" smtClean="0">
                <a:solidFill>
                  <a:srgbClr val="000099"/>
                </a:solidFill>
                <a:latin typeface="Times New Roman" pitchFamily="18" charset="0"/>
                <a:cs typeface="Times New Roman" pitchFamily="18" charset="0"/>
              </a:rPr>
              <a:t>Иисус Христос! </a:t>
            </a:r>
          </a:p>
          <a:p>
            <a:r>
              <a:rPr lang="ru-RU" i="1" dirty="0" smtClean="0">
                <a:solidFill>
                  <a:srgbClr val="000099"/>
                </a:solidFill>
                <a:latin typeface="Times New Roman" pitchFamily="18" charset="0"/>
                <a:cs typeface="Times New Roman" pitchFamily="18" charset="0"/>
              </a:rPr>
              <a:t>Вы найдете его в  пещере !</a:t>
            </a:r>
          </a:p>
          <a:p>
            <a:r>
              <a:rPr lang="ru-RU" i="1" dirty="0" smtClean="0">
                <a:solidFill>
                  <a:srgbClr val="000099"/>
                </a:solidFill>
                <a:latin typeface="Times New Roman" pitchFamily="18" charset="0"/>
                <a:cs typeface="Times New Roman" pitchFamily="18" charset="0"/>
              </a:rPr>
              <a:t>Видите, какой свет  идет оттуда ?</a:t>
            </a:r>
            <a:endParaRPr lang="ru-RU" i="1" dirty="0">
              <a:solidFill>
                <a:srgbClr val="000099"/>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таня\Рождествоjj\rojdestvo-23.jpg"/>
          <p:cNvPicPr>
            <a:picLocks noChangeAspect="1" noChangeArrowheads="1"/>
          </p:cNvPicPr>
          <p:nvPr/>
        </p:nvPicPr>
        <p:blipFill>
          <a:blip r:embed="rId2"/>
          <a:srcRect/>
          <a:stretch>
            <a:fillRect/>
          </a:stretch>
        </p:blipFill>
        <p:spPr bwMode="auto">
          <a:xfrm>
            <a:off x="1214414" y="214290"/>
            <a:ext cx="6413892" cy="621510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1012</TotalTime>
  <Words>2311</Words>
  <Application>Microsoft Office PowerPoint</Application>
  <PresentationFormat>Экран (4:3)</PresentationFormat>
  <Paragraphs>328</Paragraphs>
  <Slides>41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Тема Office</vt:lpstr>
      <vt:lpstr>Слайд 1</vt:lpstr>
      <vt:lpstr>Слайд 2</vt:lpstr>
      <vt:lpstr> </vt:lpstr>
      <vt:lpstr>Слайд 4</vt:lpstr>
      <vt:lpstr>Слайд 5</vt:lpstr>
      <vt:lpstr>Слайд 6</vt:lpstr>
      <vt:lpstr>Ночь тиха над Палестиной. Спит усталая земля. Горы, рощи и долин Скрыла все ночная мгла, </vt:lpstr>
      <vt:lpstr>Вдруг раздался шелест нежный, Трепет пастухов объял, И в одежде белоснежной Ангел Божий им предстал.</vt:lpstr>
      <vt:lpstr>Слайд 9</vt:lpstr>
      <vt:lpstr>Слайд 10</vt:lpstr>
      <vt:lpstr>Слайд 11</vt:lpstr>
      <vt:lpstr>Слайд 12</vt:lpstr>
      <vt:lpstr>Слайд 13</vt:lpstr>
      <vt:lpstr>Слайд 14</vt:lpstr>
      <vt:lpstr>Презентация выполнена учениками 6 в и 7 в классов.</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160</cp:revision>
  <dcterms:created xsi:type="dcterms:W3CDTF">2009-01-08T19:28:32Z</dcterms:created>
  <dcterms:modified xsi:type="dcterms:W3CDTF">2009-01-19T19:53:25Z</dcterms:modified>
</cp:coreProperties>
</file>