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67"/>
  </p:notesMasterIdLst>
  <p:sldIdLst>
    <p:sldId id="313" r:id="rId4"/>
    <p:sldId id="406" r:id="rId5"/>
    <p:sldId id="400" r:id="rId6"/>
    <p:sldId id="410" r:id="rId7"/>
    <p:sldId id="411" r:id="rId8"/>
    <p:sldId id="409" r:id="rId9"/>
    <p:sldId id="393" r:id="rId10"/>
    <p:sldId id="394" r:id="rId11"/>
    <p:sldId id="395" r:id="rId12"/>
    <p:sldId id="396" r:id="rId13"/>
    <p:sldId id="316" r:id="rId14"/>
    <p:sldId id="318" r:id="rId15"/>
    <p:sldId id="321" r:id="rId16"/>
    <p:sldId id="319" r:id="rId17"/>
    <p:sldId id="320" r:id="rId18"/>
    <p:sldId id="322" r:id="rId19"/>
    <p:sldId id="429" r:id="rId20"/>
    <p:sldId id="341" r:id="rId21"/>
    <p:sldId id="343" r:id="rId22"/>
    <p:sldId id="430" r:id="rId23"/>
    <p:sldId id="317" r:id="rId24"/>
    <p:sldId id="345" r:id="rId25"/>
    <p:sldId id="347" r:id="rId26"/>
    <p:sldId id="377" r:id="rId27"/>
    <p:sldId id="378" r:id="rId28"/>
    <p:sldId id="401" r:id="rId29"/>
    <p:sldId id="402" r:id="rId30"/>
    <p:sldId id="404" r:id="rId31"/>
    <p:sldId id="368" r:id="rId32"/>
    <p:sldId id="376" r:id="rId33"/>
    <p:sldId id="335" r:id="rId34"/>
    <p:sldId id="358" r:id="rId35"/>
    <p:sldId id="365" r:id="rId36"/>
    <p:sldId id="367" r:id="rId37"/>
    <p:sldId id="366" r:id="rId38"/>
    <p:sldId id="399" r:id="rId39"/>
    <p:sldId id="431" r:id="rId40"/>
    <p:sldId id="432" r:id="rId41"/>
    <p:sldId id="433" r:id="rId42"/>
    <p:sldId id="426" r:id="rId43"/>
    <p:sldId id="427" r:id="rId44"/>
    <p:sldId id="371" r:id="rId45"/>
    <p:sldId id="333" r:id="rId46"/>
    <p:sldId id="334" r:id="rId47"/>
    <p:sldId id="349" r:id="rId48"/>
    <p:sldId id="350" r:id="rId49"/>
    <p:sldId id="434" r:id="rId50"/>
    <p:sldId id="435" r:id="rId51"/>
    <p:sldId id="436" r:id="rId52"/>
    <p:sldId id="375" r:id="rId53"/>
    <p:sldId id="379" r:id="rId54"/>
    <p:sldId id="380" r:id="rId55"/>
    <p:sldId id="415" r:id="rId56"/>
    <p:sldId id="416" r:id="rId57"/>
    <p:sldId id="418" r:id="rId58"/>
    <p:sldId id="417" r:id="rId59"/>
    <p:sldId id="424" r:id="rId60"/>
    <p:sldId id="419" r:id="rId61"/>
    <p:sldId id="420" r:id="rId62"/>
    <p:sldId id="421" r:id="rId63"/>
    <p:sldId id="422" r:id="rId64"/>
    <p:sldId id="423" r:id="rId65"/>
    <p:sldId id="425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00"/>
    <a:srgbClr val="00CC99"/>
    <a:srgbClr val="FF6600"/>
    <a:srgbClr val="FF9933"/>
    <a:srgbClr val="FFCC66"/>
    <a:srgbClr val="66CCFF"/>
    <a:srgbClr val="3399FF"/>
    <a:srgbClr val="FF985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8" autoAdjust="0"/>
    <p:restoredTop sz="91367" autoAdjust="0"/>
  </p:normalViewPr>
  <p:slideViewPr>
    <p:cSldViewPr snapToGrid="0">
      <p:cViewPr varScale="1">
        <p:scale>
          <a:sx n="80" d="100"/>
          <a:sy n="80" d="100"/>
        </p:scale>
        <p:origin x="-85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226AF-E7A5-4E43-B366-8076462D6E6C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7B0A5-69D4-41E1-94D3-E3D0D1587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4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перехода с титульного слайда на следующий необходимо щёлкнуть мышью на поле слайда.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447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514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054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 ответа учащихся необходимо щёлкнуть мышью на кнопку «Ответ».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100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00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прослушивания музыкального фрагмента необходимо</a:t>
            </a:r>
            <a:r>
              <a:rPr lang="ru-RU" baseline="0" dirty="0"/>
              <a:t> щёлкнуть на кнопку </a:t>
            </a:r>
            <a:r>
              <a:rPr lang="ru-RU" dirty="0"/>
              <a:t>«Скрипичный ключ». </a:t>
            </a:r>
            <a:r>
              <a:rPr lang="ru-RU" dirty="0" smtClean="0"/>
              <a:t>При </a:t>
            </a:r>
            <a:r>
              <a:rPr lang="ru-RU" dirty="0"/>
              <a:t>повторном щелчке на эту кнопку звучание приостанавливается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00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565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щелчку мышью на варианты</a:t>
            </a:r>
            <a:r>
              <a:rPr lang="ru-RU" baseline="0" dirty="0"/>
              <a:t> ответов они занимают свои места возле соответствующих изображений персонажей.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342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щелчку </a:t>
            </a:r>
            <a:r>
              <a:rPr lang="ru-RU" dirty="0" smtClean="0"/>
              <a:t>мышью жанры перемещаются </a:t>
            </a:r>
            <a:r>
              <a:rPr lang="ru-RU" baseline="0" dirty="0" smtClean="0"/>
              <a:t>в свою группу. </a:t>
            </a:r>
            <a:r>
              <a:rPr lang="ru-RU" baseline="0" smtClean="0"/>
              <a:t>Желательно выбирать ответы поочерёдно слева направо.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508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Необходимо сначала послушать</a:t>
            </a:r>
            <a:r>
              <a:rPr lang="ru-RU" baseline="0" dirty="0"/>
              <a:t> ответы учащихся о порядке появления частей сонаты. Затем щёлкнуть мышью на кнопку «Ответ». Далее надо послушать музыкальный файл, щёлкнув мышью на кнопку «Скрипичный ключ». Потом выбрать правильную кнопку с номером части сонаты.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84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50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Кнопка «Далее» установлена для перехода к следующему заданию. Кнопка «Выход» предоставляет возможность завершить показ слайдов в любой момент урока.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00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790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90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96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96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96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96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962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962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96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9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Навигация осуществляется при помощи управляющих кнопок и гиперссылок. Гиперссылки на три раздела презентации</a:t>
            </a:r>
            <a:r>
              <a:rPr lang="ru-RU" baseline="0" dirty="0" smtClean="0"/>
              <a:t> </a:t>
            </a:r>
            <a:r>
              <a:rPr lang="ru-RU" dirty="0" smtClean="0"/>
              <a:t>(сценические произведения, камерная и симфоническая музыка, духовная музыка) на всех слайдах позволяют перейти к</a:t>
            </a:r>
            <a:r>
              <a:rPr lang="ru-RU" baseline="0" dirty="0" smtClean="0"/>
              <a:t> любому заданию в любом порядке.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440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96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44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44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44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Выбор варианта ответа осуществляется по щелчку на него. При правильном</a:t>
            </a:r>
            <a:r>
              <a:rPr lang="ru-RU" baseline="0" dirty="0"/>
              <a:t> ответе кнопка становится зелёной. Кнопки неверных ответов перекрашиваются в серый цвет.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140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перехода к следующим</a:t>
            </a:r>
            <a:r>
              <a:rPr lang="ru-RU" baseline="0" dirty="0" smtClean="0"/>
              <a:t> </a:t>
            </a:r>
            <a:r>
              <a:rPr lang="ru-RU" dirty="0" smtClean="0"/>
              <a:t>заданиям необходимо щёлкнуть мышью на название одного из трёх разделов:</a:t>
            </a:r>
            <a:r>
              <a:rPr lang="ru-RU" baseline="0" dirty="0" smtClean="0"/>
              <a:t> «Сценические произведения», «Камерная и симфоническая музыка» или «Духовная музыка».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817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щелчку на слова </a:t>
            </a:r>
            <a:r>
              <a:rPr lang="ru-RU" dirty="0" smtClean="0"/>
              <a:t>справа они </a:t>
            </a:r>
            <a:r>
              <a:rPr lang="ru-RU" dirty="0"/>
              <a:t>занимают свои места </a:t>
            </a:r>
            <a:r>
              <a:rPr lang="ru-RU" dirty="0" smtClean="0"/>
              <a:t>слева и меняют цвет</a:t>
            </a:r>
            <a:r>
              <a:rPr lang="ru-RU" baseline="0" dirty="0" smtClean="0"/>
              <a:t> на зелёный</a:t>
            </a:r>
            <a:r>
              <a:rPr lang="ru-RU" dirty="0" smtClean="0"/>
              <a:t>. </a:t>
            </a:r>
            <a:r>
              <a:rPr lang="ru-RU" dirty="0"/>
              <a:t>При неправильном ответе слова исчезают.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16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slide" Target="../slides/slide11.xml"/><Relationship Id="rId1" Type="http://schemas.openxmlformats.org/officeDocument/2006/relationships/slideMaster" Target="../slideMasters/slideMaster3.xml"/><Relationship Id="rId4" Type="http://schemas.openxmlformats.org/officeDocument/2006/relationships/slide" Target="../slides/slide5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3.xml"/><Relationship Id="rId4" Type="http://schemas.openxmlformats.org/officeDocument/2006/relationships/slide" Target="../slides/slide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6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A0624-455A-4B47-895B-14FD9177605A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E35B-E2BD-44C1-9003-73D39D49D71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651251" y="1381126"/>
            <a:ext cx="8337549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5485" y="4124326"/>
            <a:ext cx="8333316" cy="1285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3657600" y="5410200"/>
            <a:ext cx="83312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10" name="Rectangle 55"/>
          <p:cNvSpPr>
            <a:spLocks noGrp="1" noChangeArrowheads="1"/>
          </p:cNvSpPr>
          <p:nvPr>
            <p:ph type="ftr" sz="quarter" idx="11"/>
          </p:nvPr>
        </p:nvSpPr>
        <p:spPr>
          <a:xfrm>
            <a:off x="49784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11" name="Rectangle 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EEEAA-E901-439C-9294-81C377134BD5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1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D35D2F-B28A-4431-9ED6-C73BCD61504E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85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A0624-455A-4B47-895B-14FD917760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E35B-E2BD-44C1-9003-73D39D49D7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651251" y="1381126"/>
            <a:ext cx="8337549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5485" y="4124326"/>
            <a:ext cx="8333316" cy="1285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3657600" y="5410200"/>
            <a:ext cx="83312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10" name="Rectangle 55"/>
          <p:cNvSpPr>
            <a:spLocks noGrp="1" noChangeArrowheads="1"/>
          </p:cNvSpPr>
          <p:nvPr>
            <p:ph type="ftr" sz="quarter" idx="11"/>
          </p:nvPr>
        </p:nvSpPr>
        <p:spPr>
          <a:xfrm>
            <a:off x="49784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11" name="Rectangle 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EEEAA-E901-439C-9294-81C377134BD5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60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2F59B-67C5-409D-A2F5-E039350EC1FE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3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DA1AC-D93D-4596-89ED-54931AE662D9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89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0E15A-5FC2-42AC-A825-99E0A6776DA2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40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688D4-9745-4060-9A81-E83B1B38269F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51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B665A-48F1-4AD5-A352-3A489E5F134D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14" name="Прямоугольник 13">
            <a:hlinkClick r:id="rId2" action="ppaction://hlinksldjump"/>
          </p:cNvPr>
          <p:cNvSpPr/>
          <p:nvPr userDrawn="1"/>
        </p:nvSpPr>
        <p:spPr>
          <a:xfrm>
            <a:off x="-2" y="2020"/>
            <a:ext cx="4060800" cy="7349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Сценические произведения</a:t>
            </a: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 userDrawn="1"/>
        </p:nvSpPr>
        <p:spPr>
          <a:xfrm>
            <a:off x="4060798" y="3369"/>
            <a:ext cx="4060800" cy="73357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00000"/>
                </a:solidFill>
                <a:effectLst/>
              </a:rPr>
              <a:t>Камерная и </a:t>
            </a:r>
            <a:r>
              <a:rPr lang="ru-RU" sz="2400" dirty="0" smtClean="0">
                <a:solidFill>
                  <a:srgbClr val="C00000"/>
                </a:solidFill>
                <a:effectLst/>
              </a:rPr>
              <a:t>симфоническая </a:t>
            </a:r>
            <a:r>
              <a:rPr lang="ru-RU" sz="2400" dirty="0">
                <a:solidFill>
                  <a:srgbClr val="C00000"/>
                </a:solidFill>
                <a:effectLst/>
              </a:rPr>
              <a:t>музыка</a:t>
            </a: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 userDrawn="1"/>
        </p:nvSpPr>
        <p:spPr>
          <a:xfrm>
            <a:off x="8121598" y="3369"/>
            <a:ext cx="3348000" cy="73357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Духовная музыка</a:t>
            </a:r>
          </a:p>
        </p:txBody>
      </p:sp>
      <p:sp>
        <p:nvSpPr>
          <p:cNvPr id="20" name="Управляющая кнопка: настраиваемая 19">
            <a:hlinkClick r:id="" action="ppaction://noaction" highlightClick="1"/>
          </p:cNvPr>
          <p:cNvSpPr/>
          <p:nvPr userDrawn="1"/>
        </p:nvSpPr>
        <p:spPr>
          <a:xfrm>
            <a:off x="11478053" y="-673"/>
            <a:ext cx="712245" cy="734921"/>
          </a:xfrm>
          <a:prstGeom prst="actionButtonBlank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Крест 20"/>
          <p:cNvSpPr/>
          <p:nvPr userDrawn="1"/>
        </p:nvSpPr>
        <p:spPr>
          <a:xfrm rot="2700000">
            <a:off x="11618175" y="125331"/>
            <a:ext cx="432000" cy="432000"/>
          </a:xfrm>
          <a:prstGeom prst="plus">
            <a:avLst>
              <a:gd name="adj" fmla="val 32912"/>
            </a:avLst>
          </a:prstGeom>
          <a:solidFill>
            <a:schemeClr val="bg1"/>
          </a:solidFill>
          <a:ln w="6350" cap="flat" cmpd="sng" algn="ctr">
            <a:solidFill>
              <a:srgbClr val="5F5F5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Управляющая кнопка: настраиваемая 21">
            <a:hlinkClick r:id="" action="ppaction://hlinkshowjump?jump=endshow" highlightClick="1"/>
          </p:cNvPr>
          <p:cNvSpPr/>
          <p:nvPr userDrawn="1"/>
        </p:nvSpPr>
        <p:spPr>
          <a:xfrm>
            <a:off x="11479755" y="-674"/>
            <a:ext cx="712245" cy="734921"/>
          </a:xfrm>
          <a:prstGeom prst="actionButtonBlank">
            <a:avLst/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20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3F37B-A9B0-41F9-B21D-5E52A1B4D09F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43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78E50-C2E9-4562-A548-866783B330F9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3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5BCD-F2EA-4818-98FC-517EC539CA86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9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2F59B-67C5-409D-A2F5-E039350EC1FE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4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45202-BF13-4043-BCFA-D22609DE30D2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92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D35D2F-B28A-4431-9ED6-C73BCD61504E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88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A0624-455A-4B47-895B-14FD917760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E35B-E2BD-44C1-9003-73D39D49D7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651251" y="1381126"/>
            <a:ext cx="8337549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5485" y="4124326"/>
            <a:ext cx="8333316" cy="1285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3657600" y="5410200"/>
            <a:ext cx="83312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10" name="Rectangle 55"/>
          <p:cNvSpPr>
            <a:spLocks noGrp="1" noChangeArrowheads="1"/>
          </p:cNvSpPr>
          <p:nvPr>
            <p:ph type="ftr" sz="quarter" idx="11"/>
          </p:nvPr>
        </p:nvSpPr>
        <p:spPr>
          <a:xfrm>
            <a:off x="49784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11" name="Rectangle 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EEEAA-E901-439C-9294-81C377134BD5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69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2F59B-67C5-409D-A2F5-E039350EC1FE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1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hlinkClick r:id="rId2" action="ppaction://hlinksldjump"/>
          </p:cNvPr>
          <p:cNvSpPr/>
          <p:nvPr userDrawn="1"/>
        </p:nvSpPr>
        <p:spPr>
          <a:xfrm>
            <a:off x="-2" y="2020"/>
            <a:ext cx="4060800" cy="73492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Сценические произведения</a:t>
            </a: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 userDrawn="1"/>
        </p:nvSpPr>
        <p:spPr>
          <a:xfrm>
            <a:off x="4060798" y="3369"/>
            <a:ext cx="4060800" cy="73357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Камерная и </a:t>
            </a:r>
            <a:r>
              <a:rPr lang="ru-RU" sz="2400" dirty="0" smtClean="0">
                <a:solidFill>
                  <a:srgbClr val="CC0000"/>
                </a:solidFill>
              </a:rPr>
              <a:t>симфоническая </a:t>
            </a:r>
            <a:r>
              <a:rPr lang="ru-RU" sz="2400" dirty="0">
                <a:solidFill>
                  <a:srgbClr val="CC0000"/>
                </a:solidFill>
              </a:rPr>
              <a:t>музыка</a:t>
            </a:r>
          </a:p>
        </p:txBody>
      </p:sp>
      <p:sp>
        <p:nvSpPr>
          <p:cNvPr id="17" name="Прямоугольник 16">
            <a:hlinkClick r:id="rId4" action="ppaction://hlinksldjump"/>
          </p:cNvPr>
          <p:cNvSpPr/>
          <p:nvPr userDrawn="1"/>
        </p:nvSpPr>
        <p:spPr>
          <a:xfrm>
            <a:off x="8121598" y="3369"/>
            <a:ext cx="3348000" cy="73357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Духовная музыка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DA1AC-D93D-4596-89ED-54931AE662D9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 userDrawn="1"/>
        </p:nvSpPr>
        <p:spPr>
          <a:xfrm>
            <a:off x="11478053" y="-673"/>
            <a:ext cx="712245" cy="734921"/>
          </a:xfrm>
          <a:prstGeom prst="actionButtonBlank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kern="0" smtClean="0">
              <a:solidFill>
                <a:srgbClr val="FFFFFF"/>
              </a:solidFill>
            </a:endParaRPr>
          </a:p>
        </p:txBody>
      </p:sp>
      <p:sp>
        <p:nvSpPr>
          <p:cNvPr id="18" name="Крест 17"/>
          <p:cNvSpPr/>
          <p:nvPr userDrawn="1"/>
        </p:nvSpPr>
        <p:spPr>
          <a:xfrm rot="2700000">
            <a:off x="11618175" y="125331"/>
            <a:ext cx="432000" cy="432000"/>
          </a:xfrm>
          <a:prstGeom prst="plus">
            <a:avLst>
              <a:gd name="adj" fmla="val 32912"/>
            </a:avLst>
          </a:prstGeom>
          <a:solidFill>
            <a:schemeClr val="bg1"/>
          </a:solidFill>
          <a:ln w="6350" cap="flat" cmpd="sng" algn="ctr">
            <a:solidFill>
              <a:srgbClr val="5F5F5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ru-RU" kern="0" dirty="0" smtClean="0">
              <a:solidFill>
                <a:srgbClr val="FFFFFF"/>
              </a:solidFill>
            </a:endParaRPr>
          </a:p>
        </p:txBody>
      </p:sp>
      <p:sp>
        <p:nvSpPr>
          <p:cNvPr id="19" name="Управляющая кнопка: настраиваемая 18">
            <a:hlinkClick r:id="" action="ppaction://hlinkshowjump?jump=endshow" highlightClick="1"/>
          </p:cNvPr>
          <p:cNvSpPr/>
          <p:nvPr userDrawn="1"/>
        </p:nvSpPr>
        <p:spPr>
          <a:xfrm>
            <a:off x="11479755" y="-674"/>
            <a:ext cx="712245" cy="734921"/>
          </a:xfrm>
          <a:prstGeom prst="actionButtonBlank">
            <a:avLst/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>
              <a:defRPr/>
            </a:pPr>
            <a:endParaRPr lang="ru-RU" kern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92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0E15A-5FC2-42AC-A825-99E0A6776DA2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59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688D4-9745-4060-9A81-E83B1B38269F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58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B665A-48F1-4AD5-A352-3A489E5F134D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14" name="Прямоугольник 13">
            <a:hlinkClick r:id="rId2" action="ppaction://hlinksldjump"/>
          </p:cNvPr>
          <p:cNvSpPr/>
          <p:nvPr userDrawn="1"/>
        </p:nvSpPr>
        <p:spPr>
          <a:xfrm>
            <a:off x="-2" y="2020"/>
            <a:ext cx="4060800" cy="7349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Сценические произведения</a:t>
            </a: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 userDrawn="1"/>
        </p:nvSpPr>
        <p:spPr>
          <a:xfrm>
            <a:off x="4060798" y="3369"/>
            <a:ext cx="4060800" cy="73357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Камерная и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симфоническая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</a:t>
            </a: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 userDrawn="1"/>
        </p:nvSpPr>
        <p:spPr>
          <a:xfrm>
            <a:off x="8121598" y="3369"/>
            <a:ext cx="3348000" cy="73357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effectLst/>
              </a:rPr>
              <a:t>Духовная музыка</a:t>
            </a:r>
          </a:p>
        </p:txBody>
      </p:sp>
      <p:sp>
        <p:nvSpPr>
          <p:cNvPr id="17" name="Управляющая кнопка: настраиваемая 16">
            <a:hlinkClick r:id="" action="ppaction://noaction" highlightClick="1"/>
          </p:cNvPr>
          <p:cNvSpPr/>
          <p:nvPr userDrawn="1"/>
        </p:nvSpPr>
        <p:spPr>
          <a:xfrm>
            <a:off x="11478053" y="-673"/>
            <a:ext cx="712245" cy="734921"/>
          </a:xfrm>
          <a:prstGeom prst="actionButtonBlank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Крест 26"/>
          <p:cNvSpPr/>
          <p:nvPr userDrawn="1"/>
        </p:nvSpPr>
        <p:spPr>
          <a:xfrm rot="2700000">
            <a:off x="11618175" y="125331"/>
            <a:ext cx="432000" cy="432000"/>
          </a:xfrm>
          <a:prstGeom prst="plus">
            <a:avLst>
              <a:gd name="adj" fmla="val 32912"/>
            </a:avLst>
          </a:prstGeom>
          <a:solidFill>
            <a:schemeClr val="bg1"/>
          </a:solidFill>
          <a:ln w="6350" cap="flat" cmpd="sng" algn="ctr">
            <a:solidFill>
              <a:srgbClr val="5F5F5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endshow" highlightClick="1"/>
          </p:cNvPr>
          <p:cNvSpPr/>
          <p:nvPr userDrawn="1"/>
        </p:nvSpPr>
        <p:spPr>
          <a:xfrm>
            <a:off x="11479755" y="-674"/>
            <a:ext cx="712245" cy="734921"/>
          </a:xfrm>
          <a:prstGeom prst="actionButtonBlank">
            <a:avLst/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491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78E50-C2E9-4562-A548-866783B330F9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704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5BCD-F2EA-4818-98FC-517EC539CA86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7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hlinkClick r:id="rId2" action="ppaction://hlinksldjump"/>
          </p:cNvPr>
          <p:cNvSpPr/>
          <p:nvPr userDrawn="1"/>
        </p:nvSpPr>
        <p:spPr>
          <a:xfrm>
            <a:off x="-2" y="2020"/>
            <a:ext cx="4060800" cy="73492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Сценические произведения</a:t>
            </a: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 userDrawn="1"/>
        </p:nvSpPr>
        <p:spPr>
          <a:xfrm>
            <a:off x="4060798" y="3369"/>
            <a:ext cx="4060800" cy="73357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Камерная и </a:t>
            </a:r>
            <a:r>
              <a:rPr lang="ru-RU" sz="2400" dirty="0" smtClean="0">
                <a:solidFill>
                  <a:srgbClr val="CC0000"/>
                </a:solidFill>
              </a:rPr>
              <a:t>симфоническая </a:t>
            </a:r>
            <a:r>
              <a:rPr lang="ru-RU" sz="2400" dirty="0">
                <a:solidFill>
                  <a:srgbClr val="CC0000"/>
                </a:solidFill>
              </a:rPr>
              <a:t>музыка</a:t>
            </a:r>
          </a:p>
        </p:txBody>
      </p:sp>
      <p:sp>
        <p:nvSpPr>
          <p:cNvPr id="17" name="Прямоугольник 16">
            <a:hlinkClick r:id="rId4" action="ppaction://hlinksldjump"/>
          </p:cNvPr>
          <p:cNvSpPr/>
          <p:nvPr userDrawn="1"/>
        </p:nvSpPr>
        <p:spPr>
          <a:xfrm>
            <a:off x="8121598" y="3369"/>
            <a:ext cx="3348000" cy="73357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Духовная музыка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DA1AC-D93D-4596-89ED-54931AE662D9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 userDrawn="1"/>
        </p:nvSpPr>
        <p:spPr>
          <a:xfrm>
            <a:off x="11478053" y="-673"/>
            <a:ext cx="712245" cy="734921"/>
          </a:xfrm>
          <a:prstGeom prst="actionButtonBlank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Крест 17"/>
          <p:cNvSpPr/>
          <p:nvPr userDrawn="1"/>
        </p:nvSpPr>
        <p:spPr>
          <a:xfrm rot="2700000">
            <a:off x="11618175" y="125331"/>
            <a:ext cx="432000" cy="432000"/>
          </a:xfrm>
          <a:prstGeom prst="plus">
            <a:avLst>
              <a:gd name="adj" fmla="val 32912"/>
            </a:avLst>
          </a:prstGeom>
          <a:solidFill>
            <a:schemeClr val="bg1"/>
          </a:solidFill>
          <a:ln w="6350" cap="flat" cmpd="sng" algn="ctr">
            <a:solidFill>
              <a:srgbClr val="5F5F5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Управляющая кнопка: настраиваемая 18">
            <a:hlinkClick r:id="" action="ppaction://hlinkshowjump?jump=endshow" highlightClick="1"/>
          </p:cNvPr>
          <p:cNvSpPr/>
          <p:nvPr userDrawn="1"/>
        </p:nvSpPr>
        <p:spPr>
          <a:xfrm>
            <a:off x="11479755" y="3369"/>
            <a:ext cx="712245" cy="734921"/>
          </a:xfrm>
          <a:prstGeom prst="actionButtonBlank">
            <a:avLst/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26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45202-BF13-4043-BCFA-D22609DE30D2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47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D35D2F-B28A-4431-9ED6-C73BCD61504E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00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0E15A-5FC2-42AC-A825-99E0A6776DA2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9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688D4-9745-4060-9A81-E83B1B38269F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64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3F37B-A9B0-41F9-B21D-5E52A1B4D09F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14" name="Прямоугольник 13">
            <a:hlinkClick r:id="rId2" action="ppaction://hlinksldjump"/>
          </p:cNvPr>
          <p:cNvSpPr/>
          <p:nvPr userDrawn="1"/>
        </p:nvSpPr>
        <p:spPr>
          <a:xfrm>
            <a:off x="-2" y="2020"/>
            <a:ext cx="4060800" cy="73492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Сценические произведения</a:t>
            </a:r>
          </a:p>
        </p:txBody>
      </p:sp>
      <p:sp>
        <p:nvSpPr>
          <p:cNvPr id="18" name="Прямоугольник 17">
            <a:hlinkClick r:id="rId3" action="ppaction://hlinksldjump"/>
          </p:cNvPr>
          <p:cNvSpPr/>
          <p:nvPr userDrawn="1"/>
        </p:nvSpPr>
        <p:spPr>
          <a:xfrm>
            <a:off x="4060798" y="3369"/>
            <a:ext cx="4060800" cy="73357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Камерная и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симфоническая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</a:t>
            </a: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 userDrawn="1"/>
        </p:nvSpPr>
        <p:spPr>
          <a:xfrm>
            <a:off x="8121598" y="3369"/>
            <a:ext cx="3348000" cy="73357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Духовная музыка</a:t>
            </a:r>
          </a:p>
        </p:txBody>
      </p:sp>
      <p:sp>
        <p:nvSpPr>
          <p:cNvPr id="20" name="Управляющая кнопка: настраиваемая 19">
            <a:hlinkClick r:id="" action="ppaction://noaction" highlightClick="1"/>
          </p:cNvPr>
          <p:cNvSpPr/>
          <p:nvPr userDrawn="1"/>
        </p:nvSpPr>
        <p:spPr>
          <a:xfrm>
            <a:off x="11478053" y="-673"/>
            <a:ext cx="712245" cy="734921"/>
          </a:xfrm>
          <a:prstGeom prst="actionButtonBlank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Крест 20"/>
          <p:cNvSpPr/>
          <p:nvPr userDrawn="1"/>
        </p:nvSpPr>
        <p:spPr>
          <a:xfrm rot="2700000">
            <a:off x="11618175" y="125331"/>
            <a:ext cx="432000" cy="432000"/>
          </a:xfrm>
          <a:prstGeom prst="plus">
            <a:avLst>
              <a:gd name="adj" fmla="val 32912"/>
            </a:avLst>
          </a:prstGeom>
          <a:solidFill>
            <a:schemeClr val="bg1"/>
          </a:solidFill>
          <a:ln w="6350" cap="flat" cmpd="sng" algn="ctr">
            <a:solidFill>
              <a:srgbClr val="5F5F5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Управляющая кнопка: настраиваемая 21">
            <a:hlinkClick r:id="" action="ppaction://hlinkshowjump?jump=endshow" highlightClick="1"/>
          </p:cNvPr>
          <p:cNvSpPr/>
          <p:nvPr userDrawn="1"/>
        </p:nvSpPr>
        <p:spPr>
          <a:xfrm>
            <a:off x="11479755" y="-674"/>
            <a:ext cx="712245" cy="734921"/>
          </a:xfrm>
          <a:prstGeom prst="actionButtonBlank">
            <a:avLst/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5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78E50-C2E9-4562-A548-866783B330F9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8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5BCD-F2EA-4818-98FC-517EC539CA86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2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45202-BF13-4043-BCFA-D22609DE30D2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5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0B5A50-0D1D-4854-9029-2A40F4FFC7C4}" type="slidenum">
              <a:rPr lang="ru-RU" altLang="ru-RU" smtClean="0">
                <a:solidFill>
                  <a:srgbClr val="3333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2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0B5A50-0D1D-4854-9029-2A40F4FFC7C4}" type="slidenum">
              <a:rPr lang="ru-RU" altLang="ru-RU" smtClean="0">
                <a:solidFill>
                  <a:srgbClr val="3333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1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0B5A50-0D1D-4854-9029-2A40F4FFC7C4}" type="slidenum">
              <a:rPr lang="ru-RU" altLang="ru-RU" smtClean="0">
                <a:solidFill>
                  <a:srgbClr val="3333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8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4" r:id="rId7"/>
    <p:sldLayoutId id="2147483705" r:id="rId8"/>
    <p:sldLayoutId id="2147483706" r:id="rId9"/>
    <p:sldLayoutId id="2147483707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1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eg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jpeg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slide" Target="slide2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5.mp3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5.mp3"/><Relationship Id="rId9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slide" Target="slide59.xml"/><Relationship Id="rId3" Type="http://schemas.openxmlformats.org/officeDocument/2006/relationships/slide" Target="slide7.xml"/><Relationship Id="rId7" Type="http://schemas.openxmlformats.org/officeDocument/2006/relationships/slide" Target="slide31.xml"/><Relationship Id="rId12" Type="http://schemas.openxmlformats.org/officeDocument/2006/relationships/slide" Target="slide2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3.xml"/><Relationship Id="rId11" Type="http://schemas.openxmlformats.org/officeDocument/2006/relationships/slide" Target="slide53.xml"/><Relationship Id="rId5" Type="http://schemas.openxmlformats.org/officeDocument/2006/relationships/slide" Target="slide17.xml"/><Relationship Id="rId10" Type="http://schemas.openxmlformats.org/officeDocument/2006/relationships/slide" Target="slide24.xml"/><Relationship Id="rId4" Type="http://schemas.openxmlformats.org/officeDocument/2006/relationships/slide" Target="slide11.xml"/><Relationship Id="rId9" Type="http://schemas.openxmlformats.org/officeDocument/2006/relationships/slide" Target="slide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9.mp3"/><Relationship Id="rId7" Type="http://schemas.openxmlformats.org/officeDocument/2006/relationships/image" Target="../media/image5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9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7.jpeg"/><Relationship Id="rId4" Type="http://schemas.openxmlformats.org/officeDocument/2006/relationships/audio" Target="../media/media9.mp3"/><Relationship Id="rId9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7.xml"/><Relationship Id="rId7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slide" Target="slide4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8.jpeg"/><Relationship Id="rId5" Type="http://schemas.openxmlformats.org/officeDocument/2006/relationships/image" Target="../media/image1.pn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9.jpeg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microsoft.com/office/2007/relationships/hdphoto" Target="../media/hdphoto6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73.jpeg"/><Relationship Id="rId5" Type="http://schemas.openxmlformats.org/officeDocument/2006/relationships/image" Target="../media/image1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" Target="slide43.xm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9.xml"/><Relationship Id="rId5" Type="http://schemas.openxmlformats.org/officeDocument/2006/relationships/slide" Target="slide40.xml"/><Relationship Id="rId4" Type="http://schemas.openxmlformats.org/officeDocument/2006/relationships/slide" Target="slide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microsoft.com/office/2007/relationships/hdphoto" Target="../media/hdphoto7.wdp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75.jpeg"/><Relationship Id="rId5" Type="http://schemas.openxmlformats.org/officeDocument/2006/relationships/image" Target="../media/image1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7.jpeg"/><Relationship Id="rId5" Type="http://schemas.openxmlformats.org/officeDocument/2006/relationships/image" Target="../media/image1.png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9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8.jpeg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4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slide" Target="slide5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2.jpe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92208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Игра по музыке для </a:t>
            </a:r>
            <a:r>
              <a:rPr lang="ru-RU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учащихся </a:t>
            </a:r>
            <a:r>
              <a:rPr lang="ru-RU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7-го класса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070261" y="1157256"/>
            <a:ext cx="8051471" cy="364686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ru-RU" sz="8000" b="1" kern="0" dirty="0">
                <a:ln w="11430">
                  <a:solidFill>
                    <a:srgbClr val="FF9966"/>
                  </a:solidFill>
                </a:ln>
                <a:solidFill>
                  <a:srgbClr val="CC0000"/>
                </a:solidFill>
              </a:rPr>
              <a:t>Классика и</a:t>
            </a:r>
          </a:p>
          <a:p>
            <a:pPr lvl="0" algn="ctr">
              <a:defRPr/>
            </a:pPr>
            <a:r>
              <a:rPr lang="ru-RU" sz="8000" b="1" kern="0" dirty="0">
                <a:ln w="11430">
                  <a:solidFill>
                    <a:srgbClr val="FF9966"/>
                  </a:solidFill>
                </a:ln>
                <a:solidFill>
                  <a:srgbClr val="CC0000"/>
                </a:solidFill>
              </a:rPr>
              <a:t>современность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7528" y="4804124"/>
            <a:ext cx="8496944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Учитель музыки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</a:rPr>
              <a:t>МАОУ «Лицей № 11» г. Ростова-на-Дону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</a:rPr>
              <a:t>Палецких Елена Викторовна</a:t>
            </a:r>
          </a:p>
        </p:txBody>
      </p:sp>
      <p:sp>
        <p:nvSpPr>
          <p:cNvPr id="10" name="Управляющая кнопка: настраиваемая 9">
            <a:hlinkClick r:id="" action="ppaction://hlinkshowjump?jump=nextslide" highlightClick="1"/>
          </p:cNvPr>
          <p:cNvSpPr/>
          <p:nvPr/>
        </p:nvSpPr>
        <p:spPr>
          <a:xfrm>
            <a:off x="-4" y="0"/>
            <a:ext cx="12192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54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Основа драматургического развития любого музыкального спектакля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16428" y="3773288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Стиль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73653" y="3773288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16428" y="2598761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73653" y="2598761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Драматургия</a:t>
            </a:r>
          </a:p>
        </p:txBody>
      </p:sp>
      <p:pic>
        <p:nvPicPr>
          <p:cNvPr id="2051" name="Picture 3" descr="C:\Users\Палецких Елена\Desktop\Новая папка\408b8e97-6814-568e-8e41-c7a7264c5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1" y="1992113"/>
            <a:ext cx="5327167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28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693184" y="1959661"/>
            <a:ext cx="2220686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</a:p>
        </p:txBody>
      </p:sp>
      <p:sp>
        <p:nvSpPr>
          <p:cNvPr id="15" name="Скругленный прямоугольник 14">
            <a:hlinkClick r:id="rId3" action="ppaction://hlinksldjump"/>
          </p:cNvPr>
          <p:cNvSpPr/>
          <p:nvPr/>
        </p:nvSpPr>
        <p:spPr>
          <a:xfrm>
            <a:off x="9693184" y="2719450"/>
            <a:ext cx="2220686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693184" y="3493686"/>
            <a:ext cx="2220686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Развязка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693184" y="4277457"/>
            <a:ext cx="2220686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Кульминация	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693184" y="5078014"/>
            <a:ext cx="2220686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Завязка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Расположите этапы сценического действия в правильной последовательности</a:t>
            </a:r>
          </a:p>
        </p:txBody>
      </p:sp>
      <p:pic>
        <p:nvPicPr>
          <p:cNvPr id="35" name="Picture 3" descr="C:\Users\Палецких Елена\Desktop\Новая папка\f5ff9f07a3ded4fd6ffa6a2715df18bd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30" y="1959661"/>
            <a:ext cx="295379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Палецких Елена\Desktop\Новая папка\w1500_389964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78" y="4019425"/>
            <a:ext cx="375419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7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78130" y="1965596"/>
            <a:ext cx="6480138" cy="4573829"/>
            <a:chOff x="8684027" y="1965596"/>
            <a:chExt cx="6480138" cy="4573829"/>
          </a:xfrm>
        </p:grpSpPr>
        <p:pic>
          <p:nvPicPr>
            <p:cNvPr id="13" name="Picture 3" descr="C:\Users\Палецких Елена\Desktop\Новая папка\805646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4027" y="1965596"/>
              <a:ext cx="347760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:\Users\Палецких Елена\Desktop\Новая папка\snimok-ekrana-2022-04-18-v-17.17.11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1642" y="4019425"/>
              <a:ext cx="3662523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Скругленный прямоугольник 9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Расположите этапы сценического действия в правильной последовательности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9693184" y="1965595"/>
            <a:ext cx="2221200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9693184" y="3493686"/>
            <a:ext cx="2221200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Развязка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9693184" y="4277457"/>
            <a:ext cx="2221200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Кульминация	</a:t>
            </a:r>
          </a:p>
        </p:txBody>
      </p:sp>
      <p:sp>
        <p:nvSpPr>
          <p:cNvPr id="47" name="Скругленный прямоугольник 46">
            <a:hlinkClick r:id="rId5" action="ppaction://hlinksldjump"/>
          </p:cNvPr>
          <p:cNvSpPr/>
          <p:nvPr/>
        </p:nvSpPr>
        <p:spPr>
          <a:xfrm>
            <a:off x="9693184" y="5078014"/>
            <a:ext cx="2221200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Завязка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153428" y="1967128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</a:t>
            </a:r>
          </a:p>
        </p:txBody>
      </p:sp>
    </p:spTree>
    <p:extLst>
      <p:ext uri="{BB962C8B-B14F-4D97-AF65-F5344CB8AC3E}">
        <p14:creationId xmlns:p14="http://schemas.microsoft.com/office/powerpoint/2010/main" val="297352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278130" y="1963726"/>
            <a:ext cx="6565429" cy="4571771"/>
            <a:chOff x="3282398" y="1893205"/>
            <a:chExt cx="6565429" cy="4571771"/>
          </a:xfrm>
        </p:grpSpPr>
        <p:pic>
          <p:nvPicPr>
            <p:cNvPr id="18" name="Picture 7" descr="C:\Users\Палецких Елена\Desktop\Новая папка\663ffedc1f44297bc73006b928e58d3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8" r="2272"/>
            <a:stretch/>
          </p:blipFill>
          <p:spPr bwMode="auto">
            <a:xfrm>
              <a:off x="3282398" y="1893205"/>
              <a:ext cx="327586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Палецких Елена\Desktop\Новая папка\scale_1200 (2)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7827" y="3944976"/>
              <a:ext cx="315000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Скругленный прямоугольник 9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Расположите этапы сценического действия в правильной последовательности</a:t>
            </a:r>
          </a:p>
        </p:txBody>
      </p:sp>
      <p:sp>
        <p:nvSpPr>
          <p:cNvPr id="21" name="Скругленный прямоугольник 20">
            <a:hlinkClick r:id="rId4" action="ppaction://hlinksldjump"/>
          </p:cNvPr>
          <p:cNvSpPr/>
          <p:nvPr/>
        </p:nvSpPr>
        <p:spPr>
          <a:xfrm>
            <a:off x="9693184" y="1963726"/>
            <a:ext cx="2221200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693184" y="3497848"/>
            <a:ext cx="2221200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Развязка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693184" y="4275587"/>
            <a:ext cx="2221200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Кульминация	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153428" y="1967128"/>
            <a:ext cx="2221200" cy="651312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153428" y="2738128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Завязка</a:t>
            </a:r>
          </a:p>
        </p:txBody>
      </p:sp>
    </p:spTree>
    <p:extLst>
      <p:ext uri="{BB962C8B-B14F-4D97-AF65-F5344CB8AC3E}">
        <p14:creationId xmlns:p14="http://schemas.microsoft.com/office/powerpoint/2010/main" val="154994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Скругленный прямоугольник 38"/>
          <p:cNvSpPr/>
          <p:nvPr/>
        </p:nvSpPr>
        <p:spPr>
          <a:xfrm>
            <a:off x="7153428" y="1967128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153428" y="3490738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153428" y="2727617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Завязка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Расположите этапы сценического действия в правильной последовательности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692670" y="3497848"/>
            <a:ext cx="2221200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Развязка</a:t>
            </a:r>
          </a:p>
        </p:txBody>
      </p:sp>
      <p:sp>
        <p:nvSpPr>
          <p:cNvPr id="14" name="Скругленный прямоугольник 13">
            <a:hlinkClick r:id="rId3" action="ppaction://hlinksldjump"/>
          </p:cNvPr>
          <p:cNvSpPr/>
          <p:nvPr/>
        </p:nvSpPr>
        <p:spPr>
          <a:xfrm>
            <a:off x="9693184" y="4275587"/>
            <a:ext cx="2221200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Кульминация	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278130" y="1963726"/>
            <a:ext cx="6565429" cy="4571771"/>
            <a:chOff x="1989888" y="3914281"/>
            <a:chExt cx="6565429" cy="4571771"/>
          </a:xfrm>
        </p:grpSpPr>
        <p:pic>
          <p:nvPicPr>
            <p:cNvPr id="21" name="Picture 4" descr="C:\Users\Палецких Елена\Desktop\Новая папка\03b98652621ba3439231bc849360fe33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31" r="7231"/>
            <a:stretch/>
          </p:blipFill>
          <p:spPr bwMode="auto">
            <a:xfrm>
              <a:off x="1989888" y="3914281"/>
              <a:ext cx="2953792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" descr="C:\Users\Палецких Елена\Desktop\Новая папка\1510049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856" y="5966052"/>
              <a:ext cx="3571461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135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78130" y="1974238"/>
            <a:ext cx="6565429" cy="4561259"/>
            <a:chOff x="-524512" y="3924793"/>
            <a:chExt cx="6565429" cy="4561259"/>
          </a:xfrm>
        </p:grpSpPr>
        <p:pic>
          <p:nvPicPr>
            <p:cNvPr id="17" name="Picture 2" descr="C:\Users\Палецких Елена\Desktop\Новая папка\regnum_picture_153675310449495_socia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4512" y="3924793"/>
              <a:ext cx="342800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C:\Users\Палецких Елена\Desktop\Новая папка\3b7e6e81698781851a40890573aaf574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3573" y="5966052"/>
              <a:ext cx="3417344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Скругленный прямоугольник 9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Расположите этапы сценического действия в правильной последовательности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153428" y="1967128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53428" y="3497847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</a:p>
        </p:txBody>
      </p:sp>
      <p:sp>
        <p:nvSpPr>
          <p:cNvPr id="20" name="Скругленный прямоугольник 19">
            <a:hlinkClick r:id="rId4" action="ppaction://hlinksldjump"/>
          </p:cNvPr>
          <p:cNvSpPr/>
          <p:nvPr/>
        </p:nvSpPr>
        <p:spPr>
          <a:xfrm>
            <a:off x="9693184" y="3489239"/>
            <a:ext cx="2221200" cy="6408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Развязка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53428" y="4288253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Кульминация	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153428" y="2734727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Завязка</a:t>
            </a:r>
          </a:p>
        </p:txBody>
      </p:sp>
    </p:spTree>
    <p:extLst>
      <p:ext uri="{BB962C8B-B14F-4D97-AF65-F5344CB8AC3E}">
        <p14:creationId xmlns:p14="http://schemas.microsoft.com/office/powerpoint/2010/main" val="211166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78130" y="1967128"/>
            <a:ext cx="6568801" cy="4568369"/>
            <a:chOff x="1558117" y="3924793"/>
            <a:chExt cx="6568801" cy="4568369"/>
          </a:xfrm>
        </p:grpSpPr>
        <p:pic>
          <p:nvPicPr>
            <p:cNvPr id="12" name="Picture 2" descr="C:\Users\Палецких Елена\Desktop\Новая папка\41e8b4b8000bef25c2ff15d299d4fac7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117" y="3924793"/>
              <a:ext cx="3458691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C:\Users\Палецких Елена\Desktop\Новая папка\66907b3ffa0fb7e23d49173b5686ceac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994" y="5973162"/>
              <a:ext cx="3353924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Скругленный прямоугольник 9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Расположите этапы сценического действия в правильной последовательности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53428" y="1967128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53428" y="3497848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153428" y="5088549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Развязка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53428" y="4288252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Кульминация	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153428" y="2734727"/>
            <a:ext cx="2221200" cy="640800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Завязка</a:t>
            </a:r>
          </a:p>
        </p:txBody>
      </p:sp>
    </p:spTree>
    <p:extLst>
      <p:ext uri="{BB962C8B-B14F-4D97-AF65-F5344CB8AC3E}">
        <p14:creationId xmlns:p14="http://schemas.microsoft.com/office/powerpoint/2010/main" val="62871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62907" y="2484116"/>
            <a:ext cx="3762000" cy="64126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Драматическая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62907" y="3450892"/>
            <a:ext cx="3762000" cy="64126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Эпическая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62905" y="4446119"/>
            <a:ext cx="3762000" cy="64126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Героико-трагическая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51870" y="2484116"/>
            <a:ext cx="3762000" cy="64126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Лирическая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51870" y="4449790"/>
            <a:ext cx="3762000" cy="6375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Лирико-психологическая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51870" y="3450892"/>
            <a:ext cx="3762000" cy="64126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Комическая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Как сам М.И. Глинка определил жанр оперы «Иван Сусанин»?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Палецких Елена\Desktop\Новая папка\1O1AminoNn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" y="1967128"/>
            <a:ext cx="3248841" cy="3618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7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0"/>
          <a:stretch/>
        </p:blipFill>
        <p:spPr bwMode="auto">
          <a:xfrm>
            <a:off x="8258045" y="2554381"/>
            <a:ext cx="365880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186399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Вокальной или инструментальной музыкой в опере М.И. Глинки «Иван Сусанин» охарактеризованы русские люди?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106" y="2554380"/>
            <a:ext cx="330135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лецких Елена\Desktop\Новая папка\Безымянный1-5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6392" y="2554380"/>
            <a:ext cx="326229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2">
            <a:extLst>
              <a:ext uri="{FF2B5EF4-FFF2-40B4-BE49-F238E27FC236}">
                <a16:creationId xmlns="" xmlns:a16="http://schemas.microsoft.com/office/drawing/2014/main" id="{CCC890ED-04C0-44D7-B335-ED962BB5BB39}"/>
              </a:ext>
            </a:extLst>
          </p:cNvPr>
          <p:cNvSpPr/>
          <p:nvPr/>
        </p:nvSpPr>
        <p:spPr>
          <a:xfrm>
            <a:off x="9662614" y="6084712"/>
            <a:ext cx="131717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23416" y="6084712"/>
            <a:ext cx="3262295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Вокальной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78133" y="5074380"/>
            <a:ext cx="11638713" cy="540000"/>
            <a:chOff x="434340" y="4450823"/>
            <a:chExt cx="11638713" cy="540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34340" y="4450823"/>
              <a:ext cx="3301357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002060"/>
                  </a:solidFill>
                </a:rPr>
                <a:t>Романс </a:t>
              </a:r>
              <a:r>
                <a:rPr lang="ru-RU" sz="2400" dirty="0" err="1">
                  <a:solidFill>
                    <a:srgbClr val="002060"/>
                  </a:solidFill>
                </a:rPr>
                <a:t>Антониды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482598" y="4450824"/>
              <a:ext cx="3262295" cy="53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002060"/>
                  </a:solidFill>
                </a:rPr>
                <a:t>Ария </a:t>
              </a:r>
              <a:r>
                <a:rPr lang="ru-RU" sz="2400" dirty="0" smtClean="0">
                  <a:solidFill>
                    <a:srgbClr val="002060"/>
                  </a:solidFill>
                </a:rPr>
                <a:t>Ивана Сусанина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414251" y="4450823"/>
              <a:ext cx="3658802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002060"/>
                  </a:solidFill>
                </a:rPr>
                <a:t>Хор «Славься»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61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алецких Елена\Desktop\Новая папка\02015_022.1_Feierlichkeiten_zum_Unabhängigkeitstag_in_Sanok_-_Volkstanz__Krakowiak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905"/>
          <a:stretch/>
        </p:blipFill>
        <p:spPr bwMode="auto">
          <a:xfrm>
            <a:off x="8589324" y="2535083"/>
            <a:ext cx="331289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алецких Елена\Desktop\Новая папка\d2279cc5-896c-5a6e-95e5-98cffb7b46b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46"/>
          <a:stretch/>
        </p:blipFill>
        <p:spPr bwMode="auto">
          <a:xfrm>
            <a:off x="4196271" y="2535083"/>
            <a:ext cx="396542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алецких Елена\Desktop\Новая папка\15f2bb0578f73483dc7a4e463ee2cf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103" y="2535083"/>
            <a:ext cx="343859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: скругленные углы 2">
            <a:extLst>
              <a:ext uri="{FF2B5EF4-FFF2-40B4-BE49-F238E27FC236}">
                <a16:creationId xmlns="" xmlns:a16="http://schemas.microsoft.com/office/drawing/2014/main" id="{CCC890ED-04C0-44D7-B335-ED962BB5BB39}"/>
              </a:ext>
            </a:extLst>
          </p:cNvPr>
          <p:cNvSpPr/>
          <p:nvPr/>
        </p:nvSpPr>
        <p:spPr>
          <a:xfrm>
            <a:off x="9662614" y="6084712"/>
            <a:ext cx="131717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78130" y="5055083"/>
            <a:ext cx="11638712" cy="540000"/>
            <a:chOff x="434340" y="4450823"/>
            <a:chExt cx="11638712" cy="540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352482" y="4450824"/>
              <a:ext cx="3965424" cy="53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002060"/>
                  </a:solidFill>
                </a:rPr>
                <a:t>Полонез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745533" y="4450823"/>
              <a:ext cx="3327519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002060"/>
                  </a:solidFill>
                </a:rPr>
                <a:t>Краковяк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34340" y="4450823"/>
              <a:ext cx="3441569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002060"/>
                  </a:solidFill>
                </a:rPr>
                <a:t>Мазурка</a:t>
              </a: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3640455" y="6084712"/>
            <a:ext cx="4911090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Танцевально-инструментальной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8130" y="1186399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Вокальной или инструментальной музыкой в опере М.И. Глинки «Иван Сусанин» охарактеризованы поляки?</a:t>
            </a:r>
          </a:p>
        </p:txBody>
      </p:sp>
    </p:spTree>
    <p:extLst>
      <p:ext uri="{BB962C8B-B14F-4D97-AF65-F5344CB8AC3E}">
        <p14:creationId xmlns:p14="http://schemas.microsoft.com/office/powerpoint/2010/main" val="354576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04800" y="1028700"/>
            <a:ext cx="11525956" cy="4800600"/>
            <a:chOff x="304800" y="1211580"/>
            <a:chExt cx="11525956" cy="480060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04800" y="1211580"/>
              <a:ext cx="11525956" cy="4800600"/>
            </a:xfrm>
            <a:prstGeom prst="rect">
              <a:avLst/>
            </a:prstGeom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200" dirty="0" smtClean="0">
                <a:solidFill>
                  <a:srgbClr val="CC0000"/>
                </a:solidFill>
              </a:endParaRPr>
            </a:p>
            <a:p>
              <a:pPr algn="ctr"/>
              <a:r>
                <a:rPr lang="ru-RU" sz="3200" dirty="0" smtClean="0">
                  <a:solidFill>
                    <a:srgbClr val="CC0000"/>
                  </a:solidFill>
                </a:rPr>
                <a:t>Инструкция</a:t>
              </a:r>
              <a:r>
                <a:rPr lang="ru-RU" sz="2400" dirty="0" smtClean="0">
                  <a:solidFill>
                    <a:srgbClr val="002060"/>
                  </a:solidFill>
                </a:rPr>
                <a:t> </a:t>
              </a:r>
              <a:endParaRPr lang="ru-RU" sz="2400" dirty="0">
                <a:solidFill>
                  <a:srgbClr val="002060"/>
                </a:solidFill>
              </a:endParaRPr>
            </a:p>
            <a:p>
              <a:pPr algn="ctr"/>
              <a:r>
                <a:rPr lang="ru-RU" sz="2400" dirty="0">
                  <a:solidFill>
                    <a:srgbClr val="CC0000"/>
                  </a:solidFill>
                </a:rPr>
                <a:t>по использованию </a:t>
              </a:r>
              <a:r>
                <a:rPr lang="ru-RU" sz="2400" dirty="0" smtClean="0">
                  <a:solidFill>
                    <a:srgbClr val="CC0000"/>
                  </a:solidFill>
                </a:rPr>
                <a:t>презентации </a:t>
              </a:r>
            </a:p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Навигация осуществляется при помощи щелчков мышью на кнопки:</a:t>
              </a:r>
            </a:p>
            <a:p>
              <a:pPr algn="ctr"/>
              <a:endParaRPr lang="ru-RU" sz="2400" dirty="0">
                <a:solidFill>
                  <a:srgbClr val="002060"/>
                </a:solidFill>
              </a:endParaRPr>
            </a:p>
            <a:p>
              <a:r>
                <a:rPr lang="ru-RU" sz="2400" dirty="0">
                  <a:solidFill>
                    <a:srgbClr val="002060"/>
                  </a:solidFill>
                </a:rPr>
                <a:t> </a:t>
              </a:r>
              <a:r>
                <a:rPr lang="ru-RU" sz="2400" dirty="0" smtClean="0">
                  <a:solidFill>
                    <a:srgbClr val="002060"/>
                  </a:solidFill>
                </a:rPr>
                <a:t>                                           - список </a:t>
              </a:r>
              <a:r>
                <a:rPr lang="ru-RU" sz="2400" dirty="0">
                  <a:solidFill>
                    <a:srgbClr val="002060"/>
                  </a:solidFill>
                </a:rPr>
                <a:t>заданий               </a:t>
              </a:r>
              <a:r>
                <a:rPr lang="ru-RU" sz="2400" dirty="0" smtClean="0">
                  <a:solidFill>
                    <a:srgbClr val="002060"/>
                  </a:solidFill>
                </a:rPr>
                <a:t>- </a:t>
              </a:r>
              <a:r>
                <a:rPr lang="ru-RU" sz="2400" dirty="0">
                  <a:solidFill>
                    <a:srgbClr val="002060"/>
                  </a:solidFill>
                </a:rPr>
                <a:t>звучание музыкального фрагмента</a:t>
              </a:r>
            </a:p>
            <a:p>
              <a:r>
                <a:rPr lang="ru-RU" sz="2400" dirty="0" smtClean="0">
                  <a:solidFill>
                    <a:srgbClr val="002060"/>
                  </a:solidFill>
                </a:rPr>
                <a:t>                  </a:t>
              </a:r>
              <a:endParaRPr lang="ru-RU" sz="2400" dirty="0">
                <a:solidFill>
                  <a:srgbClr val="002060"/>
                </a:solidFill>
              </a:endParaRPr>
            </a:p>
            <a:p>
              <a:r>
                <a:rPr lang="ru-RU" sz="2400" dirty="0">
                  <a:solidFill>
                    <a:srgbClr val="002060"/>
                  </a:solidFill>
                </a:rPr>
                <a:t>              </a:t>
              </a:r>
              <a:r>
                <a:rPr lang="ru-RU" sz="2400" dirty="0" smtClean="0">
                  <a:solidFill>
                    <a:srgbClr val="002060"/>
                  </a:solidFill>
                </a:rPr>
                <a:t>  - </a:t>
              </a:r>
              <a:r>
                <a:rPr lang="ru-RU" sz="2400" dirty="0">
                  <a:solidFill>
                    <a:srgbClr val="002060"/>
                  </a:solidFill>
                </a:rPr>
                <a:t>вариант ответа                                           </a:t>
              </a:r>
              <a:r>
                <a:rPr lang="ru-RU" sz="2400" dirty="0" smtClean="0">
                  <a:solidFill>
                    <a:srgbClr val="002060"/>
                  </a:solidFill>
                </a:rPr>
                <a:t>         - ответ на вопрос открытого типа</a:t>
              </a:r>
              <a:endParaRPr lang="ru-RU" sz="2400" dirty="0">
                <a:solidFill>
                  <a:srgbClr val="002060"/>
                </a:solidFill>
              </a:endParaRPr>
            </a:p>
            <a:p>
              <a:pPr algn="ctr"/>
              <a:endParaRPr lang="ru-RU" sz="2400" dirty="0">
                <a:solidFill>
                  <a:srgbClr val="002060"/>
                </a:solidFill>
              </a:endParaRPr>
            </a:p>
            <a:p>
              <a:r>
                <a:rPr lang="ru-RU" sz="2400" dirty="0">
                  <a:solidFill>
                    <a:srgbClr val="002060"/>
                  </a:solidFill>
                </a:rPr>
                <a:t>              </a:t>
              </a:r>
              <a:r>
                <a:rPr lang="ru-RU" sz="2400" dirty="0" smtClean="0">
                  <a:solidFill>
                    <a:srgbClr val="002060"/>
                  </a:solidFill>
                </a:rPr>
                <a:t>  - верный </a:t>
              </a:r>
              <a:r>
                <a:rPr lang="ru-RU" sz="2400" dirty="0">
                  <a:solidFill>
                    <a:srgbClr val="002060"/>
                  </a:solidFill>
                </a:rPr>
                <a:t>ответ                                           </a:t>
              </a:r>
              <a:r>
                <a:rPr lang="ru-RU" sz="2400" dirty="0" smtClean="0">
                  <a:solidFill>
                    <a:srgbClr val="002060"/>
                  </a:solidFill>
                </a:rPr>
                <a:t>      - </a:t>
              </a:r>
              <a:r>
                <a:rPr lang="ru-RU" sz="2400" dirty="0">
                  <a:solidFill>
                    <a:srgbClr val="002060"/>
                  </a:solidFill>
                </a:rPr>
                <a:t>переход к следующему заданию</a:t>
              </a:r>
            </a:p>
            <a:p>
              <a:pPr algn="ctr"/>
              <a:endParaRPr lang="ru-RU" sz="2400" dirty="0">
                <a:solidFill>
                  <a:srgbClr val="002060"/>
                </a:solidFill>
              </a:endParaRPr>
            </a:p>
            <a:p>
              <a:r>
                <a:rPr lang="ru-RU" sz="2400" dirty="0">
                  <a:solidFill>
                    <a:srgbClr val="002060"/>
                  </a:solidFill>
                </a:rPr>
                <a:t>              </a:t>
              </a:r>
              <a:r>
                <a:rPr lang="ru-RU" sz="2400" dirty="0" smtClean="0">
                  <a:solidFill>
                    <a:srgbClr val="002060"/>
                  </a:solidFill>
                </a:rPr>
                <a:t>  - неверный </a:t>
              </a:r>
              <a:r>
                <a:rPr lang="ru-RU" sz="2400" dirty="0">
                  <a:solidFill>
                    <a:srgbClr val="002060"/>
                  </a:solidFill>
                </a:rPr>
                <a:t>ответ                                             </a:t>
              </a:r>
              <a:r>
                <a:rPr lang="ru-RU" sz="2400" dirty="0" smtClean="0">
                  <a:solidFill>
                    <a:srgbClr val="002060"/>
                  </a:solidFill>
                </a:rPr>
                <a:t>- завершение показа</a:t>
              </a:r>
            </a:p>
            <a:p>
              <a:pPr algn="ctr"/>
              <a:endParaRPr lang="ru-RU" sz="2400" dirty="0">
                <a:solidFill>
                  <a:srgbClr val="002060"/>
                </a:solidFill>
              </a:endParaRPr>
            </a:p>
            <a:p>
              <a:pPr algn="ctr"/>
              <a:endParaRPr lang="ru-RU" sz="2400" dirty="0">
                <a:solidFill>
                  <a:srgbClr val="002060"/>
                </a:solidFill>
              </a:endParaRPr>
            </a:p>
            <a:p>
              <a:pPr algn="ctr"/>
              <a:endParaRPr lang="ru-RU" sz="2400" dirty="0">
                <a:solidFill>
                  <a:srgbClr val="002060"/>
                </a:solidFill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64826" y="3544331"/>
              <a:ext cx="819546" cy="46892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А</a:t>
              </a: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564826" y="4318053"/>
              <a:ext cx="819546" cy="468922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В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564826" y="5054561"/>
              <a:ext cx="819546" cy="468922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С</a:t>
              </a:r>
            </a:p>
          </p:txBody>
        </p:sp>
        <p:sp>
          <p:nvSpPr>
            <p:cNvPr id="10" name="Прямоугольник: скругленные углы 2">
              <a:extLst>
                <a:ext uri="{FF2B5EF4-FFF2-40B4-BE49-F238E27FC236}">
                  <a16:creationId xmlns="" xmlns:a16="http://schemas.microsoft.com/office/drawing/2014/main" id="{CCC890ED-04C0-44D7-B335-ED962BB5BB39}"/>
                </a:ext>
              </a:extLst>
            </p:cNvPr>
            <p:cNvSpPr/>
            <p:nvPr/>
          </p:nvSpPr>
          <p:spPr>
            <a:xfrm>
              <a:off x="6084276" y="3493568"/>
              <a:ext cx="963385" cy="5400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Ответ</a:t>
              </a:r>
              <a:endPara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Управляющая кнопка: далее 10">
              <a:hlinkClick r:id="" action="ppaction://noaction" highlightClick="1"/>
            </p:cNvPr>
            <p:cNvSpPr/>
            <p:nvPr/>
          </p:nvSpPr>
          <p:spPr>
            <a:xfrm>
              <a:off x="6084276" y="4231751"/>
              <a:ext cx="540000" cy="540000"/>
            </a:xfrm>
            <a:prstGeom prst="actionButtonForwardNex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23" r="23189" b="13571"/>
            <a:stretch>
              <a:fillRect/>
            </a:stretch>
          </p:blipFill>
          <p:spPr bwMode="auto">
            <a:xfrm>
              <a:off x="6084276" y="2664459"/>
              <a:ext cx="458617" cy="719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564826" y="2787969"/>
              <a:ext cx="2701038" cy="472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CC0000"/>
                  </a:solidFill>
                </a:rPr>
                <a:t>Духовная музыка</a:t>
              </a: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6098773" y="4958585"/>
              <a:ext cx="540000" cy="540000"/>
              <a:chOff x="5428467" y="5061280"/>
              <a:chExt cx="712245" cy="734921"/>
            </a:xfrm>
          </p:grpSpPr>
          <p:sp>
            <p:nvSpPr>
              <p:cNvPr id="18" name="Управляющая кнопка: настраиваемая 17">
                <a:hlinkClick r:id="" action="ppaction://noaction" highlightClick="1"/>
              </p:cNvPr>
              <p:cNvSpPr/>
              <p:nvPr/>
            </p:nvSpPr>
            <p:spPr>
              <a:xfrm>
                <a:off x="5428467" y="5061280"/>
                <a:ext cx="712245" cy="734921"/>
              </a:xfrm>
              <a:prstGeom prst="actionButtonBlank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Крест 18"/>
              <p:cNvSpPr/>
              <p:nvPr/>
            </p:nvSpPr>
            <p:spPr>
              <a:xfrm rot="2700000">
                <a:off x="5568591" y="5212738"/>
                <a:ext cx="432000" cy="432000"/>
              </a:xfrm>
              <a:prstGeom prst="plus">
                <a:avLst>
                  <a:gd name="adj" fmla="val 32912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5F5F5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ru-RU" kern="0" dirty="0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60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5956" y="2901830"/>
            <a:ext cx="609600" cy="609600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156532" y="2612570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186399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Этот номер </a:t>
            </a:r>
            <a:r>
              <a:rPr lang="ru-RU" sz="2400" dirty="0">
                <a:solidFill>
                  <a:srgbClr val="002060"/>
                </a:solidFill>
              </a:rPr>
              <a:t>из оперы М.И. Глинки «Иван Сусанин</a:t>
            </a:r>
            <a:r>
              <a:rPr lang="ru-RU" sz="2400" dirty="0" smtClean="0">
                <a:solidFill>
                  <a:srgbClr val="002060"/>
                </a:solidFill>
              </a:rPr>
              <a:t>», написанный в духе победного народного канта, передаёт торжество и ликование народа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: скругленные углы 2">
            <a:extLst>
              <a:ext uri="{FF2B5EF4-FFF2-40B4-BE49-F238E27FC236}">
                <a16:creationId xmlns:a16="http://schemas.microsoft.com/office/drawing/2014/main" xmlns="" id="{CCC890ED-04C0-44D7-B335-ED962BB5BB39}"/>
              </a:ext>
            </a:extLst>
          </p:cNvPr>
          <p:cNvSpPr/>
          <p:nvPr/>
        </p:nvSpPr>
        <p:spPr>
          <a:xfrm>
            <a:off x="9662614" y="6084712"/>
            <a:ext cx="131717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005256" y="2612570"/>
            <a:ext cx="4181488" cy="3425488"/>
            <a:chOff x="4474490" y="2612570"/>
            <a:chExt cx="4181488" cy="3425488"/>
          </a:xfrm>
        </p:grpSpPr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30"/>
            <a:stretch/>
          </p:blipFill>
          <p:spPr bwMode="auto">
            <a:xfrm>
              <a:off x="4474490" y="2612570"/>
              <a:ext cx="4181488" cy="28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4474490" y="5498058"/>
              <a:ext cx="4181488" cy="540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CC0000"/>
                  </a:solidFill>
                </a:rPr>
                <a:t>Хор «Славься»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6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алецких Елена\Desktop\Новая папка\73442d53fc7458a9ff9a523a814ba2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0" r="12504"/>
          <a:stretch/>
        </p:blipFill>
        <p:spPr bwMode="auto">
          <a:xfrm>
            <a:off x="415289" y="2125980"/>
            <a:ext cx="3891243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15290" y="1186399"/>
            <a:ext cx="1138428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Медленный лирический танец главных героев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334000" y="2957607"/>
            <a:ext cx="302133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Па-де-труа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78240" y="2957607"/>
            <a:ext cx="302133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Характерный танец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34000" y="4132134"/>
            <a:ext cx="302133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Адажио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778240" y="4132134"/>
            <a:ext cx="302133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Гран-па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34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15290" y="1186399"/>
            <a:ext cx="1138428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Танец, который включает в себя движения, распространённые в народной бытовой культуре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334000" y="2957607"/>
            <a:ext cx="302133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Па-де-труа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78240" y="2957607"/>
            <a:ext cx="302133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Характерный танец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34000" y="4132134"/>
            <a:ext cx="302133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Адажио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778240" y="4132134"/>
            <a:ext cx="302133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Классический танец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Picture 2" descr="C:\Users\Палецких Елена\Desktop\Новая папка\1770706574_0_0_1280_853_1920x1280_80_0_0_7ab61d29ca503554ce531a229a7547d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r="3508"/>
          <a:stretch/>
        </p:blipFill>
        <p:spPr bwMode="auto">
          <a:xfrm>
            <a:off x="415290" y="2587189"/>
            <a:ext cx="4544358" cy="33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79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5956" y="2398643"/>
            <a:ext cx="609600" cy="60960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156532" y="2109383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186399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Определите по звучанию </a:t>
            </a:r>
            <a:r>
              <a:rPr lang="ru-RU" sz="2400" dirty="0" smtClean="0">
                <a:solidFill>
                  <a:srgbClr val="002060"/>
                </a:solidFill>
              </a:rPr>
              <a:t>жанр номера </a:t>
            </a:r>
            <a:r>
              <a:rPr lang="ru-RU" sz="2400" dirty="0">
                <a:solidFill>
                  <a:srgbClr val="002060"/>
                </a:solidFill>
              </a:rPr>
              <a:t>из балета В. Гаврилина «Анюта»</a:t>
            </a:r>
          </a:p>
        </p:txBody>
      </p:sp>
      <p:sp>
        <p:nvSpPr>
          <p:cNvPr id="4" name="Прямоугольник: скругленные углы 2">
            <a:extLst>
              <a:ext uri="{FF2B5EF4-FFF2-40B4-BE49-F238E27FC236}">
                <a16:creationId xmlns="" xmlns:a16="http://schemas.microsoft.com/office/drawing/2014/main" id="{CCC890ED-04C0-44D7-B335-ED962BB5BB39}"/>
              </a:ext>
            </a:extLst>
          </p:cNvPr>
          <p:cNvSpPr/>
          <p:nvPr/>
        </p:nvSpPr>
        <p:spPr>
          <a:xfrm>
            <a:off x="9662614" y="6084712"/>
            <a:ext cx="131717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  <p:pic>
        <p:nvPicPr>
          <p:cNvPr id="2050" name="Picture 2" descr="C:\Users\Палецких Елена\Desktop\Новая папка\a87e94e03bf33ab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975" y="2109384"/>
            <a:ext cx="5142051" cy="3435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24974" y="5544712"/>
            <a:ext cx="5142052" cy="54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Вальс</a:t>
            </a:r>
          </a:p>
        </p:txBody>
      </p:sp>
    </p:spTree>
    <p:extLst>
      <p:ext uri="{BB962C8B-B14F-4D97-AF65-F5344CB8AC3E}">
        <p14:creationId xmlns:p14="http://schemas.microsoft.com/office/powerpoint/2010/main" val="317880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61244" y="1127246"/>
            <a:ext cx="11469512" cy="132802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Драматургическая роль, которую выполняют в рок-опере А.Л. Рыбникова «Юнона и Авось» песня «Белый шиповник», романс «Я тебя никогда не забуду» и хор «Аллилуйя»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994360" y="2840376"/>
            <a:ext cx="2700000" cy="1080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 радости и счастья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130756" y="2840376"/>
            <a:ext cx="2700000" cy="1080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 веры, любви и надежды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94360" y="4371783"/>
            <a:ext cx="2700000" cy="1080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 печали и одиночества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30756" y="4365005"/>
            <a:ext cx="2700000" cy="1080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 свободы и равенства</a:t>
            </a:r>
          </a:p>
        </p:txBody>
      </p:sp>
      <p:pic>
        <p:nvPicPr>
          <p:cNvPr id="1027" name="Picture 3" descr="C:\Users\Палецких Елена\Desktop\Новая папка\b5d430210be881f521696b3fd877ea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44" y="2840376"/>
            <a:ext cx="5208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1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1156" y="2398643"/>
            <a:ext cx="609600" cy="609600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156532" y="2109383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61244" y="1127246"/>
            <a:ext cx="11469512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Определите по звучанию номер из рок-оперы А.Л. Рыбникова «Юнона и Авось»</a:t>
            </a:r>
          </a:p>
        </p:txBody>
      </p:sp>
      <p:pic>
        <p:nvPicPr>
          <p:cNvPr id="2050" name="Picture 2" descr="C:\Users\Палецких Елена\Desktop\Новая папка\dad44aa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4" y="2115647"/>
            <a:ext cx="5404235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7166668" y="2115647"/>
            <a:ext cx="2700000" cy="1080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«Белый шиповник»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66668" y="3375647"/>
            <a:ext cx="2700000" cy="1080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 тебя никогда не забуду»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66668" y="4635647"/>
            <a:ext cx="2700000" cy="1080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 «Аллилуйя»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7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795618" y="2786845"/>
            <a:ext cx="3035138" cy="3060979"/>
            <a:chOff x="3161693" y="2786845"/>
            <a:chExt cx="3035138" cy="3060979"/>
          </a:xfrm>
        </p:grpSpPr>
        <p:pic>
          <p:nvPicPr>
            <p:cNvPr id="2053" name="Picture 5" descr="C:\Users\Палецких Елена\Desktop\Новая папка\96d433c32dee55a49b9133d1862067b3_m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26"/>
            <a:stretch/>
          </p:blipFill>
          <p:spPr bwMode="auto">
            <a:xfrm>
              <a:off x="3161693" y="2786845"/>
              <a:ext cx="3035138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3161693" y="5307824"/>
              <a:ext cx="3035138" cy="540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CC0000"/>
                  </a:solidFill>
                </a:rPr>
                <a:t>Понтий Пилат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956207" y="2488747"/>
            <a:ext cx="3035138" cy="3060000"/>
            <a:chOff x="5956207" y="2488747"/>
            <a:chExt cx="3035138" cy="3060000"/>
          </a:xfrm>
        </p:grpSpPr>
        <p:pic>
          <p:nvPicPr>
            <p:cNvPr id="2052" name="Picture 4" descr="C:\Users\Палецких Елена\Desktop\Новая папка\scale_1200 (4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75" r="10277"/>
            <a:stretch/>
          </p:blipFill>
          <p:spPr bwMode="auto">
            <a:xfrm>
              <a:off x="5956207" y="2488747"/>
              <a:ext cx="3035138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5956207" y="5008747"/>
              <a:ext cx="3035138" cy="540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CC0000"/>
                  </a:solidFill>
                </a:rPr>
                <a:t>Иуда</a:t>
              </a: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388621" y="1127246"/>
            <a:ext cx="11442136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Персонажи рок-оперы Э.Л. </a:t>
            </a:r>
            <a:r>
              <a:rPr lang="ru-RU" sz="2400" dirty="0" err="1">
                <a:solidFill>
                  <a:srgbClr val="002060"/>
                </a:solidFill>
              </a:rPr>
              <a:t>Уэббера</a:t>
            </a:r>
            <a:r>
              <a:rPr lang="ru-RU" sz="2400" dirty="0">
                <a:solidFill>
                  <a:srgbClr val="002060"/>
                </a:solidFill>
              </a:rPr>
              <a:t> «Иисус Христос – суперзвезда», в музыкальной характеристике которых присутствуют балладные интонации</a:t>
            </a:r>
          </a:p>
        </p:txBody>
      </p:sp>
      <p:sp>
        <p:nvSpPr>
          <p:cNvPr id="16" name="Прямоугольник: скругленные углы 2">
            <a:hlinkClick r:id="rId5" action="ppaction://hlinksldjump"/>
            <a:extLst>
              <a:ext uri="{FF2B5EF4-FFF2-40B4-BE49-F238E27FC236}">
                <a16:creationId xmlns="" xmlns:a16="http://schemas.microsoft.com/office/drawing/2014/main" id="{CCC890ED-04C0-44D7-B335-ED962BB5BB39}"/>
              </a:ext>
            </a:extLst>
          </p:cNvPr>
          <p:cNvSpPr/>
          <p:nvPr/>
        </p:nvSpPr>
        <p:spPr>
          <a:xfrm>
            <a:off x="9662614" y="6084712"/>
            <a:ext cx="131717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203709" y="2787824"/>
            <a:ext cx="3035138" cy="3060000"/>
            <a:chOff x="3203709" y="2787824"/>
            <a:chExt cx="3035138" cy="3060000"/>
          </a:xfrm>
        </p:grpSpPr>
        <p:pic>
          <p:nvPicPr>
            <p:cNvPr id="17" name="Picture 6" descr="C:\Users\Палецких Елена\Desktop\Новая папка\Jesus-Christ-Superstar-05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687" r="19917"/>
            <a:stretch/>
          </p:blipFill>
          <p:spPr bwMode="auto">
            <a:xfrm>
              <a:off x="3203709" y="2787824"/>
              <a:ext cx="3035138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3203709" y="5307824"/>
              <a:ext cx="3035138" cy="540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rgbClr val="CC0000"/>
                  </a:solidFill>
                </a:rPr>
                <a:t>Царь Ирод</a:t>
              </a:r>
              <a:endParaRPr lang="ru-RU" sz="2400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88621" y="2488747"/>
            <a:ext cx="3035138" cy="3060000"/>
            <a:chOff x="388621" y="2488747"/>
            <a:chExt cx="3035138" cy="3060000"/>
          </a:xfrm>
        </p:grpSpPr>
        <p:pic>
          <p:nvPicPr>
            <p:cNvPr id="2050" name="Picture 2" descr="C:\Users\Палецких Елена\Desktop\Новая папка\cca88aa5917cf2bd6381e0ea267a043b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1" y="2488747"/>
              <a:ext cx="3035138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388621" y="5008747"/>
              <a:ext cx="3035138" cy="540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CC0000"/>
                  </a:solidFill>
                </a:rPr>
                <a:t>Иисус Христос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165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7285" y="3596545"/>
            <a:ext cx="609600" cy="60960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453416" y="3235405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8795618" y="2786845"/>
            <a:ext cx="3035138" cy="3060979"/>
            <a:chOff x="3161693" y="2786845"/>
            <a:chExt cx="3035138" cy="3060979"/>
          </a:xfrm>
        </p:grpSpPr>
        <p:pic>
          <p:nvPicPr>
            <p:cNvPr id="2053" name="Picture 5" descr="C:\Users\Палецких Елена\Desktop\Новая папка\96d433c32dee55a49b9133d1862067b3_md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26"/>
            <a:stretch/>
          </p:blipFill>
          <p:spPr bwMode="auto">
            <a:xfrm>
              <a:off x="3161693" y="2786845"/>
              <a:ext cx="3035138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3161693" y="5307824"/>
              <a:ext cx="3035138" cy="540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CC0000"/>
                  </a:solidFill>
                </a:rPr>
                <a:t>Понтий Пилат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88621" y="2488747"/>
            <a:ext cx="3035138" cy="3060000"/>
            <a:chOff x="388621" y="2488747"/>
            <a:chExt cx="3035138" cy="3060000"/>
          </a:xfrm>
        </p:grpSpPr>
        <p:pic>
          <p:nvPicPr>
            <p:cNvPr id="2050" name="Picture 2" descr="C:\Users\Палецких Елена\Desktop\Новая папка\cca88aa5917cf2bd6381e0ea267a043b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1" y="2488747"/>
              <a:ext cx="3035138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388621" y="5008747"/>
              <a:ext cx="3035138" cy="540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CC0000"/>
                  </a:solidFill>
                </a:rPr>
                <a:t>Иисус Христос</a:t>
              </a:r>
            </a:p>
          </p:txBody>
        </p:sp>
      </p:grpSp>
      <p:sp>
        <p:nvSpPr>
          <p:cNvPr id="14" name="Выноска со стрелкой вверх 13"/>
          <p:cNvSpPr/>
          <p:nvPr/>
        </p:nvSpPr>
        <p:spPr>
          <a:xfrm>
            <a:off x="3712378" y="4689231"/>
            <a:ext cx="2239415" cy="859515"/>
          </a:xfrm>
          <a:prstGeom prst="up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Ария Иисуса</a:t>
            </a:r>
          </a:p>
        </p:txBody>
      </p:sp>
      <p:pic>
        <p:nvPicPr>
          <p:cNvPr id="13" name="1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7946" y="3596545"/>
            <a:ext cx="609600" cy="6096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979573" y="3235405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Выноска со стрелкой вверх 15"/>
          <p:cNvSpPr/>
          <p:nvPr/>
        </p:nvSpPr>
        <p:spPr>
          <a:xfrm>
            <a:off x="6238642" y="4689231"/>
            <a:ext cx="2239200" cy="859516"/>
          </a:xfrm>
          <a:prstGeom prst="up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Ария Пилата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8621" y="1127246"/>
            <a:ext cx="11442136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Персонажи рок-оперы Э.Л. </a:t>
            </a:r>
            <a:r>
              <a:rPr lang="ru-RU" sz="2400" dirty="0" err="1">
                <a:solidFill>
                  <a:srgbClr val="002060"/>
                </a:solidFill>
              </a:rPr>
              <a:t>Уэббера</a:t>
            </a:r>
            <a:r>
              <a:rPr lang="ru-RU" sz="2400" dirty="0">
                <a:solidFill>
                  <a:srgbClr val="002060"/>
                </a:solidFill>
              </a:rPr>
              <a:t> «Иисус Христос – суперзвезда», в музыкальной характеристике которых присутствуют балладные интонации</a:t>
            </a: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456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88621" y="1127246"/>
            <a:ext cx="11442136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Средства, которыми в рок-опере Э.Л. </a:t>
            </a:r>
            <a:r>
              <a:rPr lang="ru-RU" sz="2400" dirty="0" err="1">
                <a:solidFill>
                  <a:srgbClr val="002060"/>
                </a:solidFill>
              </a:rPr>
              <a:t>Уэббера</a:t>
            </a:r>
            <a:r>
              <a:rPr lang="ru-RU" sz="2400" dirty="0">
                <a:solidFill>
                  <a:srgbClr val="002060"/>
                </a:solidFill>
              </a:rPr>
              <a:t> «Иисус Христос – суперзвезда» представлены образы Иуды и царя Ирода</a:t>
            </a:r>
          </a:p>
        </p:txBody>
      </p:sp>
      <p:pic>
        <p:nvPicPr>
          <p:cNvPr id="3" name="Picture 4" descr="C:\Users\Палецких Елена\Desktop\Новая папка\scale_1200 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75" r="10277"/>
          <a:stretch/>
        </p:blipFill>
        <p:spPr bwMode="auto">
          <a:xfrm>
            <a:off x="388621" y="2488747"/>
            <a:ext cx="3035138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Палецких Елена\Desktop\Новая папка\Jesus-Christ-Superstar-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87" r="19917"/>
          <a:stretch/>
        </p:blipFill>
        <p:spPr bwMode="auto">
          <a:xfrm>
            <a:off x="8795619" y="2488747"/>
            <a:ext cx="3035138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88621" y="5853207"/>
            <a:ext cx="180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Чарльстон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030757" y="5886828"/>
            <a:ext cx="180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Рок-н-ролл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29890" y="5886828"/>
            <a:ext cx="180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Фокстрот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09689" y="5886828"/>
            <a:ext cx="180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Рэгтайм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15397" y="5880506"/>
            <a:ext cx="180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Хард-рок</a:t>
            </a:r>
          </a:p>
        </p:txBody>
      </p:sp>
    </p:spTree>
    <p:extLst>
      <p:ext uri="{BB962C8B-B14F-4D97-AF65-F5344CB8AC3E}">
        <p14:creationId xmlns:p14="http://schemas.microsoft.com/office/powerpoint/2010/main" val="10149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532 L 0.08554 -0.4935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0.50755 -0.3601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78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8568 -0.2293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11446 -0.36088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50872 -0.4877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-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61244" y="1127246"/>
            <a:ext cx="11469512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Выберите слова, которые имеют отношение к камерной музыке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380866" y="3986357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310756" y="3986357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Квартет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80866" y="4943714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10756" y="4941528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Реквием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80866" y="2130745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Церковная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10756" y="2130745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Театральная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80866" y="3024521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Светская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310756" y="3022335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Комната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Палецких Елена\Desktop\Новая папка\1681514404_sneg-top-p-kvartet-kartinki-instagram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4" y="2130745"/>
            <a:ext cx="5254719" cy="349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7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3F950F6D-7007-4463-A657-7AE081C93684}"/>
              </a:ext>
            </a:extLst>
          </p:cNvPr>
          <p:cNvSpPr/>
          <p:nvPr/>
        </p:nvSpPr>
        <p:spPr>
          <a:xfrm>
            <a:off x="538319" y="1180744"/>
            <a:ext cx="3027286" cy="9000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Введение</a:t>
            </a:r>
          </a:p>
        </p:txBody>
      </p:sp>
      <p:sp>
        <p:nvSpPr>
          <p:cNvPr id="3" name="Прямоугольник: скругленные углы 2">
            <a:hlinkClick r:id="rId4" action="ppaction://hlinksldjump"/>
            <a:extLst>
              <a:ext uri="{FF2B5EF4-FFF2-40B4-BE49-F238E27FC236}">
                <a16:creationId xmlns="" xmlns:a16="http://schemas.microsoft.com/office/drawing/2014/main" id="{933B1585-956F-4C68-9C49-0CC0D15DB714}"/>
              </a:ext>
            </a:extLst>
          </p:cNvPr>
          <p:cNvSpPr/>
          <p:nvPr/>
        </p:nvSpPr>
        <p:spPr>
          <a:xfrm>
            <a:off x="538319" y="2263636"/>
            <a:ext cx="3027285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Этапы сценического действия</a:t>
            </a:r>
          </a:p>
        </p:txBody>
      </p:sp>
      <p:sp>
        <p:nvSpPr>
          <p:cNvPr id="4" name="Прямоугольник: скругленные углы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54A645CC-3FB5-43AC-8A91-B55A072893B9}"/>
              </a:ext>
            </a:extLst>
          </p:cNvPr>
          <p:cNvSpPr/>
          <p:nvPr/>
        </p:nvSpPr>
        <p:spPr>
          <a:xfrm>
            <a:off x="538318" y="3355808"/>
            <a:ext cx="3027285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Опера</a:t>
            </a:r>
          </a:p>
        </p:txBody>
      </p:sp>
      <p:sp>
        <p:nvSpPr>
          <p:cNvPr id="5" name="Прямоугольник: скругленные углы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70B99CBD-0394-48FC-BA45-8F6DD8130E39}"/>
              </a:ext>
            </a:extLst>
          </p:cNvPr>
          <p:cNvSpPr/>
          <p:nvPr/>
        </p:nvSpPr>
        <p:spPr>
          <a:xfrm>
            <a:off x="4044110" y="4461131"/>
            <a:ext cx="3934031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Симфоническая музыка</a:t>
            </a:r>
          </a:p>
        </p:txBody>
      </p:sp>
      <p:sp>
        <p:nvSpPr>
          <p:cNvPr id="6" name="Прямоугольник: скругленные углы 5">
            <a:hlinkClick r:id="rId7" action="ppaction://hlinksldjump"/>
            <a:extLst>
              <a:ext uri="{FF2B5EF4-FFF2-40B4-BE49-F238E27FC236}">
                <a16:creationId xmlns="" xmlns:a16="http://schemas.microsoft.com/office/drawing/2014/main" id="{E06497BF-3610-420B-B96B-C708C24C2C1F}"/>
              </a:ext>
            </a:extLst>
          </p:cNvPr>
          <p:cNvSpPr/>
          <p:nvPr/>
        </p:nvSpPr>
        <p:spPr>
          <a:xfrm>
            <a:off x="4044108" y="2272916"/>
            <a:ext cx="3934033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Камерная инструментальная музыка</a:t>
            </a:r>
          </a:p>
        </p:txBody>
      </p:sp>
      <p:sp>
        <p:nvSpPr>
          <p:cNvPr id="7" name="Прямоугольник: скругленные углы 4">
            <a:hlinkClick r:id="rId8" action="ppaction://hlinksldjump"/>
            <a:extLst>
              <a:ext uri="{FF2B5EF4-FFF2-40B4-BE49-F238E27FC236}">
                <a16:creationId xmlns="" xmlns:a16="http://schemas.microsoft.com/office/drawing/2014/main" id="{70B99CBD-0394-48FC-BA45-8F6DD8130E39}"/>
              </a:ext>
            </a:extLst>
          </p:cNvPr>
          <p:cNvSpPr/>
          <p:nvPr/>
        </p:nvSpPr>
        <p:spPr>
          <a:xfrm>
            <a:off x="4044110" y="3358204"/>
            <a:ext cx="3934032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Камерная вокальная музыка</a:t>
            </a:r>
          </a:p>
        </p:txBody>
      </p:sp>
      <p:sp>
        <p:nvSpPr>
          <p:cNvPr id="9" name="Прямоугольник: скругленные углы 3">
            <a:hlinkClick r:id="rId9" action="ppaction://hlinksldjump"/>
            <a:extLst>
              <a:ext uri="{FF2B5EF4-FFF2-40B4-BE49-F238E27FC236}">
                <a16:creationId xmlns="" xmlns:a16="http://schemas.microsoft.com/office/drawing/2014/main" id="{54A645CC-3FB5-43AC-8A91-B55A072893B9}"/>
              </a:ext>
            </a:extLst>
          </p:cNvPr>
          <p:cNvSpPr/>
          <p:nvPr/>
        </p:nvSpPr>
        <p:spPr>
          <a:xfrm>
            <a:off x="538319" y="4461131"/>
            <a:ext cx="3027284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Балет</a:t>
            </a:r>
          </a:p>
        </p:txBody>
      </p:sp>
      <p:sp>
        <p:nvSpPr>
          <p:cNvPr id="10" name="Прямоугольник: скругленные углы 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4A645CC-3FB5-43AC-8A91-B55A072893B9}"/>
              </a:ext>
            </a:extLst>
          </p:cNvPr>
          <p:cNvSpPr/>
          <p:nvPr/>
        </p:nvSpPr>
        <p:spPr>
          <a:xfrm>
            <a:off x="538320" y="5504378"/>
            <a:ext cx="3027285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Рок-опера</a:t>
            </a:r>
          </a:p>
        </p:txBody>
      </p:sp>
      <p:sp>
        <p:nvSpPr>
          <p:cNvPr id="12" name="Прямоугольник: скругленные углы 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4A645CC-3FB5-43AC-8A91-B55A072893B9}"/>
              </a:ext>
            </a:extLst>
          </p:cNvPr>
          <p:cNvSpPr/>
          <p:nvPr/>
        </p:nvSpPr>
        <p:spPr>
          <a:xfrm>
            <a:off x="8372987" y="1186595"/>
            <a:ext cx="3027600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П</a:t>
            </a:r>
            <a:r>
              <a:rPr lang="ru-RU" sz="2400" dirty="0" smtClean="0">
                <a:solidFill>
                  <a:srgbClr val="002060"/>
                </a:solidFill>
              </a:rPr>
              <a:t>равославная </a:t>
            </a:r>
            <a:r>
              <a:rPr lang="ru-RU" sz="2400" dirty="0">
                <a:solidFill>
                  <a:srgbClr val="002060"/>
                </a:solidFill>
              </a:rPr>
              <a:t>музыка</a:t>
            </a:r>
          </a:p>
        </p:txBody>
      </p:sp>
      <p:sp>
        <p:nvSpPr>
          <p:cNvPr id="13" name="Прямоугольник: скругленные углы 5">
            <a:hlinkClick r:id="rId12" action="ppaction://hlinksldjump"/>
            <a:extLst>
              <a:ext uri="{FF2B5EF4-FFF2-40B4-BE49-F238E27FC236}">
                <a16:creationId xmlns="" xmlns:a16="http://schemas.microsoft.com/office/drawing/2014/main" id="{E06497BF-3610-420B-B96B-C708C24C2C1F}"/>
              </a:ext>
            </a:extLst>
          </p:cNvPr>
          <p:cNvSpPr/>
          <p:nvPr/>
        </p:nvSpPr>
        <p:spPr>
          <a:xfrm>
            <a:off x="4044108" y="1180744"/>
            <a:ext cx="3934032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Камерная музыка</a:t>
            </a:r>
          </a:p>
        </p:txBody>
      </p:sp>
      <p:sp>
        <p:nvSpPr>
          <p:cNvPr id="15" name="Прямоугольник: скругленные углы 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54A645CC-3FB5-43AC-8A91-B55A072893B9}"/>
              </a:ext>
            </a:extLst>
          </p:cNvPr>
          <p:cNvSpPr/>
          <p:nvPr/>
        </p:nvSpPr>
        <p:spPr>
          <a:xfrm>
            <a:off x="8372986" y="2278767"/>
            <a:ext cx="3027600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Католическая </a:t>
            </a:r>
            <a:r>
              <a:rPr lang="ru-RU" sz="2400" dirty="0">
                <a:solidFill>
                  <a:srgbClr val="002060"/>
                </a:solidFill>
              </a:rPr>
              <a:t>музыка</a:t>
            </a:r>
          </a:p>
        </p:txBody>
      </p:sp>
    </p:spTree>
    <p:extLst>
      <p:ext uri="{BB962C8B-B14F-4D97-AF65-F5344CB8AC3E}">
        <p14:creationId xmlns:p14="http://schemas.microsoft.com/office/powerpoint/2010/main" val="29763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9310756" y="5622776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Баллада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9310756" y="5611814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Баллада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61244" y="1127246"/>
            <a:ext cx="11469512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Разделите жанры камерной музыки на вокальные и инструментальные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61244" y="2019456"/>
            <a:ext cx="5480662" cy="68580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C0000"/>
                </a:solidFill>
              </a:rPr>
              <a:t>Камерная вокальная музыка</a:t>
            </a:r>
            <a:endParaRPr lang="ru-RU" sz="2400" dirty="0">
              <a:solidFill>
                <a:srgbClr val="CC0000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350094" y="2019456"/>
            <a:ext cx="5480662" cy="68580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C0000"/>
                </a:solidFill>
              </a:rPr>
              <a:t>Камерная инструментальная музыка</a:t>
            </a:r>
            <a:endParaRPr lang="ru-RU" sz="2400" dirty="0">
              <a:solidFill>
                <a:srgbClr val="CC000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61244" y="4750780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Прелюдия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21906" y="4768632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Серенада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61244" y="5608783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Соната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321906" y="5622776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376363" y="4752453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376363" y="5622776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Этюд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9310756" y="4752453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Квартет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77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578E-6 -2.6827E-6 L -0.24264 -0.3739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2" y="-18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578E-6 -8.51064E-7 L -0.00481 -0.1262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315E-6 -1.2766E-6 L 0.7321 -0.2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05" y="-12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4054E-6 -2.77521E-7 L -0.25579 -0.24769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6" y="-123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1.82239E-6 L -0.24096 -0.1248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36" y="-6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1765E-7 4.78261E-6 L -0.00104 -0.127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7985E-6 -3.81129E-6 L -0.73614 -0.2509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3" y="-1255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7985E-6 -2.6827E-6 L -0.00377 -0.3760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18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315E-6 3.08973E-6 L 0.49284 -0.24607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42" y="-12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8" grpId="0" animBg="1"/>
      <p:bldP spid="46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7" grpId="0" animBg="1"/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6380866" y="2957607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Прелюдия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310756" y="2957607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Этюд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80866" y="4132134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Соната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310756" y="4129948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Симфония</a:t>
            </a: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1244" y="1127246"/>
            <a:ext cx="11469512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Циклическое произведение, состоящее из трёх </a:t>
            </a:r>
            <a:r>
              <a:rPr lang="ru-RU" sz="2400" dirty="0" smtClean="0">
                <a:solidFill>
                  <a:srgbClr val="002060"/>
                </a:solidFill>
              </a:rPr>
              <a:t>частей и </a:t>
            </a:r>
            <a:r>
              <a:rPr lang="ru-RU" sz="2400" dirty="0">
                <a:solidFill>
                  <a:srgbClr val="002060"/>
                </a:solidFill>
              </a:rPr>
              <a:t>предназначенное для одного или двух инструментов</a:t>
            </a:r>
          </a:p>
        </p:txBody>
      </p:sp>
      <p:pic>
        <p:nvPicPr>
          <p:cNvPr id="12" name="Picture 2" descr="C:\Users\Палецких Елена\Desktop\Новая папка\12696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4" y="2464444"/>
            <a:ext cx="5551302" cy="312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92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85421" y="1127246"/>
            <a:ext cx="11345335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Музыкальная форма, в которой обычно написана первая часть сонаты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80866" y="2957607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Двухчастная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310756" y="2957607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Трёхчастная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80866" y="4129948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Сонатная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310756" y="4129948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Рондо</a:t>
            </a:r>
          </a:p>
        </p:txBody>
      </p:sp>
      <p:pic>
        <p:nvPicPr>
          <p:cNvPr id="1026" name="Picture 2" descr="C:\Users\Палецких Елена\Desktop\Новая папка\300l1w01ot7cqhgws8bd7oorhnavqsmx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r="15576"/>
          <a:stretch/>
        </p:blipFill>
        <p:spPr bwMode="auto">
          <a:xfrm>
            <a:off x="1822731" y="2107522"/>
            <a:ext cx="2740184" cy="397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85421" y="1127246"/>
            <a:ext cx="11345335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Раздел сонатной </a:t>
            </a:r>
            <a:r>
              <a:rPr lang="ru-RU" sz="2400" dirty="0" smtClean="0">
                <a:solidFill>
                  <a:srgbClr val="002060"/>
                </a:solidFill>
              </a:rPr>
              <a:t>формы, </a:t>
            </a:r>
            <a:r>
              <a:rPr lang="ru-RU" sz="2400" dirty="0">
                <a:solidFill>
                  <a:srgbClr val="002060"/>
                </a:solidFill>
              </a:rPr>
              <a:t>в котором появляются основные музыкальные темы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380866" y="2957607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310756" y="2957607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80866" y="4129948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Реприза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10756" y="4129948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</a:t>
            </a:r>
          </a:p>
        </p:txBody>
      </p:sp>
      <p:pic>
        <p:nvPicPr>
          <p:cNvPr id="1026" name="Picture 2" descr="C:\Users\Палецких Елена\Desktop\Новая папка\f259b0923fef80b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780" y="4392838"/>
            <a:ext cx="428936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лецких Елена\Desktop\Новая папка\23703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21" y="1969948"/>
            <a:ext cx="3968504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85421" y="1127246"/>
            <a:ext cx="11345335" cy="132802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Раздел сонатной формы, в котором основные темы звучат по-новому. Взаимодействуя друг с другом, они распадаются на отдельные мотивы интонации, сталкиваются, переплетаются, борются.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380866" y="2957607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310756" y="2957607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80866" y="4129948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Реприза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10756" y="4129948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 descr="C:\Users\Палецких Елена\Desktop\Новая папка\kapitanskaya-dochka-4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r="10887"/>
          <a:stretch/>
        </p:blipFill>
        <p:spPr bwMode="auto">
          <a:xfrm>
            <a:off x="485422" y="2755726"/>
            <a:ext cx="4010467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алецких Елена\Desktop\Новая папка\5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97" y="4472848"/>
            <a:ext cx="3700508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8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85421" y="1127246"/>
            <a:ext cx="11345335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Раздел сонатной формы, в котором повторяются основные темы, но с изменениями, вызванными «событиями», произошедшими в результате развития конфликта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380866" y="2957607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310756" y="2957607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80866" y="4129948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Реприза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10756" y="4129948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4" name="Picture 2" descr="C:\Users\Палецких Елена\Desktop\Новая папка\scale_1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1" y="2446176"/>
            <a:ext cx="39312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алецких Елена\Desktop\Новая папка\scale_1200 (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709" y="4317517"/>
            <a:ext cx="38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8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9946" y="2691666"/>
            <a:ext cx="609600" cy="60960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036077" y="240240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438401" y="3431580"/>
            <a:ext cx="7092460" cy="132802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Контраст между трагедийностью вступления, бурным драматизмом главной партии и душевной лирической взволнованностью побочной партии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38400" y="5298023"/>
            <a:ext cx="7092461" cy="51077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Медленная и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певучая; 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смысление 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пережитого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38397" y="2402406"/>
            <a:ext cx="7092461" cy="510778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Быстрая и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взволнованная; 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ередаёт 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3754" y="2691666"/>
            <a:ext cx="1488830" cy="640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часть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3754" y="4124900"/>
            <a:ext cx="1488830" cy="640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часть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3754" y="5587283"/>
            <a:ext cx="1488830" cy="640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часть</a:t>
            </a: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: скругленные углы 2">
            <a:extLst>
              <a:ext uri="{FF2B5EF4-FFF2-40B4-BE49-F238E27FC236}">
                <a16:creationId xmlns="" xmlns:a16="http://schemas.microsoft.com/office/drawing/2014/main" id="{CCC890ED-04C0-44D7-B335-ED962BB5BB39}"/>
              </a:ext>
            </a:extLst>
          </p:cNvPr>
          <p:cNvSpPr/>
          <p:nvPr/>
        </p:nvSpPr>
        <p:spPr>
          <a:xfrm>
            <a:off x="9662614" y="6084712"/>
            <a:ext cx="131717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  <p:sp>
        <p:nvSpPr>
          <p:cNvPr id="18" name="Скругленная прямоугольная выноска 1"/>
          <p:cNvSpPr/>
          <p:nvPr/>
        </p:nvSpPr>
        <p:spPr>
          <a:xfrm>
            <a:off x="433753" y="1127246"/>
            <a:ext cx="11397003" cy="919401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Расставьте описания частей сонаты № 8 («Патетической») Л. Бетховена в правильном в порядке и определите номер прозвучавшей части</a:t>
            </a:r>
          </a:p>
        </p:txBody>
      </p:sp>
    </p:spTree>
    <p:extLst>
      <p:ext uri="{BB962C8B-B14F-4D97-AF65-F5344CB8AC3E}">
        <p14:creationId xmlns:p14="http://schemas.microsoft.com/office/powerpoint/2010/main" val="8220609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1.11022E-16 -0.1687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4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00117 -0.1481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740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4074 L 0.00117 0.4787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алецких Елена\Desktop\71cada81c7cf3be1a12111787f4642c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9511" r="11430" b="9844"/>
          <a:stretch/>
        </p:blipFill>
        <p:spPr bwMode="auto">
          <a:xfrm>
            <a:off x="278130" y="2571686"/>
            <a:ext cx="3081521" cy="3857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5956" y="2860296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156532" y="257103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78130" y="1186399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Современники назвали его этюд «Патетическим». Мелодия этого этюда подобна страстному высказыванию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30044" y="3746214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А.Н. Скрябин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087269" y="3746214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С.В. Рахманинов</a:t>
            </a: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30044" y="2571687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 Лист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087269" y="2571687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 Шопен</a:t>
            </a:r>
          </a:p>
        </p:txBody>
      </p:sp>
    </p:spTree>
    <p:extLst>
      <p:ext uri="{BB962C8B-B14F-4D97-AF65-F5344CB8AC3E}">
        <p14:creationId xmlns:p14="http://schemas.microsoft.com/office/powerpoint/2010/main" val="225287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3930" y="4468651"/>
            <a:ext cx="609600" cy="6096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10060" y="4179391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186399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Композитор, в творчестве которого сложился двухчастный цикл «прелюдия и фуга»</a:t>
            </a:r>
          </a:p>
        </p:txBody>
      </p:sp>
      <p:pic>
        <p:nvPicPr>
          <p:cNvPr id="8" name="1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41155" y="4468651"/>
            <a:ext cx="609600" cy="60960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9267285" y="4179391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Выноска со стрелкой вверх 10"/>
          <p:cNvSpPr/>
          <p:nvPr/>
        </p:nvSpPr>
        <p:spPr>
          <a:xfrm>
            <a:off x="5469022" y="5401563"/>
            <a:ext cx="2239415" cy="1027819"/>
          </a:xfrm>
          <a:prstGeom prst="upArrow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Прелюдия</a:t>
            </a: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8526245" y="5401562"/>
            <a:ext cx="2239415" cy="1027819"/>
          </a:xfrm>
          <a:prstGeom prst="upArrow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Фуга</a:t>
            </a: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4" name="Picture 10" descr="C:\Users\Палецких Елена\Desktop\Путешествие\image_5852aff744c0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9" y="2109382"/>
            <a:ext cx="3487254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5030044" y="3284561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Д.Б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Кабалевский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087269" y="3284561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И.С.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Бах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030044" y="2110034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Дебюсси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087269" y="2110034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С.В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Рахманинов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66938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78130" y="1186399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В произведениях этого композитора переплетаются </a:t>
            </a:r>
            <a:r>
              <a:rPr lang="ru-RU" sz="2400" dirty="0" smtClean="0">
                <a:solidFill>
                  <a:srgbClr val="002060"/>
                </a:solidFill>
              </a:rPr>
              <a:t>образы природы, колокольных звонов, церковных знаменных распевов, фантастики. Назовите автора прелюдии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Палецких Елена\Desktop\Новая папка\diplo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" y="2573878"/>
            <a:ext cx="2868456" cy="38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5956" y="2863138"/>
            <a:ext cx="609600" cy="60960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156532" y="2573878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030044" y="3749056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А.Н. Скрябин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087269" y="3749056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 Шопен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30044" y="2574529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 Дебюсси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087269" y="2574529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С.В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Рахманинов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77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3F950F6D-7007-4463-A657-7AE081C93684}"/>
              </a:ext>
            </a:extLst>
          </p:cNvPr>
          <p:cNvSpPr/>
          <p:nvPr/>
        </p:nvSpPr>
        <p:spPr>
          <a:xfrm>
            <a:off x="538319" y="1180744"/>
            <a:ext cx="3027286" cy="9000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Введение</a:t>
            </a:r>
          </a:p>
        </p:txBody>
      </p:sp>
      <p:sp>
        <p:nvSpPr>
          <p:cNvPr id="3" name="Прямоугольник: скругленные углы 2">
            <a:hlinkClick r:id="rId4" action="ppaction://hlinksldjump"/>
            <a:extLst>
              <a:ext uri="{FF2B5EF4-FFF2-40B4-BE49-F238E27FC236}">
                <a16:creationId xmlns="" xmlns:a16="http://schemas.microsoft.com/office/drawing/2014/main" id="{933B1585-956F-4C68-9C49-0CC0D15DB714}"/>
              </a:ext>
            </a:extLst>
          </p:cNvPr>
          <p:cNvSpPr/>
          <p:nvPr/>
        </p:nvSpPr>
        <p:spPr>
          <a:xfrm>
            <a:off x="538319" y="2263636"/>
            <a:ext cx="3027285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Этапы сценического действия</a:t>
            </a:r>
          </a:p>
        </p:txBody>
      </p:sp>
      <p:sp>
        <p:nvSpPr>
          <p:cNvPr id="4" name="Прямоугольник: скругленные углы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54A645CC-3FB5-43AC-8A91-B55A072893B9}"/>
              </a:ext>
            </a:extLst>
          </p:cNvPr>
          <p:cNvSpPr/>
          <p:nvPr/>
        </p:nvSpPr>
        <p:spPr>
          <a:xfrm>
            <a:off x="538318" y="3355808"/>
            <a:ext cx="3027285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Опера</a:t>
            </a:r>
          </a:p>
        </p:txBody>
      </p:sp>
      <p:sp>
        <p:nvSpPr>
          <p:cNvPr id="9" name="Прямоугольник: скругленные углы 3">
            <a:hlinkClick r:id="rId6" action="ppaction://hlinksldjump"/>
            <a:extLst>
              <a:ext uri="{FF2B5EF4-FFF2-40B4-BE49-F238E27FC236}">
                <a16:creationId xmlns="" xmlns:a16="http://schemas.microsoft.com/office/drawing/2014/main" id="{54A645CC-3FB5-43AC-8A91-B55A072893B9}"/>
              </a:ext>
            </a:extLst>
          </p:cNvPr>
          <p:cNvSpPr/>
          <p:nvPr/>
        </p:nvSpPr>
        <p:spPr>
          <a:xfrm>
            <a:off x="538319" y="4461131"/>
            <a:ext cx="3027284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Балет</a:t>
            </a:r>
          </a:p>
        </p:txBody>
      </p:sp>
      <p:sp>
        <p:nvSpPr>
          <p:cNvPr id="10" name="Прямоугольник: скругленные углы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54A645CC-3FB5-43AC-8A91-B55A072893B9}"/>
              </a:ext>
            </a:extLst>
          </p:cNvPr>
          <p:cNvSpPr/>
          <p:nvPr/>
        </p:nvSpPr>
        <p:spPr>
          <a:xfrm>
            <a:off x="538320" y="5504378"/>
            <a:ext cx="3027285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Рок-опера</a:t>
            </a:r>
          </a:p>
        </p:txBody>
      </p:sp>
      <p:pic>
        <p:nvPicPr>
          <p:cNvPr id="16" name="Picture 2" descr="C:\Users\Палецких Елена\Desktop\Работа\Проверенные презентации\Балет\aae7b87afa5bc85d18756fb8685c275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87" y="1180744"/>
            <a:ext cx="4176001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44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88621" y="1127246"/>
            <a:ext cx="11442136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Выберите по три основных образа вокальных циклов Ф. Шуберта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«Прекрасная мельничиха» и «Зимний путь»</a:t>
            </a:r>
            <a:endParaRPr lang="ru-RU" sz="2400" dirty="0">
              <a:solidFill>
                <a:srgbClr val="00206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984204" y="2490088"/>
            <a:ext cx="4678410" cy="2600253"/>
            <a:chOff x="4046491" y="3058204"/>
            <a:chExt cx="4678410" cy="2600253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046491" y="4015300"/>
              <a:ext cx="2160000" cy="68580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Зима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6564901" y="4015561"/>
              <a:ext cx="2160000" cy="68580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Весна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4046491" y="4972657"/>
              <a:ext cx="2160000" cy="68580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Шарманщик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6564901" y="4970732"/>
              <a:ext cx="2160000" cy="68580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Ручей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046491" y="3058204"/>
              <a:ext cx="2160000" cy="68580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Ю</a:t>
              </a:r>
              <a:r>
                <a:rPr lang="ru-RU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ноша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6564901" y="3058204"/>
              <a:ext cx="2160000" cy="68580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Путник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Прямоугольник: скругленные углы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CCC890ED-04C0-44D7-B335-ED962BB5BB39}"/>
              </a:ext>
            </a:extLst>
          </p:cNvPr>
          <p:cNvSpPr/>
          <p:nvPr/>
        </p:nvSpPr>
        <p:spPr>
          <a:xfrm>
            <a:off x="9662614" y="6084712"/>
            <a:ext cx="131717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  <p:pic>
        <p:nvPicPr>
          <p:cNvPr id="11" name="Picture 4" descr="C:\Users\Палецких Елена\Desktop\pg-42-radio-get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1" y="2490088"/>
            <a:ext cx="2970000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5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88621" y="2103830"/>
            <a:ext cx="3240000" cy="4178538"/>
            <a:chOff x="1137139" y="1160354"/>
            <a:chExt cx="3240000" cy="4178538"/>
          </a:xfrm>
        </p:grpSpPr>
        <p:pic>
          <p:nvPicPr>
            <p:cNvPr id="3" name="Picture 2" descr="C:\Users\Палецких Елена\Desktop\Новая папка\87dd105ac670578097abad1cc1f50c9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139" y="1160354"/>
              <a:ext cx="3240000" cy="32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1137139" y="4400354"/>
              <a:ext cx="3240000" cy="93853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rgbClr val="CC0000"/>
                  </a:solidFill>
                </a:rPr>
                <a:t>«Прекрасная мельничиха»</a:t>
              </a:r>
              <a:endParaRPr lang="ru-RU" sz="2400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902993" y="2103830"/>
            <a:ext cx="2430000" cy="4175062"/>
            <a:chOff x="8321485" y="1142275"/>
            <a:chExt cx="2430000" cy="4175062"/>
          </a:xfrm>
        </p:grpSpPr>
        <p:pic>
          <p:nvPicPr>
            <p:cNvPr id="6" name="Picture 3" descr="C:\Users\Палецких Елена\Desktop\Новая папка\a379523503d48071316f647ccbb88312a379593e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1485" y="1142275"/>
              <a:ext cx="2430000" cy="32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8321485" y="4378799"/>
              <a:ext cx="2430000" cy="93853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rgbClr val="CC0000"/>
                  </a:solidFill>
                </a:rPr>
                <a:t>«Зимний путь»</a:t>
              </a:r>
              <a:endParaRPr lang="ru-RU" sz="2400" dirty="0">
                <a:solidFill>
                  <a:srgbClr val="CC0000"/>
                </a:solidFill>
              </a:endParaRPr>
            </a:p>
          </p:txBody>
        </p:sp>
      </p:grpSp>
      <p:sp>
        <p:nvSpPr>
          <p:cNvPr id="8" name="Скругленный прямоугольник 7"/>
          <p:cNvSpPr/>
          <p:nvPr/>
        </p:nvSpPr>
        <p:spPr>
          <a:xfrm>
            <a:off x="3949689" y="3165378"/>
            <a:ext cx="21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49689" y="4185286"/>
            <a:ext cx="21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Ручей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49689" y="2103830"/>
            <a:ext cx="21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ноша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8621" y="1127246"/>
            <a:ext cx="11442136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Три основных образа вокальных циклов Ф. Шуберта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670757" y="3144558"/>
            <a:ext cx="21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670757" y="4101915"/>
            <a:ext cx="21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Шарманщик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670757" y="2103830"/>
            <a:ext cx="21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Путник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388621" y="2098191"/>
            <a:ext cx="3240000" cy="4178538"/>
            <a:chOff x="1137139" y="1160354"/>
            <a:chExt cx="3240000" cy="4178538"/>
          </a:xfrm>
        </p:grpSpPr>
        <p:pic>
          <p:nvPicPr>
            <p:cNvPr id="13" name="Picture 2" descr="C:\Users\Палецких Елена\Desktop\Новая папка\87dd105ac670578097abad1cc1f50c9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139" y="1160354"/>
              <a:ext cx="3240000" cy="32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1137139" y="4400354"/>
              <a:ext cx="3240000" cy="93853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rgbClr val="CC0000"/>
                  </a:solidFill>
                </a:rPr>
                <a:t>«Прекрасная мельничиха»</a:t>
              </a:r>
              <a:endParaRPr lang="ru-RU" sz="2400" dirty="0">
                <a:solidFill>
                  <a:srgbClr val="CC0000"/>
                </a:solidFill>
              </a:endParaRPr>
            </a:p>
          </p:txBody>
        </p:sp>
      </p:grpSp>
      <p:pic>
        <p:nvPicPr>
          <p:cNvPr id="16" name="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7288" y="2393090"/>
            <a:ext cx="609600" cy="609600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073419" y="2103830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388621" y="1127246"/>
            <a:ext cx="11442136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Определите по звучанию песню из вокального цикла Ф. Шуберта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116560" y="316733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путь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607539" y="316733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Спокойно спи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116560" y="209819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Колыбельная ручья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607539" y="2110034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Шарманщик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383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234036" y="892164"/>
            <a:ext cx="11715864" cy="566986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002060"/>
                </a:solidFill>
              </a:rPr>
              <a:t>Расставьте описания четырёх частей классической симфонии в правильном порядке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F4C85D23-B3AB-462D-A54E-5144DA2740C9}"/>
              </a:ext>
            </a:extLst>
          </p:cNvPr>
          <p:cNvGrpSpPr/>
          <p:nvPr/>
        </p:nvGrpSpPr>
        <p:grpSpPr>
          <a:xfrm>
            <a:off x="6169671" y="1689974"/>
            <a:ext cx="3496843" cy="3000329"/>
            <a:chOff x="3013227" y="1613697"/>
            <a:chExt cx="3496843" cy="3000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Рисунок 22">
              <a:extLst>
                <a:ext uri="{FF2B5EF4-FFF2-40B4-BE49-F238E27FC236}">
                  <a16:creationId xmlns="" xmlns:a16="http://schemas.microsoft.com/office/drawing/2014/main" id="{5E915AD2-7EB9-4259-9BE6-2E9D94D7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227" y="1613697"/>
              <a:ext cx="3496843" cy="1800000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="" xmlns:a16="http://schemas.microsoft.com/office/drawing/2014/main" id="{B37CB89E-0B01-4F31-806B-E25141710CC2}"/>
                </a:ext>
              </a:extLst>
            </p:cNvPr>
            <p:cNvSpPr/>
            <p:nvPr/>
          </p:nvSpPr>
          <p:spPr>
            <a:xfrm>
              <a:off x="3013227" y="3413697"/>
              <a:ext cx="3496843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002060"/>
                  </a:solidFill>
                </a:rPr>
                <a:t>Быстрая, драматическая, написана, как правило, в сонатной форме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4093353A-0486-40FE-BD41-954F10FDA2AA}"/>
              </a:ext>
            </a:extLst>
          </p:cNvPr>
          <p:cNvGrpSpPr/>
          <p:nvPr/>
        </p:nvGrpSpPr>
        <p:grpSpPr>
          <a:xfrm>
            <a:off x="9767307" y="3489974"/>
            <a:ext cx="2182593" cy="3000329"/>
            <a:chOff x="7249886" y="1514643"/>
            <a:chExt cx="2182593" cy="3000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Прямоугольник 29">
              <a:extLst>
                <a:ext uri="{FF2B5EF4-FFF2-40B4-BE49-F238E27FC236}">
                  <a16:creationId xmlns="" xmlns:a16="http://schemas.microsoft.com/office/drawing/2014/main" id="{52B7C2D2-0B56-4871-A629-3CF8286B10F2}"/>
                </a:ext>
              </a:extLst>
            </p:cNvPr>
            <p:cNvSpPr/>
            <p:nvPr/>
          </p:nvSpPr>
          <p:spPr>
            <a:xfrm>
              <a:off x="7249886" y="3314643"/>
              <a:ext cx="2182593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002060"/>
                  </a:solidFill>
                </a:rPr>
                <a:t>Медленная, задумчивая или скорбная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="" xmlns:a16="http://schemas.microsoft.com/office/drawing/2014/main" id="{10116B60-DB84-4202-A43D-0091BE54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9886" y="1514643"/>
              <a:ext cx="2182593" cy="1800000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57576BDF-B144-4FC3-9B57-33496E5A38D6}"/>
              </a:ext>
            </a:extLst>
          </p:cNvPr>
          <p:cNvGrpSpPr/>
          <p:nvPr/>
        </p:nvGrpSpPr>
        <p:grpSpPr>
          <a:xfrm>
            <a:off x="3614881" y="3489974"/>
            <a:ext cx="2436751" cy="3000329"/>
            <a:chOff x="588515" y="1726760"/>
            <a:chExt cx="2436751" cy="3000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6A37ACC2-6B9A-4A6D-BBC3-5AFFBAB06766}"/>
                </a:ext>
              </a:extLst>
            </p:cNvPr>
            <p:cNvSpPr/>
            <p:nvPr/>
          </p:nvSpPr>
          <p:spPr>
            <a:xfrm>
              <a:off x="588516" y="3526760"/>
              <a:ext cx="243675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002060"/>
                  </a:solidFill>
                </a:rPr>
                <a:t>Менуэт, </a:t>
              </a:r>
              <a:r>
                <a:rPr lang="ru-RU" sz="2400" dirty="0">
                  <a:solidFill>
                    <a:srgbClr val="002060"/>
                  </a:solidFill>
                </a:rPr>
                <a:t>веселье, игра, зарисовки народной жизни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="" xmlns:a16="http://schemas.microsoft.com/office/drawing/2014/main" id="{FC19A46E-373F-49A2-9355-D3A514AC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515" y="1726760"/>
              <a:ext cx="2436750" cy="1800000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60580799-AE7B-49CA-8EFC-C31E183CB466}"/>
              </a:ext>
            </a:extLst>
          </p:cNvPr>
          <p:cNvGrpSpPr/>
          <p:nvPr/>
        </p:nvGrpSpPr>
        <p:grpSpPr>
          <a:xfrm>
            <a:off x="234035" y="1689974"/>
            <a:ext cx="3248640" cy="2618696"/>
            <a:chOff x="8162015" y="2241467"/>
            <a:chExt cx="3248640" cy="26186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" name="Рисунок 30">
              <a:extLst>
                <a:ext uri="{FF2B5EF4-FFF2-40B4-BE49-F238E27FC236}">
                  <a16:creationId xmlns="" xmlns:a16="http://schemas.microsoft.com/office/drawing/2014/main" id="{6DE1D4F8-3A2F-40D1-AF9D-48369A21A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2015" y="2241467"/>
              <a:ext cx="3248640" cy="1800000"/>
            </a:xfrm>
            <a:prstGeom prst="rect">
              <a:avLst/>
            </a:prstGeom>
          </p:spPr>
        </p:pic>
        <p:sp>
          <p:nvSpPr>
            <p:cNvPr id="42" name="Прямоугольник 41">
              <a:extLst>
                <a:ext uri="{FF2B5EF4-FFF2-40B4-BE49-F238E27FC236}">
                  <a16:creationId xmlns="" xmlns:a16="http://schemas.microsoft.com/office/drawing/2014/main" id="{48427DC4-8B46-484D-9FDA-9144E730F510}"/>
                </a:ext>
              </a:extLst>
            </p:cNvPr>
            <p:cNvSpPr/>
            <p:nvPr/>
          </p:nvSpPr>
          <p:spPr>
            <a:xfrm>
              <a:off x="8162015" y="4029166"/>
              <a:ext cx="324863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002060"/>
                  </a:solidFill>
                </a:rPr>
                <a:t>Победа, торжество, празднество</a:t>
              </a:r>
            </a:p>
          </p:txBody>
        </p:sp>
      </p:grpSp>
      <p:sp>
        <p:nvSpPr>
          <p:cNvPr id="3" name="Прямоугольник: скругленные углы 2">
            <a:hlinkClick r:id="rId7" action="ppaction://hlinksldjump"/>
            <a:extLst>
              <a:ext uri="{FF2B5EF4-FFF2-40B4-BE49-F238E27FC236}">
                <a16:creationId xmlns="" xmlns:a16="http://schemas.microsoft.com/office/drawing/2014/main" id="{CCC890ED-04C0-44D7-B335-ED962BB5BB39}"/>
              </a:ext>
            </a:extLst>
          </p:cNvPr>
          <p:cNvSpPr/>
          <p:nvPr/>
        </p:nvSpPr>
        <p:spPr>
          <a:xfrm>
            <a:off x="7250884" y="5950303"/>
            <a:ext cx="131717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02454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252743" y="892164"/>
            <a:ext cx="11610314" cy="566986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Четыре части симфонии воплощают в себе разные стороны жизни человека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F4C85D23-B3AB-462D-A54E-5144DA2740C9}"/>
              </a:ext>
            </a:extLst>
          </p:cNvPr>
          <p:cNvGrpSpPr/>
          <p:nvPr/>
        </p:nvGrpSpPr>
        <p:grpSpPr>
          <a:xfrm>
            <a:off x="252743" y="1689974"/>
            <a:ext cx="3496843" cy="3369660"/>
            <a:chOff x="3013227" y="1613697"/>
            <a:chExt cx="3496843" cy="3369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Рисунок 22">
              <a:extLst>
                <a:ext uri="{FF2B5EF4-FFF2-40B4-BE49-F238E27FC236}">
                  <a16:creationId xmlns="" xmlns:a16="http://schemas.microsoft.com/office/drawing/2014/main" id="{5E915AD2-7EB9-4259-9BE6-2E9D94D7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227" y="1613697"/>
              <a:ext cx="3496843" cy="1800000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="" xmlns:a16="http://schemas.microsoft.com/office/drawing/2014/main" id="{B37CB89E-0B01-4F31-806B-E25141710CC2}"/>
                </a:ext>
              </a:extLst>
            </p:cNvPr>
            <p:cNvSpPr/>
            <p:nvPr/>
          </p:nvSpPr>
          <p:spPr>
            <a:xfrm>
              <a:off x="3013227" y="3413697"/>
              <a:ext cx="3496843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002060"/>
                  </a:solidFill>
                </a:rPr>
                <a:t>1 часть – быстрая, драматическая, написана, как правило, в сонатной форме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4093353A-0486-40FE-BD41-954F10FDA2AA}"/>
              </a:ext>
            </a:extLst>
          </p:cNvPr>
          <p:cNvGrpSpPr/>
          <p:nvPr/>
        </p:nvGrpSpPr>
        <p:grpSpPr>
          <a:xfrm>
            <a:off x="3913405" y="3489974"/>
            <a:ext cx="2182593" cy="3000329"/>
            <a:chOff x="7249886" y="1514643"/>
            <a:chExt cx="2182593" cy="3000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Прямоугольник 29">
              <a:extLst>
                <a:ext uri="{FF2B5EF4-FFF2-40B4-BE49-F238E27FC236}">
                  <a16:creationId xmlns="" xmlns:a16="http://schemas.microsoft.com/office/drawing/2014/main" id="{52B7C2D2-0B56-4871-A629-3CF8286B10F2}"/>
                </a:ext>
              </a:extLst>
            </p:cNvPr>
            <p:cNvSpPr/>
            <p:nvPr/>
          </p:nvSpPr>
          <p:spPr>
            <a:xfrm>
              <a:off x="7249886" y="3314643"/>
              <a:ext cx="2182593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002060"/>
                  </a:solidFill>
                </a:rPr>
                <a:t>2 – медленная, задумчивая или скорбная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="" xmlns:a16="http://schemas.microsoft.com/office/drawing/2014/main" id="{10116B60-DB84-4202-A43D-0091BE54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9886" y="1514643"/>
              <a:ext cx="2182593" cy="1800000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57576BDF-B144-4FC3-9B57-33496E5A38D6}"/>
              </a:ext>
            </a:extLst>
          </p:cNvPr>
          <p:cNvGrpSpPr/>
          <p:nvPr/>
        </p:nvGrpSpPr>
        <p:grpSpPr>
          <a:xfrm>
            <a:off x="6200468" y="1689974"/>
            <a:ext cx="2436751" cy="3369660"/>
            <a:chOff x="588515" y="1726760"/>
            <a:chExt cx="2436751" cy="3369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6A37ACC2-6B9A-4A6D-BBC3-5AFFBAB06766}"/>
                </a:ext>
              </a:extLst>
            </p:cNvPr>
            <p:cNvSpPr/>
            <p:nvPr/>
          </p:nvSpPr>
          <p:spPr>
            <a:xfrm>
              <a:off x="588516" y="3526760"/>
              <a:ext cx="2436750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002060"/>
                  </a:solidFill>
                </a:rPr>
                <a:t>3 часть – </a:t>
              </a:r>
              <a:r>
                <a:rPr lang="ru-RU" sz="2400" dirty="0" smtClean="0">
                  <a:solidFill>
                    <a:srgbClr val="002060"/>
                  </a:solidFill>
                </a:rPr>
                <a:t>менуэт, </a:t>
              </a:r>
              <a:r>
                <a:rPr lang="ru-RU" sz="2400" dirty="0">
                  <a:solidFill>
                    <a:srgbClr val="002060"/>
                  </a:solidFill>
                </a:rPr>
                <a:t>веселье, игра, зарисовки народной жизни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="" xmlns:a16="http://schemas.microsoft.com/office/drawing/2014/main" id="{FC19A46E-373F-49A2-9355-D3A514AC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515" y="1726760"/>
              <a:ext cx="2436750" cy="1800000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60580799-AE7B-49CA-8EFC-C31E183CB466}"/>
              </a:ext>
            </a:extLst>
          </p:cNvPr>
          <p:cNvGrpSpPr/>
          <p:nvPr/>
        </p:nvGrpSpPr>
        <p:grpSpPr>
          <a:xfrm>
            <a:off x="8736262" y="3489974"/>
            <a:ext cx="3248640" cy="2988028"/>
            <a:chOff x="8162015" y="2241467"/>
            <a:chExt cx="3248640" cy="29880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" name="Рисунок 30">
              <a:extLst>
                <a:ext uri="{FF2B5EF4-FFF2-40B4-BE49-F238E27FC236}">
                  <a16:creationId xmlns="" xmlns:a16="http://schemas.microsoft.com/office/drawing/2014/main" id="{6DE1D4F8-3A2F-40D1-AF9D-48369A21A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2015" y="2241467"/>
              <a:ext cx="3248640" cy="1800000"/>
            </a:xfrm>
            <a:prstGeom prst="rect">
              <a:avLst/>
            </a:prstGeom>
          </p:spPr>
        </p:pic>
        <p:sp>
          <p:nvSpPr>
            <p:cNvPr id="42" name="Прямоугольник 41">
              <a:extLst>
                <a:ext uri="{FF2B5EF4-FFF2-40B4-BE49-F238E27FC236}">
                  <a16:creationId xmlns="" xmlns:a16="http://schemas.microsoft.com/office/drawing/2014/main" id="{48427DC4-8B46-484D-9FDA-9144E730F510}"/>
                </a:ext>
              </a:extLst>
            </p:cNvPr>
            <p:cNvSpPr/>
            <p:nvPr/>
          </p:nvSpPr>
          <p:spPr>
            <a:xfrm>
              <a:off x="8162015" y="4029166"/>
              <a:ext cx="3248639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002060"/>
                  </a:solidFill>
                </a:rPr>
                <a:t>4 часть – победа, торжество, празднество</a:t>
              </a:r>
            </a:p>
          </p:txBody>
        </p:sp>
      </p:grp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11444901" y="593800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36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5956" y="2398643"/>
            <a:ext cx="609600" cy="609600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156532" y="2109383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186399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Определите по звучанию номер части симфонии </a:t>
            </a:r>
            <a:r>
              <a:rPr lang="ru-RU" sz="2400" dirty="0" smtClean="0">
                <a:solidFill>
                  <a:srgbClr val="002060"/>
                </a:solidFill>
              </a:rPr>
              <a:t>№ 40 В.А</a:t>
            </a:r>
            <a:r>
              <a:rPr lang="ru-RU" sz="2400" dirty="0">
                <a:solidFill>
                  <a:srgbClr val="002060"/>
                </a:solidFill>
              </a:rPr>
              <a:t>. Моцарта</a:t>
            </a:r>
          </a:p>
        </p:txBody>
      </p:sp>
      <p:sp>
        <p:nvSpPr>
          <p:cNvPr id="5" name="Прямоугольник: скругленные углы 2">
            <a:extLst>
              <a:ext uri="{FF2B5EF4-FFF2-40B4-BE49-F238E27FC236}">
                <a16:creationId xmlns="" xmlns:a16="http://schemas.microsoft.com/office/drawing/2014/main" id="{CCC890ED-04C0-44D7-B335-ED962BB5BB39}"/>
              </a:ext>
            </a:extLst>
          </p:cNvPr>
          <p:cNvSpPr/>
          <p:nvPr/>
        </p:nvSpPr>
        <p:spPr>
          <a:xfrm>
            <a:off x="9662614" y="6084712"/>
            <a:ext cx="131717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3676754" y="2109383"/>
            <a:ext cx="4838492" cy="3975329"/>
            <a:chOff x="3676754" y="2109383"/>
            <a:chExt cx="4838492" cy="3975329"/>
          </a:xfrm>
        </p:grpSpPr>
        <p:pic>
          <p:nvPicPr>
            <p:cNvPr id="1029" name="Picture 5" descr="C:\Users\Палецких Елена\Desktop\Новая папка\Victory_Ball,_1781_-_Jean_Leon_Gerome_Ferri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6754" y="2109383"/>
              <a:ext cx="4838492" cy="34353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3676754" y="5544712"/>
              <a:ext cx="4838491" cy="540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CC0000"/>
                  </a:solidFill>
                </a:rPr>
                <a:t>3 часть - менуэт</a:t>
              </a:r>
            </a:p>
          </p:txBody>
        </p:sp>
      </p:grp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0401" y="2398643"/>
            <a:ext cx="609600" cy="609600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156532" y="2109383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186399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Определите по звучанию номер части </a:t>
            </a:r>
            <a:r>
              <a:rPr lang="ru-RU" sz="2400" dirty="0" smtClean="0">
                <a:solidFill>
                  <a:srgbClr val="002060"/>
                </a:solidFill>
              </a:rPr>
              <a:t>симфонии № 5 </a:t>
            </a:r>
            <a:r>
              <a:rPr lang="ru-RU" sz="2400" dirty="0">
                <a:solidFill>
                  <a:srgbClr val="002060"/>
                </a:solidFill>
              </a:rPr>
              <a:t>Л. Бетховена</a:t>
            </a: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: скругленные углы 2">
            <a:extLst>
              <a:ext uri="{FF2B5EF4-FFF2-40B4-BE49-F238E27FC236}">
                <a16:creationId xmlns="" xmlns:a16="http://schemas.microsoft.com/office/drawing/2014/main" id="{CCC890ED-04C0-44D7-B335-ED962BB5BB39}"/>
              </a:ext>
            </a:extLst>
          </p:cNvPr>
          <p:cNvSpPr/>
          <p:nvPr/>
        </p:nvSpPr>
        <p:spPr>
          <a:xfrm>
            <a:off x="9662614" y="6084712"/>
            <a:ext cx="131717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018479" y="2109383"/>
            <a:ext cx="4155042" cy="3975329"/>
            <a:chOff x="4018479" y="2109383"/>
            <a:chExt cx="4155042" cy="3975329"/>
          </a:xfrm>
        </p:grpSpPr>
        <p:pic>
          <p:nvPicPr>
            <p:cNvPr id="1026" name="Picture 2" descr="C:\Users\Палецких Елена\Desktop\Новая папка\95ad6e786bae0bb27936efcf4857479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479" y="2109383"/>
              <a:ext cx="4155042" cy="34353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4018479" y="5544712"/>
              <a:ext cx="4155042" cy="540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CC0000"/>
                  </a:solidFill>
                </a:rPr>
                <a:t>4 часть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75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100291" y="3795040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Кантата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157516" y="3795040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Реквием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00291" y="2620513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Соната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57516" y="2620513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Концерт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8130" y="1186399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Музыкальное произведение, основанное на сопоставлении, состязании одного солирующего инструмента и всего оркестра</a:t>
            </a:r>
          </a:p>
        </p:txBody>
      </p:sp>
      <p:pic>
        <p:nvPicPr>
          <p:cNvPr id="1026" name="Picture 2" descr="C:\Users\Палецких Елена\Desktop\Новая папка\a6a22b8cb669cd4e653bf9a27bb8217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9"/>
          <a:stretch/>
        </p:blipFill>
        <p:spPr bwMode="auto">
          <a:xfrm>
            <a:off x="278130" y="2598760"/>
            <a:ext cx="4363471" cy="2982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5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8130" y="1186399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Композитор, который установил классическую трёхчастную структуру концерта, чередование частей:  быстро – медленно – быстро</a:t>
            </a:r>
          </a:p>
        </p:txBody>
      </p:sp>
      <p:pic>
        <p:nvPicPr>
          <p:cNvPr id="2050" name="Picture 2" descr="C:\Users\Палецких Елена\Desktop\Новая папка\Vivald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" y="2598760"/>
            <a:ext cx="3067456" cy="37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00291" y="3786230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А.И. Хачатурян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57516" y="3786230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 </a:t>
            </a:r>
            <a:r>
              <a:rPr lang="ru-RU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Шнитке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00291" y="2611703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Вивальди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157516" y="2611703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И.С. Бах</a:t>
            </a:r>
          </a:p>
        </p:txBody>
      </p:sp>
    </p:spTree>
    <p:extLst>
      <p:ext uri="{BB962C8B-B14F-4D97-AF65-F5344CB8AC3E}">
        <p14:creationId xmlns:p14="http://schemas.microsoft.com/office/powerpoint/2010/main" val="22257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0401" y="2917026"/>
            <a:ext cx="609600" cy="6096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186399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Музыка концерта </a:t>
            </a:r>
            <a:r>
              <a:rPr lang="ru-RU" sz="2400" dirty="0">
                <a:solidFill>
                  <a:srgbClr val="002060"/>
                </a:solidFill>
              </a:rPr>
              <a:t>для скрипки с </a:t>
            </a:r>
            <a:r>
              <a:rPr lang="ru-RU" sz="2400" dirty="0" smtClean="0">
                <a:solidFill>
                  <a:srgbClr val="002060"/>
                </a:solidFill>
              </a:rPr>
              <a:t>оркестром этого композитора пронизана </a:t>
            </a:r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народными </a:t>
            </a:r>
            <a:r>
              <a:rPr lang="ru-RU" sz="2400" dirty="0">
                <a:solidFill>
                  <a:srgbClr val="002060"/>
                </a:solidFill>
              </a:rPr>
              <a:t>песенно-танцевальными интонациями и </a:t>
            </a:r>
            <a:r>
              <a:rPr lang="ru-RU" sz="2400" dirty="0" smtClean="0">
                <a:solidFill>
                  <a:srgbClr val="002060"/>
                </a:solidFill>
              </a:rPr>
              <a:t>ритмами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156532" y="262776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5" name="Picture 3" descr="C:\Users\Палецких Елена\Desktop\Новая папка\1147cc136a1ef7a33d9abf82e21c0d7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12"/>
          <a:stretch/>
        </p:blipFill>
        <p:spPr bwMode="auto">
          <a:xfrm>
            <a:off x="278130" y="2611703"/>
            <a:ext cx="4030070" cy="37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100291" y="3786230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А.И. Хачатурян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57516" y="3786230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 </a:t>
            </a:r>
            <a:r>
              <a:rPr lang="ru-RU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Шнитке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00291" y="2611703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Вивальди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157516" y="2611703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И.С. Бах</a:t>
            </a:r>
          </a:p>
        </p:txBody>
      </p:sp>
    </p:spTree>
    <p:extLst>
      <p:ext uri="{BB962C8B-B14F-4D97-AF65-F5344CB8AC3E}">
        <p14:creationId xmlns:p14="http://schemas.microsoft.com/office/powerpoint/2010/main" val="295157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70B99CBD-0394-48FC-BA45-8F6DD8130E39}"/>
              </a:ext>
            </a:extLst>
          </p:cNvPr>
          <p:cNvSpPr/>
          <p:nvPr/>
        </p:nvSpPr>
        <p:spPr>
          <a:xfrm>
            <a:off x="4044110" y="4461131"/>
            <a:ext cx="3934031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Симфоническая музыка</a:t>
            </a:r>
          </a:p>
        </p:txBody>
      </p:sp>
      <p:sp>
        <p:nvSpPr>
          <p:cNvPr id="6" name="Прямоугольник: скругленные углы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E06497BF-3610-420B-B96B-C708C24C2C1F}"/>
              </a:ext>
            </a:extLst>
          </p:cNvPr>
          <p:cNvSpPr/>
          <p:nvPr/>
        </p:nvSpPr>
        <p:spPr>
          <a:xfrm>
            <a:off x="4044108" y="2272916"/>
            <a:ext cx="3934033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Камерная инструментальная музыка</a:t>
            </a:r>
          </a:p>
        </p:txBody>
      </p:sp>
      <p:sp>
        <p:nvSpPr>
          <p:cNvPr id="7" name="Прямоугольник: скругленные углы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70B99CBD-0394-48FC-BA45-8F6DD8130E39}"/>
              </a:ext>
            </a:extLst>
          </p:cNvPr>
          <p:cNvSpPr/>
          <p:nvPr/>
        </p:nvSpPr>
        <p:spPr>
          <a:xfrm>
            <a:off x="4044110" y="3358204"/>
            <a:ext cx="3934032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Камерная вокальная музыка</a:t>
            </a:r>
          </a:p>
        </p:txBody>
      </p:sp>
      <p:sp>
        <p:nvSpPr>
          <p:cNvPr id="13" name="Прямоугольник: скругленные углы 5">
            <a:hlinkClick r:id="rId6" action="ppaction://hlinksldjump"/>
            <a:extLst>
              <a:ext uri="{FF2B5EF4-FFF2-40B4-BE49-F238E27FC236}">
                <a16:creationId xmlns="" xmlns:a16="http://schemas.microsoft.com/office/drawing/2014/main" id="{E06497BF-3610-420B-B96B-C708C24C2C1F}"/>
              </a:ext>
            </a:extLst>
          </p:cNvPr>
          <p:cNvSpPr/>
          <p:nvPr/>
        </p:nvSpPr>
        <p:spPr>
          <a:xfrm>
            <a:off x="4044108" y="1180744"/>
            <a:ext cx="3934032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0000"/>
                </a:solidFill>
              </a:rPr>
              <a:t>Камерная музыка</a:t>
            </a:r>
          </a:p>
        </p:txBody>
      </p:sp>
      <p:pic>
        <p:nvPicPr>
          <p:cNvPr id="2050" name="Picture 2" descr="C:\Users\Палецких Елена\Desktop\230104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1" y="1180744"/>
            <a:ext cx="3552717" cy="2366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Палецких Елена\Desktop\Новая папка\aa1df6ab-a399-5d09-8ebd-4f602893926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68" y="2998575"/>
            <a:ext cx="3552717" cy="2362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25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0401" y="2398643"/>
            <a:ext cx="609600" cy="609600"/>
          </a:xfrm>
          <a:prstGeom prst="rect">
            <a:avLst/>
          </a:prstGeom>
        </p:spPr>
      </p:pic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156532" y="2109383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8130" y="1186399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Определите по звучанию одну из частей «Сюиты в старинном стиле» А.Г. </a:t>
            </a:r>
            <a:r>
              <a:rPr lang="ru-RU" sz="2400" dirty="0" err="1">
                <a:solidFill>
                  <a:srgbClr val="002060"/>
                </a:solidFill>
              </a:rPr>
              <a:t>Шнитке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" name="Picture 2" descr="C:\Users\Палецких Елена\Desktop\6 класс\poster_p-706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9" y="2109383"/>
            <a:ext cx="4320000" cy="34556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100292" y="3786230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Пантомима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157517" y="3786230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Пастораль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00292" y="2611703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Балет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57517" y="2611703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Менуэт</a:t>
            </a:r>
          </a:p>
        </p:txBody>
      </p:sp>
    </p:spTree>
    <p:extLst>
      <p:ext uri="{BB962C8B-B14F-4D97-AF65-F5344CB8AC3E}">
        <p14:creationId xmlns:p14="http://schemas.microsoft.com/office/powerpoint/2010/main" val="33136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120509" y="3786230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Импрессионизм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10400" y="2604495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Романтизм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177734" y="2599402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Симфоджаз</a:t>
            </a:r>
          </a:p>
        </p:txBody>
      </p:sp>
      <p:pic>
        <p:nvPicPr>
          <p:cNvPr id="19" name="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0401" y="2675602"/>
            <a:ext cx="609600" cy="6096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010552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Стиль музыки и живописи, который объединяет картину </a:t>
            </a:r>
            <a:r>
              <a:rPr lang="ru-RU" sz="2400" dirty="0" smtClean="0">
                <a:solidFill>
                  <a:srgbClr val="002060"/>
                </a:solidFill>
              </a:rPr>
              <a:t>художника </a:t>
            </a:r>
            <a:r>
              <a:rPr lang="ru-RU" sz="2400" dirty="0">
                <a:solidFill>
                  <a:srgbClr val="002060"/>
                </a:solidFill>
              </a:rPr>
              <a:t>и симфоническую картину «Празднества» К. Дебюсси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156532" y="2386342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278130" y="2386342"/>
            <a:ext cx="4320001" cy="3968178"/>
            <a:chOff x="4194123" y="2291230"/>
            <a:chExt cx="4320001" cy="3968178"/>
          </a:xfrm>
        </p:grpSpPr>
        <p:pic>
          <p:nvPicPr>
            <p:cNvPr id="1027" name="Picture 3" descr="C:\Users\Палецких Елена\Desktop\Новая папка\tild6436-3665-4530-a136-613962303036__noro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123" y="2291230"/>
              <a:ext cx="4320000" cy="34323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194124" y="5719408"/>
              <a:ext cx="4320000" cy="540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rgbClr val="CC0000"/>
                  </a:solidFill>
                </a:rPr>
                <a:t>К. Моне. «Бульвар капуцинок»</a:t>
              </a:r>
            </a:p>
          </p:txBody>
        </p:sp>
      </p:grp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77734" y="3795146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Полистилистика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228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3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0401" y="2675602"/>
            <a:ext cx="609600" cy="609600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156532" y="2386342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Музыкальный стиль, в котором Дж. Гершвин написал «Рапсодию в стиле блюз»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20509" y="3786230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Импрессионизм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10400" y="2604495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Романтизм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177734" y="2599402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Симфоджаз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177734" y="3795146"/>
            <a:ext cx="252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Полистилистика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78130" y="1994438"/>
            <a:ext cx="4447494" cy="4481439"/>
            <a:chOff x="278130" y="1994438"/>
            <a:chExt cx="4447494" cy="4481439"/>
          </a:xfrm>
        </p:grpSpPr>
        <p:pic>
          <p:nvPicPr>
            <p:cNvPr id="1029" name="Picture 5" descr="C:\Users\Палецких Елена\Desktop\Новая папка\50589f3b4e44f522c4eaab3a796917a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30" y="1994438"/>
              <a:ext cx="2390625" cy="30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C:\Users\Палецких Елена\Desktop\Новая папка\5cedf4d74b21c1c1b0a0f284515626a5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499" y="3415877"/>
              <a:ext cx="2467125" cy="30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95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Исток православной музыки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16585" y="3773288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Фуга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16585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Имитация 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853870" y="3757674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Знаменный распев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853870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Хорал </a:t>
            </a:r>
          </a:p>
        </p:txBody>
      </p:sp>
      <p:pic>
        <p:nvPicPr>
          <p:cNvPr id="10" name="Picture 4" descr="C:\Users\Палецких Елена\Desktop\Содружество муз\bc968445dcc033be530bc75dc767237c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" y="1988803"/>
            <a:ext cx="4500000" cy="4504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08893" y="3677773"/>
            <a:ext cx="3784676" cy="513311"/>
          </a:xfrm>
          <a:prstGeom prst="rect">
            <a:avLst/>
          </a:prstGeom>
          <a:solidFill>
            <a:srgbClr val="FFFFCC"/>
          </a:solidFill>
          <a:ln w="25400" cap="flat" cmpd="sng" algn="ctr">
            <a:noFill/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algn="ctr"/>
            <a:endParaRPr lang="ru-RU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  <p:bldP spid="6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Два жанра православного богослужения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16585" y="3773288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Молебен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853869" y="3761538"/>
            <a:ext cx="3060001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Страсти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16585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Венчание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853870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Реквием </a:t>
            </a:r>
          </a:p>
        </p:txBody>
      </p:sp>
      <p:pic>
        <p:nvPicPr>
          <p:cNvPr id="15" name="Picture 2" descr="C:\Users\Палецких Елена\Desktop\Новая папка\9223241d4452bf8b2d2d4b398d643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" y="1988803"/>
            <a:ext cx="4680000" cy="312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59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алецких Елена\Desktop\Новая папка\akklamacij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/>
          <a:stretch/>
        </p:blipFill>
        <p:spPr bwMode="auto">
          <a:xfrm>
            <a:off x="278130" y="2393022"/>
            <a:ext cx="4680000" cy="37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010552"/>
            <a:ext cx="1176147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Состав </a:t>
            </a:r>
            <a:r>
              <a:rPr lang="ru-RU" sz="2400" dirty="0" smtClean="0">
                <a:solidFill>
                  <a:srgbClr val="002060"/>
                </a:solidFill>
              </a:rPr>
              <a:t>исполнителей, для </a:t>
            </a:r>
            <a:r>
              <a:rPr lang="ru-RU" sz="2400" dirty="0">
                <a:solidFill>
                  <a:srgbClr val="002060"/>
                </a:solidFill>
              </a:rPr>
              <a:t>которого чаще всего писал духовную музыку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М.С. Березовский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16585" y="3773288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 и фортепиано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16585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капелла 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853870" y="3757674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 и гитара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853870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орган </a:t>
            </a:r>
          </a:p>
        </p:txBody>
      </p:sp>
    </p:spTree>
    <p:extLst>
      <p:ext uri="{BB962C8B-B14F-4D97-AF65-F5344CB8AC3E}">
        <p14:creationId xmlns:p14="http://schemas.microsoft.com/office/powerpoint/2010/main" val="316759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5956" y="2888021"/>
            <a:ext cx="609600" cy="6096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010552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Совершенная полифоническая форма, в которой </a:t>
            </a:r>
            <a:r>
              <a:rPr lang="ru-RU" sz="2400" dirty="0" smtClean="0">
                <a:solidFill>
                  <a:srgbClr val="002060"/>
                </a:solidFill>
              </a:rPr>
              <a:t>написана первая </a:t>
            </a:r>
            <a:r>
              <a:rPr lang="ru-RU" sz="2400" dirty="0">
                <a:solidFill>
                  <a:srgbClr val="002060"/>
                </a:solidFill>
              </a:rPr>
              <a:t>часть духовного концерта М.С. Березовского «Не </a:t>
            </a:r>
            <a:r>
              <a:rPr lang="ru-RU" sz="2400" dirty="0" err="1">
                <a:solidFill>
                  <a:srgbClr val="002060"/>
                </a:solidFill>
              </a:rPr>
              <a:t>отвержи</a:t>
            </a:r>
            <a:r>
              <a:rPr lang="ru-RU" sz="2400" dirty="0">
                <a:solidFill>
                  <a:srgbClr val="002060"/>
                </a:solidFill>
              </a:rPr>
              <a:t> мене во время старости»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47809" y="3773288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Фуга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47809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Имитация 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85094" y="3757674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Знаменный распев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85094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Хорал 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182087" y="2598761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C:\Users\Палецких Елена\Desktop\Новая папка\slide-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4613" r="5165" b="3182"/>
          <a:stretch/>
        </p:blipFill>
        <p:spPr bwMode="auto">
          <a:xfrm>
            <a:off x="278130" y="2389859"/>
            <a:ext cx="3624896" cy="273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5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4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8130" y="1010552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Богослужение православной церкви, которое совершается вечером накануне воскресенья и праздников и объединяет службы: вечерню и утреню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16585" y="3773288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Венчание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853871" y="3773288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Всенощная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16585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Литургия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853871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Месса</a:t>
            </a:r>
          </a:p>
        </p:txBody>
      </p:sp>
      <p:pic>
        <p:nvPicPr>
          <p:cNvPr id="18" name="Picture 2" descr="C:\Users\Палецких Елена\Desktop\Новая папка\risshi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9" y="2376295"/>
            <a:ext cx="4680000" cy="31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18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7286" y="2669163"/>
            <a:ext cx="609600" cy="6096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18248" y="1010552"/>
            <a:ext cx="11512507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Часть «Всенощного бдения» С.В. Рахманинова, к которой относится песнопение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«Ныне </a:t>
            </a:r>
            <a:r>
              <a:rPr lang="ru-RU" sz="2400" dirty="0" err="1">
                <a:solidFill>
                  <a:srgbClr val="002060"/>
                </a:solidFill>
              </a:rPr>
              <a:t>отпущаеше</a:t>
            </a:r>
            <a:r>
              <a:rPr lang="ru-RU" sz="2400" dirty="0">
                <a:solidFill>
                  <a:srgbClr val="002060"/>
                </a:solidFill>
              </a:rPr>
              <a:t>»</a:t>
            </a:r>
          </a:p>
        </p:txBody>
      </p:sp>
      <p:pic>
        <p:nvPicPr>
          <p:cNvPr id="7174" name="Picture 6" descr="C:\Users\Палецких Елена\Desktop\Новая папка\4464288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t="2712" r="1673" b="2397"/>
          <a:stretch/>
        </p:blipFill>
        <p:spPr bwMode="auto">
          <a:xfrm>
            <a:off x="318249" y="2379903"/>
            <a:ext cx="4180647" cy="41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073417" y="2379903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5250725" y="4249936"/>
            <a:ext cx="39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Утреня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250725" y="3185362"/>
            <a:ext cx="39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Вечерня</a:t>
            </a:r>
          </a:p>
        </p:txBody>
      </p:sp>
    </p:spTree>
    <p:extLst>
      <p:ext uri="{BB962C8B-B14F-4D97-AF65-F5344CB8AC3E}">
        <p14:creationId xmlns:p14="http://schemas.microsoft.com/office/powerpoint/2010/main" val="101392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Исток католической музыки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16585" y="3773288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Фуга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16585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Имитация 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853870" y="3757674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Знаменный распев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853870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Хорал </a:t>
            </a:r>
          </a:p>
        </p:txBody>
      </p:sp>
      <p:pic>
        <p:nvPicPr>
          <p:cNvPr id="10" name="Picture 3" descr="C:\Users\Палецких Елена\Desktop\Новая папка\NATIONAL-SHRINE-CHOIR-50TH-1300x8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9" y="1988803"/>
            <a:ext cx="4680000" cy="310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78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54A645CC-3FB5-43AC-8A91-B55A072893B9}"/>
              </a:ext>
            </a:extLst>
          </p:cNvPr>
          <p:cNvSpPr/>
          <p:nvPr/>
        </p:nvSpPr>
        <p:spPr>
          <a:xfrm>
            <a:off x="8372987" y="1186595"/>
            <a:ext cx="3027600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П</a:t>
            </a:r>
            <a:r>
              <a:rPr lang="ru-RU" sz="2400" dirty="0" smtClean="0">
                <a:solidFill>
                  <a:srgbClr val="002060"/>
                </a:solidFill>
              </a:rPr>
              <a:t>равославная </a:t>
            </a:r>
            <a:r>
              <a:rPr lang="ru-RU" sz="2400" dirty="0">
                <a:solidFill>
                  <a:srgbClr val="002060"/>
                </a:solidFill>
              </a:rPr>
              <a:t>музыка</a:t>
            </a:r>
          </a:p>
        </p:txBody>
      </p:sp>
      <p:sp>
        <p:nvSpPr>
          <p:cNvPr id="15" name="Прямоугольник: скругленные углы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54A645CC-3FB5-43AC-8A91-B55A072893B9}"/>
              </a:ext>
            </a:extLst>
          </p:cNvPr>
          <p:cNvSpPr/>
          <p:nvPr/>
        </p:nvSpPr>
        <p:spPr>
          <a:xfrm>
            <a:off x="8372986" y="2278767"/>
            <a:ext cx="3027600" cy="9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Католическая </a:t>
            </a:r>
            <a:r>
              <a:rPr lang="ru-RU" sz="2400" dirty="0">
                <a:solidFill>
                  <a:srgbClr val="002060"/>
                </a:solidFill>
              </a:rPr>
              <a:t>музыка</a:t>
            </a:r>
          </a:p>
        </p:txBody>
      </p:sp>
      <p:pic>
        <p:nvPicPr>
          <p:cNvPr id="16" name="Picture 2" descr="C:\Users\Палецких Елена\Desktop\Материалы по музыке\НЕБЕСНОЕ И ЗЕМНОЕ-1\Иллюстрации\65458084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20" y="1186594"/>
            <a:ext cx="3946321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12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алецких Елена\Desktop\Новая папка\upload-2021-12-25T002405Z_1701074498_RC2BLR9LF1AM_RTRMADP_3_CHRISTMAS-SEASON-MIDNIGHT-MASS-pic_32ratio_900x600-900x600-57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1" y="1958611"/>
            <a:ext cx="4680000" cy="31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Два жанра католического богослужения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16585" y="3773255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Кантата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853871" y="3773288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Всенощная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16585" y="2598728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Молебен 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853871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Месса</a:t>
            </a:r>
          </a:p>
        </p:txBody>
      </p:sp>
    </p:spTree>
    <p:extLst>
      <p:ext uri="{BB962C8B-B14F-4D97-AF65-F5344CB8AC3E}">
        <p14:creationId xmlns:p14="http://schemas.microsoft.com/office/powerpoint/2010/main" val="180788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Палецких Елена\Desktop\Новая папка\MertonCollege-ChristmasCarolServicebyIanWallman-48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" y="1947250"/>
            <a:ext cx="4680000" cy="32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010552"/>
            <a:ext cx="11635740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Состав исполнителей, для которого чаще всего писал духовную музыку И.С. Бах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16585" y="3773288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 и фортепиано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16585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капелла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853870" y="3757674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 и гитара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853870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орган </a:t>
            </a:r>
          </a:p>
        </p:txBody>
      </p:sp>
    </p:spTree>
    <p:extLst>
      <p:ext uri="{BB962C8B-B14F-4D97-AF65-F5344CB8AC3E}">
        <p14:creationId xmlns:p14="http://schemas.microsoft.com/office/powerpoint/2010/main" val="29168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алецких Елена\Desktop\Новая папка\a7f722d8c5e20b894e133c3b3880f9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" y="2357589"/>
            <a:ext cx="4680000" cy="2634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8130" y="1010552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Многочастное циклическое вокально-инструментальное произведение на текст разделов главного богослужения католической церкви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16585" y="3761825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Венчание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853871" y="3773288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Всенощная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316585" y="2587298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Хорал 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853871" y="2598761"/>
            <a:ext cx="30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Месса</a:t>
            </a:r>
          </a:p>
        </p:txBody>
      </p:sp>
    </p:spTree>
    <p:extLst>
      <p:ext uri="{BB962C8B-B14F-4D97-AF65-F5344CB8AC3E}">
        <p14:creationId xmlns:p14="http://schemas.microsoft.com/office/powerpoint/2010/main" val="231607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6144" y="2669163"/>
            <a:ext cx="609600" cy="6096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18248" y="1010552"/>
            <a:ext cx="11512507" cy="5107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Основная идея «Высокой мессы» И.С. Баха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50725" y="4249936"/>
            <a:ext cx="39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страдания к радости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50725" y="3185362"/>
            <a:ext cx="3960000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Озвученный облик Родины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092275" y="2379903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5" descr="C:\Users\Палецких Елена\Desktop\Новая папка\760eb89c-985e-11ec-a420-0242ac1f0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8" y="1944713"/>
            <a:ext cx="4500000" cy="443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42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78130" y="1010552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Произведения искусства, которые, независимо от того, когда они были написаны, являются лучшими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16428" y="3773288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Стиль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73653" y="3773288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16428" y="2598761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73653" y="2598761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Драматургия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 descr="C:\Users\Палецких Елена\Desktop\Новая папка\5c062c5f18356128348b45e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295" y="4116188"/>
            <a:ext cx="4211669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алецких Елена\Desktop\Новая папка\2024050915033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30" y="2267750"/>
            <a:ext cx="35100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19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78130" y="1010552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Почерк, в том числе и авторский, совокупность характерных черт, приёмов, способов, особенностей творчества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16428" y="3773288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Стиль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73653" y="3773288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16428" y="2598761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73653" y="2598761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Драматургия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Палецких Елена\Desktop\Новая папка\c5791b345a331ce9e1ef1aba5f015b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" y="2394712"/>
            <a:ext cx="3014022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алецких Елена\Desktop\Новая папка\0c5963f6f646cc48cd78ebb9ded575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51" y="2394712"/>
            <a:ext cx="2229962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60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78130" y="1010552"/>
            <a:ext cx="11635740" cy="91940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Система выразительных средств, приёмов и способов воплощения образов реальной действительности в движении, в развитии, взаимодействии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16428" y="3773288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Стиль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73653" y="3773288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16428" y="2598761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73653" y="2598761"/>
            <a:ext cx="2540217" cy="685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Драматургия</a:t>
            </a:r>
          </a:p>
        </p:txBody>
      </p:sp>
      <p:pic>
        <p:nvPicPr>
          <p:cNvPr id="3074" name="Picture 2" descr="C:\Users\Палецких Елена\Desktop\Новая папка\scale_1200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1" y="2411191"/>
            <a:ext cx="5536516" cy="3019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290756" y="6084712"/>
            <a:ext cx="540000" cy="54000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72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12427</TotalTime>
  <Words>1654</Words>
  <Application>Microsoft Office PowerPoint</Application>
  <PresentationFormat>Произвольный</PresentationFormat>
  <Paragraphs>402</Paragraphs>
  <Slides>63</Slides>
  <Notes>30</Notes>
  <HiddenSlides>0</HiddenSlides>
  <MMClips>20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63</vt:i4>
      </vt:variant>
    </vt:vector>
  </HeadingPairs>
  <TitlesOfParts>
    <vt:vector size="66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"Классика и современность". Обобщающий урок музыки в 7-ом классе</dc:subject>
  <dc:creator>Палецких Е.В.</dc:creator>
  <cp:keywords>Сценические произведения; камерная и симфоническая музыка; духовная музыка</cp:keywords>
  <cp:lastModifiedBy>Палецких Елена</cp:lastModifiedBy>
  <cp:revision>945</cp:revision>
  <dcterms:created xsi:type="dcterms:W3CDTF">2024-11-26T11:25:48Z</dcterms:created>
  <dcterms:modified xsi:type="dcterms:W3CDTF">2025-12-21T07:10:39Z</dcterms:modified>
</cp:coreProperties>
</file>