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Roboto Mono" panose="00000009000000000000" pitchFamily="49" charset="0"/>
      <p:regular r:id="rId17"/>
      <p:bold r:id="rId18"/>
      <p:italic r:id="rId19"/>
      <p:boldItalic r:id="rId20"/>
    </p:embeddedFont>
    <p:embeddedFont>
      <p:font typeface="Russo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3"/>
    <a:srgbClr val="3FFF14"/>
    <a:srgbClr val="1A6E1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650" y="3278534"/>
            <a:ext cx="7886700" cy="258291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45281" y="996404"/>
            <a:ext cx="1150143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МАТЕМАТИКА ВЫЖИВАНИЯ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45281" y="1825079"/>
            <a:ext cx="1150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КАК ОСТАНОВИТЬ ЭПИДЕМИЮ</a:t>
            </a:r>
            <a:endParaRPr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19125" y="2434679"/>
            <a:ext cx="10953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rgbClr val="00F3FF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2300" i="0" u="none" strike="noStrike" cap="none">
                <a:solidFill>
                  <a:srgbClr val="00F3FF"/>
                </a:solidFill>
                <a:latin typeface="Roboto Mono"/>
                <a:ea typeface="Roboto Mono"/>
                <a:cs typeface="Roboto Mono"/>
                <a:sym typeface="Roboto Mono"/>
              </a:rPr>
              <a:t>/ Математическое моделирование биологических угроз //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24150" y="3754784"/>
            <a:ext cx="674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AAAAAA"/>
                </a:solidFill>
                <a:latin typeface="Roboto Mono"/>
                <a:ea typeface="Roboto Mono"/>
                <a:cs typeface="Roboto Mono"/>
                <a:sym typeface="Roboto Mono"/>
              </a:rPr>
              <a:t>АВТОР ПРОЕКТА:</a:t>
            </a:r>
            <a:endParaRPr sz="2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296200" y="4132125"/>
            <a:ext cx="759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ВЕРЧЕНКО ЕЛЕНА АЛЕКСАНДРОВНА</a:t>
            </a:r>
            <a:endParaRPr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724225" y="4917310"/>
            <a:ext cx="67437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F3FF"/>
                </a:solidFill>
                <a:latin typeface="Roboto Mono"/>
                <a:ea typeface="Roboto Mono"/>
                <a:cs typeface="Roboto Mono"/>
                <a:sym typeface="Roboto Mono"/>
              </a:rPr>
              <a:t>Учитель математики</a:t>
            </a:r>
            <a:endParaRPr sz="2000">
              <a:solidFill>
                <a:srgbClr val="00F3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DDDDDD"/>
                </a:solidFill>
                <a:latin typeface="Roboto Mono"/>
                <a:ea typeface="Roboto Mono"/>
                <a:cs typeface="Roboto Mono"/>
                <a:sym typeface="Roboto Mono"/>
              </a:rPr>
              <a:t>ГБОУ Школа № 1532, г. Москва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724225" y="6351309"/>
            <a:ext cx="674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AAAAAA"/>
                </a:solidFill>
                <a:latin typeface="Roboto Mono"/>
                <a:ea typeface="Roboto Mono"/>
                <a:cs typeface="Roboto Mono"/>
                <a:sym typeface="Roboto Mono"/>
              </a:rPr>
              <a:t>2025</a:t>
            </a:r>
            <a:endParaRPr sz="2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" y="1285726"/>
            <a:ext cx="10953750" cy="507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0925" y="1504200"/>
            <a:ext cx="5767075" cy="46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2"/>
          <p:cNvSpPr txBox="1"/>
          <p:nvPr/>
        </p:nvSpPr>
        <p:spPr>
          <a:xfrm>
            <a:off x="6333500" y="1764125"/>
            <a:ext cx="5524500" cy="426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39FF14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ВЗРЫВНОЙ РОСТ СМЕНИЛСЯ СТАБИЛИЗАЦИЕЙ.</a:t>
            </a:r>
            <a:endParaRPr sz="2700" b="1" dirty="0">
              <a:solidFill>
                <a:srgbClr val="39FF14"/>
              </a:solidFill>
              <a:latin typeface="Russo One" panose="020B0604020202020204" charset="0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9FF1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Эпидемия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затухает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не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достигнув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критических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значений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Математика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превратила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хаос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в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управляемый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процесс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b="1" dirty="0">
              <a:solidFill>
                <a:srgbClr val="39FF1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809625" y="497085"/>
            <a:ext cx="1130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РЕЗУЛЬТАТ: ЭФФЕКТ ПЛАТО</a:t>
            </a:r>
            <a:endParaRPr sz="42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243" name="Google Shape;243;p22"/>
          <p:cNvSpPr/>
          <p:nvPr/>
        </p:nvSpPr>
        <p:spPr>
          <a:xfrm>
            <a:off x="619125" y="497085"/>
            <a:ext cx="76200" cy="502890"/>
          </a:xfrm>
          <a:prstGeom prst="rect">
            <a:avLst/>
          </a:prstGeom>
          <a:solidFill>
            <a:srgbClr val="39FF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809625" y="2040150"/>
            <a:ext cx="3307200" cy="4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инфицированные (N)</a:t>
            </a:r>
            <a:endParaRPr sz="2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4186875" y="5085150"/>
            <a:ext cx="1557600" cy="4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время (t)</a:t>
            </a:r>
            <a:endParaRPr sz="2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 txBox="1"/>
          <p:nvPr/>
        </p:nvSpPr>
        <p:spPr>
          <a:xfrm>
            <a:off x="345231" y="1030782"/>
            <a:ext cx="11501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МАТЕМАТИКА — ТВОЯ СУПЕРСИЛА!</a:t>
            </a:r>
            <a:endParaRPr sz="6000" dirty="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52" name="Google Shape;252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8475" y="387320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/>
          <p:nvPr/>
        </p:nvSpPr>
        <p:spPr>
          <a:xfrm>
            <a:off x="923975" y="4710307"/>
            <a:ext cx="28512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ВИДЕТЬ УГРОЗУ</a:t>
            </a:r>
            <a:endParaRPr sz="17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54" name="Google Shape;254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1" y="3873207"/>
            <a:ext cx="571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/>
          <p:nvPr/>
        </p:nvSpPr>
        <p:spPr>
          <a:xfrm>
            <a:off x="4464900" y="4722368"/>
            <a:ext cx="32622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00FFFF"/>
                </a:solidFill>
                <a:latin typeface="Roboto Mono"/>
                <a:ea typeface="Roboto Mono"/>
                <a:cs typeface="Roboto Mono"/>
                <a:sym typeface="Roboto Mono"/>
              </a:rPr>
              <a:t>НАХОДИТЬ РЕШЕНИЕ</a:t>
            </a:r>
            <a:endParaRPr sz="1700" dirty="0">
              <a:solidFill>
                <a:srgbClr val="00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56" name="Google Shape;256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3825" y="3873207"/>
            <a:ext cx="8572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 txBox="1"/>
          <p:nvPr/>
        </p:nvSpPr>
        <p:spPr>
          <a:xfrm>
            <a:off x="8416850" y="4732408"/>
            <a:ext cx="28512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3FFF14"/>
                </a:solidFill>
                <a:latin typeface="Roboto Mono"/>
                <a:ea typeface="Roboto Mono"/>
                <a:cs typeface="Roboto Mono"/>
                <a:sym typeface="Roboto Mono"/>
              </a:rPr>
              <a:t>СПАСАТЬ ЖИЗНИ</a:t>
            </a:r>
            <a:endParaRPr sz="2400" dirty="0">
              <a:solidFill>
                <a:srgbClr val="3FFF1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950" y="358825"/>
            <a:ext cx="7676750" cy="608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4"/>
          <p:cNvSpPr txBox="1"/>
          <p:nvPr/>
        </p:nvSpPr>
        <p:spPr>
          <a:xfrm>
            <a:off x="619112" y="552787"/>
            <a:ext cx="7400176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CB03"/>
                </a:solidFill>
                <a:latin typeface="Russo One"/>
                <a:ea typeface="Russo One"/>
                <a:cs typeface="Russo One"/>
                <a:sym typeface="Russo One"/>
              </a:rPr>
              <a:t>ДОМАШНЕЕ ЗАДАНИЕ: СТРЕСС-ТЕСТ</a:t>
            </a:r>
            <a:endParaRPr sz="2400" dirty="0">
              <a:solidFill>
                <a:srgbClr val="FFCB03"/>
              </a:solidFill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634424" y="1840525"/>
            <a:ext cx="7487275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УСЛОВИЕ</a:t>
            </a:r>
            <a:r>
              <a:rPr lang="en-US" sz="2400" b="1" i="0" u="none" strike="noStrike" cap="none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: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Вирус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мутировал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Коэффициент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передачи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β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вырос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в 2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раза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i="0" u="none" strike="noStrike" cap="none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ЗАДАЧА:</a:t>
            </a:r>
            <a:endParaRPr sz="2400" b="1" dirty="0">
              <a:solidFill>
                <a:srgbClr val="E2E8F0"/>
              </a:solidFill>
              <a:latin typeface="Russo One" panose="020B0604020202020204" charset="0"/>
              <a:ea typeface="Roboto Mono"/>
              <a:cs typeface="Roboto Mono"/>
              <a:sym typeface="Roboto Mono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2E8F0"/>
              </a:buClr>
              <a:buSzPts val="2400"/>
              <a:buFont typeface="Roboto Mono"/>
              <a:buAutoNum type="arabicPeriod"/>
            </a:pP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В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модели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GeoGebra 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увеличить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β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вдвое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2E8F0"/>
              </a:buClr>
              <a:buSzPts val="2400"/>
              <a:buFont typeface="Roboto Mono"/>
              <a:buAutoNum type="arabicPeriod"/>
            </a:pP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Найти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новый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уровень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иммунного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барьера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v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для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остановки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вируса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2E8F0"/>
              </a:buClr>
              <a:buSzPts val="2400"/>
              <a:buFont typeface="Roboto Mono"/>
              <a:buAutoNum type="arabicPeriod"/>
            </a:pP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Скриншот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нового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графика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и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вывод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отправить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в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классный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чат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66" name="Google Shape;266;p24" title="Снимок экрана 2025-12-23 в 13.16.1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9300" y="1980750"/>
            <a:ext cx="3527675" cy="30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 txBox="1"/>
          <p:nvPr/>
        </p:nvSpPr>
        <p:spPr>
          <a:xfrm>
            <a:off x="345281" y="2550765"/>
            <a:ext cx="11501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b="1" i="0" u="none" strike="noStrike" cap="none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МИССИЯ ВЫПОЛНЕНА</a:t>
            </a:r>
            <a:endParaRPr sz="59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619125" y="3684240"/>
            <a:ext cx="1095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СПАСИБО ЗА РАБОТУ, ОПЕРАТИВНАЯ ГРУППА!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1985100"/>
            <a:ext cx="7585500" cy="339871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068450" y="516775"/>
            <a:ext cx="75855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003C"/>
                </a:solidFill>
                <a:latin typeface="Russo One"/>
                <a:ea typeface="Russo One"/>
                <a:cs typeface="Russo One"/>
                <a:sym typeface="Russo One"/>
              </a:rPr>
              <a:t>ЭТАП 1: СРОЧНОЕ ВКЛЮЧЕНИЕ</a:t>
            </a:r>
            <a:endParaRPr sz="2900"/>
          </a:p>
        </p:txBody>
      </p:sp>
      <p:sp>
        <p:nvSpPr>
          <p:cNvPr id="98" name="Google Shape;98;p14"/>
          <p:cNvSpPr txBox="1"/>
          <p:nvPr/>
        </p:nvSpPr>
        <p:spPr>
          <a:xfrm>
            <a:off x="684500" y="2022465"/>
            <a:ext cx="73836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СТАТУС: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з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ащитный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периметр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школы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прорван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i="0" u="none" strike="noStrike" cap="none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УГРОЗА: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неизвестный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вирус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ПЕРЕДАЧА: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контакт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= 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заражение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ДИНА</a:t>
            </a:r>
            <a:r>
              <a:rPr lang="ru-RU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М</a:t>
            </a: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ИКА: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распространение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стремительное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РОЛЬ: </a:t>
            </a:r>
            <a:r>
              <a:rPr lang="ru-RU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опергруппа Центра стратегического планирования.</a:t>
            </a: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82600" y="5384069"/>
            <a:ext cx="11529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МИССИЯ: </a:t>
            </a:r>
            <a:r>
              <a:rPr lang="en-US" sz="4200" b="1" dirty="0" err="1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разорвать</a:t>
            </a:r>
            <a:r>
              <a:rPr lang="en-US" sz="4200" b="1" dirty="0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-US" sz="4200" b="1" dirty="0" err="1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цепочку</a:t>
            </a:r>
            <a:r>
              <a:rPr lang="en-US" sz="4200" b="1" dirty="0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-US" sz="4200" b="1" dirty="0" err="1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заражений</a:t>
            </a:r>
            <a:r>
              <a:rPr lang="en-US" sz="4200" b="1" dirty="0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 и </a:t>
            </a:r>
            <a:r>
              <a:rPr lang="en-US" sz="4200" b="1" dirty="0" err="1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предотвратить</a:t>
            </a:r>
            <a:r>
              <a:rPr lang="en-US" sz="4200" b="1" dirty="0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-US" sz="4200" b="1" dirty="0" err="1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катастрофу</a:t>
            </a:r>
            <a:r>
              <a:rPr lang="en-US" sz="4200" b="1" dirty="0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.</a:t>
            </a:r>
            <a:endParaRPr sz="4700" dirty="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100" name="Google Shape;100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600" y="516771"/>
            <a:ext cx="781600" cy="7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imag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9050" y="1404237"/>
            <a:ext cx="3515064" cy="31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13" y="2049672"/>
            <a:ext cx="5286374" cy="393739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579175" y="1356963"/>
            <a:ext cx="5707338" cy="5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ЗАДАЧА: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о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ценить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скорость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распространения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вируса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i="0" u="none" strike="noStrike" cap="none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День</a:t>
            </a: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0: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ru-RU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нулевой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пациент</a:t>
            </a:r>
            <a:r>
              <a:rPr lang="ru-RU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День</a:t>
            </a: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1: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ru-RU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3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инфицированных</a:t>
            </a:r>
            <a:r>
              <a:rPr lang="ru-RU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День</a:t>
            </a: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2: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ru-RU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инфицированных</a:t>
            </a:r>
            <a:r>
              <a:rPr lang="ru-RU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День</a:t>
            </a: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3: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ru-RU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27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инфицированных</a:t>
            </a:r>
            <a:r>
              <a:rPr lang="ru-RU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837956" y="468227"/>
            <a:ext cx="11301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0" u="none" strike="noStrike" cap="none">
                <a:solidFill>
                  <a:srgbClr val="00F3FF"/>
                </a:solidFill>
                <a:latin typeface="Russo One"/>
                <a:ea typeface="Russo One"/>
                <a:cs typeface="Russo One"/>
                <a:sym typeface="Russo One"/>
              </a:rPr>
              <a:t>ИГРА №1: «ЦЕПНАЯ РЕАКЦИЯ»</a:t>
            </a:r>
            <a:endParaRPr sz="2100"/>
          </a:p>
        </p:txBody>
      </p:sp>
      <p:sp>
        <p:nvSpPr>
          <p:cNvPr id="110" name="Google Shape;110;p15"/>
          <p:cNvSpPr/>
          <p:nvPr/>
        </p:nvSpPr>
        <p:spPr>
          <a:xfrm>
            <a:off x="579175" y="497075"/>
            <a:ext cx="116100" cy="661800"/>
          </a:xfrm>
          <a:prstGeom prst="rect">
            <a:avLst/>
          </a:prstGeom>
          <a:solidFill>
            <a:srgbClr val="00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3300" y="2725674"/>
            <a:ext cx="629600" cy="5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1275" y="3867449"/>
            <a:ext cx="453598" cy="40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8080" y="3513762"/>
            <a:ext cx="453598" cy="40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4475" y="3513762"/>
            <a:ext cx="453598" cy="40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3742" y="4403494"/>
            <a:ext cx="343226" cy="3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6463" y="4403488"/>
            <a:ext cx="343226" cy="3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9175" y="4403488"/>
            <a:ext cx="343226" cy="3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3742" y="4639144"/>
            <a:ext cx="343226" cy="3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6463" y="4639138"/>
            <a:ext cx="343226" cy="3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9175" y="4639138"/>
            <a:ext cx="343226" cy="3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3755" y="4852619"/>
            <a:ext cx="343226" cy="3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6476" y="4852613"/>
            <a:ext cx="343226" cy="3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9163" y="4852613"/>
            <a:ext cx="343226" cy="3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9603" y="5341331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5732" y="5341327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1855" y="5341327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9603" y="5468899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5732" y="5468896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1855" y="5468896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9610" y="5584464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5739" y="5584461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1849" y="5584461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8528" y="5341331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4657" y="5341327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0780" y="5341327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8528" y="5468899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4657" y="5468896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0780" y="5468896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8535" y="5584464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4664" y="5584461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0774" y="5584461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053" y="5650431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5182" y="5650427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1305" y="5650427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053" y="5777999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5182" y="5777996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1305" y="5777996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060" y="5893564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5189" y="5893561"/>
            <a:ext cx="185805" cy="1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1299" y="5893561"/>
            <a:ext cx="185805" cy="16530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6591350" y="4304172"/>
            <a:ext cx="4676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2E8F0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Roboto Mono"/>
                <a:sym typeface="Roboto Mono"/>
              </a:rPr>
              <a:t>УСЛОВИЕ</a:t>
            </a:r>
            <a:r>
              <a:rPr lang="en-US" sz="2800" b="1" i="0" u="none" strike="noStrike" cap="none" dirty="0">
                <a:solidFill>
                  <a:srgbClr val="E2E8F0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Roboto Mono"/>
                <a:sym typeface="Roboto Mono"/>
              </a:rPr>
              <a:t>:</a:t>
            </a:r>
            <a:endParaRPr sz="2800" b="1" i="0" u="none" strike="noStrike" cap="none" dirty="0">
              <a:solidFill>
                <a:srgbClr val="E2E8F0"/>
              </a:solidFill>
              <a:latin typeface="Roboto Mono" panose="00000009000000000000" pitchFamily="49" charset="0"/>
              <a:ea typeface="Roboto Mono" panose="00000009000000000000" pitchFamily="49" charset="0"/>
              <a:cs typeface="Roboto Mono"/>
              <a:sym typeface="Roboto Mon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latin typeface="Russo One" panose="020B0604020202020204" charset="0"/>
                <a:ea typeface="Roboto Mono" panose="00000009000000000000" pitchFamily="49" charset="0"/>
                <a:cs typeface="Roboto Mono"/>
                <a:sym typeface="Roboto Mono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Russo One" panose="020B0604020202020204" charset="0"/>
                <a:ea typeface="Roboto Mono" panose="00000009000000000000" pitchFamily="49" charset="0"/>
                <a:cs typeface="Roboto Mono"/>
                <a:sym typeface="Roboto Mono"/>
              </a:rPr>
              <a:t>носитель</a:t>
            </a:r>
            <a:r>
              <a:rPr lang="ru-RU" sz="3200" b="1" dirty="0">
                <a:solidFill>
                  <a:srgbClr val="FF0000"/>
                </a:solidFill>
                <a:latin typeface="Russo One" panose="020B0604020202020204" charset="0"/>
                <a:ea typeface="Roboto Mono" panose="00000009000000000000" pitchFamily="49" charset="0"/>
                <a:cs typeface="Roboto Mono"/>
                <a:sym typeface="Roboto Mon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usso One" panose="020B0604020202020204" charset="0"/>
                <a:ea typeface="Roboto Mono" panose="00000009000000000000" pitchFamily="49" charset="0"/>
                <a:cs typeface="Roboto Mono"/>
                <a:sym typeface="Roboto Mono"/>
              </a:rPr>
              <a:t>заражает</a:t>
            </a:r>
            <a:endParaRPr sz="3200" b="1" dirty="0">
              <a:solidFill>
                <a:srgbClr val="FF0000"/>
              </a:solidFill>
              <a:latin typeface="Russo One" panose="020B0604020202020204" charset="0"/>
              <a:ea typeface="Roboto Mono" panose="00000009000000000000" pitchFamily="49" charset="0"/>
              <a:cs typeface="Roboto Mono"/>
              <a:sym typeface="Roboto Mon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dirty="0">
                <a:solidFill>
                  <a:srgbClr val="39FF14"/>
                </a:solidFill>
                <a:latin typeface="Russo One" panose="020B0604020202020204" charset="0"/>
                <a:ea typeface="Roboto Mono" panose="00000009000000000000" pitchFamily="49" charset="0"/>
                <a:cs typeface="Roboto Mono"/>
                <a:sym typeface="Roboto Mono"/>
              </a:rPr>
              <a:t> 2 </a:t>
            </a:r>
            <a:r>
              <a:rPr lang="en-US" sz="3200" b="1" dirty="0" err="1">
                <a:solidFill>
                  <a:srgbClr val="39FF14"/>
                </a:solidFill>
                <a:latin typeface="Russo One" panose="020B0604020202020204" charset="0"/>
                <a:ea typeface="Roboto Mono" panose="00000009000000000000" pitchFamily="49" charset="0"/>
                <a:cs typeface="Roboto Mono"/>
                <a:sym typeface="Roboto Mono"/>
              </a:rPr>
              <a:t>здоровых</a:t>
            </a:r>
            <a:r>
              <a:rPr lang="en-US" sz="3200" b="1" dirty="0">
                <a:solidFill>
                  <a:srgbClr val="39FF14"/>
                </a:solidFill>
                <a:latin typeface="Russo One" panose="020B0604020202020204" charset="0"/>
                <a:ea typeface="Roboto Mono" panose="00000009000000000000" pitchFamily="49" charset="0"/>
                <a:cs typeface="Roboto Mono"/>
                <a:sym typeface="Roboto Mono"/>
              </a:rPr>
              <a:t> </a:t>
            </a:r>
            <a:r>
              <a:rPr lang="ru-RU" sz="3200" b="1" dirty="0">
                <a:solidFill>
                  <a:srgbClr val="39FF14"/>
                </a:solidFill>
                <a:latin typeface="Russo One" panose="020B0604020202020204" charset="0"/>
                <a:ea typeface="Roboto Mono" panose="00000009000000000000" pitchFamily="49" charset="0"/>
                <a:cs typeface="Roboto Mono"/>
                <a:sym typeface="Roboto Mono"/>
              </a:rPr>
              <a:t> </a:t>
            </a:r>
            <a:r>
              <a:rPr lang="en-US" sz="3200" b="1" dirty="0" err="1">
                <a:solidFill>
                  <a:srgbClr val="39FF14"/>
                </a:solidFill>
                <a:latin typeface="Russo One" panose="020B0604020202020204" charset="0"/>
                <a:ea typeface="Roboto Mono" panose="00000009000000000000" pitchFamily="49" charset="0"/>
                <a:cs typeface="Roboto Mono"/>
                <a:sym typeface="Roboto Mono"/>
              </a:rPr>
              <a:t>людей</a:t>
            </a:r>
            <a:endParaRPr sz="1900" dirty="0">
              <a:solidFill>
                <a:schemeClr val="dk1"/>
              </a:solidFill>
              <a:latin typeface="Russo One" panose="020B0604020202020204" charset="0"/>
              <a:ea typeface="Roboto Mono" panose="00000009000000000000" pitchFamily="49" charset="0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52" name="Google Shape;152;p15" title="Снимок экрана 2025-12-23 в 13.13.3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8950" y="2289800"/>
            <a:ext cx="260985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83500"/>
            <a:ext cx="11887975" cy="550805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579175" y="1623925"/>
            <a:ext cx="56592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Мы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наблюдаем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b="1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экспоненциальный</a:t>
            </a:r>
            <a:r>
              <a:rPr lang="en-US" sz="2400" b="1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b="1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рост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Каждый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день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число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носителей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утраивается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-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растет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в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геометрической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прогрессии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511200" y="5967650"/>
            <a:ext cx="11169600" cy="51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err="1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Уже</a:t>
            </a:r>
            <a:r>
              <a:rPr lang="en-US" sz="2900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900" dirty="0" err="1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н</a:t>
            </a:r>
            <a:r>
              <a:rPr lang="en-US" sz="2900" i="0" u="none" strike="noStrike" cap="none" dirty="0" err="1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а</a:t>
            </a:r>
            <a:r>
              <a:rPr lang="en-US" sz="2900" i="0" u="none" strike="noStrike" cap="none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900" b="1" i="0" u="none" strike="noStrike" cap="none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6- й </a:t>
            </a:r>
            <a:r>
              <a:rPr lang="en-US" sz="2900" b="1" i="0" u="none" strike="noStrike" cap="none" dirty="0" err="1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день</a:t>
            </a:r>
            <a:r>
              <a:rPr lang="en-US" sz="2900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900" dirty="0" err="1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заражены</a:t>
            </a:r>
            <a:r>
              <a:rPr lang="en-US" sz="2900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900" i="0" u="none" strike="noStrike" cap="none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729 </a:t>
            </a:r>
            <a:r>
              <a:rPr lang="en-US" sz="2900" i="0" u="none" strike="noStrike" cap="none" dirty="0" err="1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человек</a:t>
            </a:r>
            <a:r>
              <a:rPr lang="en-US" sz="2900" i="0" u="none" strike="noStrike" cap="none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900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2900" dirty="0" err="1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в</a:t>
            </a:r>
            <a:r>
              <a:rPr lang="en-US" sz="2900" i="0" u="none" strike="noStrike" cap="none" dirty="0" err="1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ся</a:t>
            </a:r>
            <a:r>
              <a:rPr lang="en-US" sz="2900" i="0" u="none" strike="noStrike" cap="none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900" i="0" u="none" strike="noStrike" cap="none" dirty="0" err="1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школа</a:t>
            </a:r>
            <a:r>
              <a:rPr lang="en-US" sz="2900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US" sz="2900" i="0" u="none" strike="noStrike" cap="none" dirty="0">
                <a:solidFill>
                  <a:srgbClr val="FF003C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2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Google Shape;161;p16"/>
              <p:cNvSpPr txBox="1"/>
              <p:nvPr/>
            </p:nvSpPr>
            <p:spPr>
              <a:xfrm>
                <a:off x="1281687" y="3889602"/>
                <a:ext cx="466230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FF003C"/>
                          </a:solidFill>
                          <a:latin typeface="Cambria Math" panose="02040503050406030204" pitchFamily="18" charset="0"/>
                          <a:ea typeface="Russo One"/>
                          <a:cs typeface="Russo One"/>
                          <a:sym typeface="Russo One"/>
                        </a:rPr>
                        <m:t>𝑁</m:t>
                      </m:r>
                      <m:d>
                        <m:dPr>
                          <m:ctrlPr>
                            <a:rPr lang="en-US" sz="7200" b="0" i="1" smtClean="0">
                              <a:solidFill>
                                <a:srgbClr val="FF003C"/>
                              </a:solidFill>
                              <a:latin typeface="Cambria Math" panose="02040503050406030204" pitchFamily="18" charset="0"/>
                              <a:ea typeface="Russo One"/>
                              <a:cs typeface="Russo One"/>
                              <a:sym typeface="Russo One"/>
                            </a:rPr>
                          </m:ctrlPr>
                        </m:dPr>
                        <m:e>
                          <m:r>
                            <a:rPr lang="en-US" sz="7200" b="0" i="1" smtClean="0">
                              <a:solidFill>
                                <a:srgbClr val="FF003C"/>
                              </a:solidFill>
                              <a:latin typeface="Cambria Math" panose="02040503050406030204" pitchFamily="18" charset="0"/>
                              <a:ea typeface="Russo One"/>
                              <a:cs typeface="Russo One"/>
                              <a:sym typeface="Russo One"/>
                            </a:rPr>
                            <m:t>𝑡</m:t>
                          </m:r>
                        </m:e>
                      </m:d>
                      <m:r>
                        <a:rPr lang="en-US" sz="7200" b="0" i="1" smtClean="0">
                          <a:solidFill>
                            <a:srgbClr val="FF003C"/>
                          </a:solidFill>
                          <a:latin typeface="Cambria Math" panose="02040503050406030204" pitchFamily="18" charset="0"/>
                          <a:ea typeface="Russo One"/>
                          <a:cs typeface="Russo One"/>
                          <a:sym typeface="Russo One"/>
                        </a:rPr>
                        <m:t>=</m:t>
                      </m:r>
                      <m:sSup>
                        <m:sSupPr>
                          <m:ctrlPr>
                            <a:rPr lang="en-US" sz="7200" b="0" i="1" smtClean="0">
                              <a:solidFill>
                                <a:srgbClr val="FF003C"/>
                              </a:solidFill>
                              <a:latin typeface="Cambria Math" panose="02040503050406030204" pitchFamily="18" charset="0"/>
                              <a:sym typeface="Russo One"/>
                            </a:rPr>
                          </m:ctrlPr>
                        </m:sSupPr>
                        <m:e>
                          <m:r>
                            <a:rPr lang="en-US" sz="7200" b="0" i="1" smtClean="0">
                              <a:solidFill>
                                <a:srgbClr val="FF003C"/>
                              </a:solidFill>
                              <a:latin typeface="Cambria Math" panose="02040503050406030204" pitchFamily="18" charset="0"/>
                              <a:sym typeface="Russo One"/>
                            </a:rPr>
                            <m:t>3</m:t>
                          </m:r>
                        </m:e>
                        <m:sup>
                          <m:r>
                            <a:rPr lang="en-US" sz="7200" b="0" i="1" smtClean="0">
                              <a:solidFill>
                                <a:srgbClr val="FF003C"/>
                              </a:solidFill>
                              <a:latin typeface="Cambria Math" panose="02040503050406030204" pitchFamily="18" charset="0"/>
                              <a:sym typeface="Russo One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sz="3800" dirty="0">
                  <a:solidFill>
                    <a:srgbClr val="FF003C"/>
                  </a:solidFill>
                  <a:latin typeface="Roboto Mono" panose="00000009000000000000" pitchFamily="49" charset="0"/>
                  <a:ea typeface="Roboto Mono" panose="00000009000000000000" pitchFamily="49" charset="0"/>
                  <a:cs typeface="Russo One"/>
                  <a:sym typeface="Russo One"/>
                </a:endParaRPr>
              </a:p>
            </p:txBody>
          </p:sp>
        </mc:Choice>
        <mc:Fallback>
          <p:sp>
            <p:nvSpPr>
              <p:cNvPr id="161" name="Google Shape;161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87" y="3889602"/>
                <a:ext cx="4662300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Google Shape;162;p16"/>
          <p:cNvSpPr txBox="1"/>
          <p:nvPr/>
        </p:nvSpPr>
        <p:spPr>
          <a:xfrm>
            <a:off x="809625" y="497085"/>
            <a:ext cx="1130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F3FF"/>
                </a:solidFill>
                <a:latin typeface="Russo One"/>
                <a:ea typeface="Russo One"/>
                <a:cs typeface="Russo One"/>
                <a:sym typeface="Russo One"/>
              </a:rPr>
              <a:t>ЭТАП 2: МАТЕМАТИКА ЭПИДЕМИИ</a:t>
            </a:r>
            <a:endParaRPr sz="20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579175" y="497075"/>
            <a:ext cx="116100" cy="661800"/>
          </a:xfrm>
          <a:prstGeom prst="rect">
            <a:avLst/>
          </a:prstGeom>
          <a:solidFill>
            <a:srgbClr val="00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936950" y="3766350"/>
            <a:ext cx="4769400" cy="1354500"/>
          </a:xfrm>
          <a:prstGeom prst="rect">
            <a:avLst/>
          </a:prstGeom>
          <a:noFill/>
          <a:ln w="28575" cap="flat" cmpd="sng">
            <a:solidFill>
              <a:srgbClr val="FF00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6349375" y="1623925"/>
            <a:ext cx="5399400" cy="4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инфицированные (N)</a:t>
            </a:r>
            <a:endParaRPr sz="2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10175585" y="4987775"/>
            <a:ext cx="1688870" cy="4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время</a:t>
            </a:r>
            <a:r>
              <a:rPr lang="en-US" sz="2000" dirty="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(t) </a:t>
            </a:r>
            <a:endParaRPr sz="2000" dirty="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" y="2848867"/>
            <a:ext cx="2933700" cy="268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9150" y="2848867"/>
            <a:ext cx="2933700" cy="268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9175" y="2848867"/>
            <a:ext cx="2933700" cy="268783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 txBox="1"/>
          <p:nvPr/>
        </p:nvSpPr>
        <p:spPr>
          <a:xfrm>
            <a:off x="1892550" y="1963975"/>
            <a:ext cx="840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Управляем переходами между </a:t>
            </a:r>
            <a:r>
              <a:rPr lang="en-US" sz="240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тремя </a:t>
            </a:r>
            <a:r>
              <a:rPr lang="en-US" sz="2400" i="0" u="none" strike="noStrike" cap="none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группами: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865822" y="3153667"/>
            <a:ext cx="2440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BBBBBB"/>
                </a:solidFill>
                <a:latin typeface="Russo One"/>
                <a:ea typeface="Russo One"/>
                <a:cs typeface="Russo One"/>
                <a:sym typeface="Russo One"/>
              </a:rPr>
              <a:t>S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806175" y="4220475"/>
            <a:ext cx="25596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Susceptible</a:t>
            </a:r>
            <a:endParaRPr sz="2400" i="0" u="none" strike="noStrike" cap="none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восприимчивые</a:t>
            </a:r>
            <a:endParaRPr sz="240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78" name="Google Shape;178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38575" y="4021335"/>
            <a:ext cx="5048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4875847" y="3153667"/>
            <a:ext cx="244030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3C"/>
                </a:solidFill>
                <a:latin typeface="Russo One"/>
                <a:ea typeface="Russo One"/>
                <a:cs typeface="Russo One"/>
                <a:sym typeface="Russo One"/>
              </a:rPr>
              <a:t>I</a:t>
            </a:r>
            <a:endParaRPr/>
          </a:p>
        </p:txBody>
      </p:sp>
      <p:pic>
        <p:nvPicPr>
          <p:cNvPr id="180" name="Google Shape;180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8600" y="4021335"/>
            <a:ext cx="5048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 txBox="1"/>
          <p:nvPr/>
        </p:nvSpPr>
        <p:spPr>
          <a:xfrm>
            <a:off x="8885872" y="3153667"/>
            <a:ext cx="244030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F3FF"/>
                </a:solidFill>
                <a:latin typeface="Russo One"/>
                <a:ea typeface="Russo One"/>
                <a:cs typeface="Russo One"/>
                <a:sym typeface="Russo One"/>
              </a:rPr>
              <a:t>R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809625" y="497085"/>
            <a:ext cx="1130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F3FF"/>
                </a:solidFill>
                <a:latin typeface="Russo One"/>
                <a:ea typeface="Russo One"/>
                <a:cs typeface="Russo One"/>
                <a:sym typeface="Russo One"/>
              </a:rPr>
              <a:t>ЭТАП 3: МОДЕЛЬ SIR</a:t>
            </a:r>
            <a:endParaRPr sz="42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579175" y="497075"/>
            <a:ext cx="116100" cy="661800"/>
          </a:xfrm>
          <a:prstGeom prst="rect">
            <a:avLst/>
          </a:prstGeom>
          <a:solidFill>
            <a:srgbClr val="00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4722750" y="4220475"/>
            <a:ext cx="2746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Infected</a:t>
            </a:r>
            <a:endParaRPr sz="2400" i="0" u="none" strike="noStrike" cap="none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инфицированные</a:t>
            </a:r>
            <a:endParaRPr sz="24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8732775" y="4309550"/>
            <a:ext cx="2746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Recovered</a:t>
            </a:r>
            <a:endParaRPr sz="2400" i="0" u="none" strike="noStrike" cap="none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F3FF"/>
                </a:solidFill>
                <a:latin typeface="Roboto Mono"/>
                <a:ea typeface="Roboto Mono"/>
                <a:cs typeface="Roboto Mono"/>
                <a:sym typeface="Roboto Mono"/>
              </a:rPr>
              <a:t>защищенные</a:t>
            </a:r>
            <a:endParaRPr sz="2400">
              <a:solidFill>
                <a:srgbClr val="00F3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75" y="2167092"/>
            <a:ext cx="8107625" cy="378565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 txBox="1"/>
          <p:nvPr/>
        </p:nvSpPr>
        <p:spPr>
          <a:xfrm>
            <a:off x="1463040" y="2435000"/>
            <a:ext cx="715669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Мы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берем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управление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на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себя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Проверяем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две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стратегии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защиты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2400" i="0" u="none" strike="noStrike" cap="none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1. ВАКЦИНАЦИЯ</a:t>
            </a:r>
            <a:endParaRPr sz="3600" b="1" dirty="0">
              <a:solidFill>
                <a:srgbClr val="E2E8F0"/>
              </a:solidFill>
              <a:latin typeface="Russo One" panose="020B0604020202020204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2. БЕЗОПАСНОЕ ПОВЕДЕНИЕ</a:t>
            </a:r>
            <a:endParaRPr sz="3600" dirty="0">
              <a:solidFill>
                <a:schemeClr val="dk1"/>
              </a:solidFill>
              <a:latin typeface="Russo One" panose="020B0604020202020204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3" name="Google Shape;193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5546" y="2791879"/>
            <a:ext cx="29813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079" y="4142063"/>
            <a:ext cx="487664" cy="5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/>
        </p:nvSpPr>
        <p:spPr>
          <a:xfrm>
            <a:off x="809625" y="497085"/>
            <a:ext cx="1130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39FF14"/>
                </a:solidFill>
                <a:latin typeface="Russo One"/>
                <a:ea typeface="Russo One"/>
                <a:cs typeface="Russo One"/>
                <a:sym typeface="Russo One"/>
              </a:rPr>
              <a:t>ИГРА №2: «НЕЙТРАЛИЗАЦИЯ УГРОЗЫ»</a:t>
            </a:r>
            <a:endParaRPr sz="2000"/>
          </a:p>
        </p:txBody>
      </p:sp>
      <p:sp>
        <p:nvSpPr>
          <p:cNvPr id="196" name="Google Shape;196;p18"/>
          <p:cNvSpPr/>
          <p:nvPr/>
        </p:nvSpPr>
        <p:spPr>
          <a:xfrm>
            <a:off x="619125" y="497085"/>
            <a:ext cx="76200" cy="502890"/>
          </a:xfrm>
          <a:prstGeom prst="rect">
            <a:avLst/>
          </a:prstGeom>
          <a:solidFill>
            <a:srgbClr val="39FF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579175" y="497075"/>
            <a:ext cx="116100" cy="661800"/>
          </a:xfrm>
          <a:prstGeom prst="rect">
            <a:avLst/>
          </a:prstGeom>
          <a:solidFill>
            <a:srgbClr val="39FF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6094" y="4885766"/>
            <a:ext cx="574725" cy="5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6825" y="1556600"/>
            <a:ext cx="6126050" cy="49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5312" y="2560345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/>
          <p:nvPr/>
        </p:nvSpPr>
        <p:spPr>
          <a:xfrm>
            <a:off x="5773675" y="1692750"/>
            <a:ext cx="5631300" cy="465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В ИГРЕ: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Ученики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используют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учебники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как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щиты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i="0" u="none" strike="noStrike" cap="none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В МАТЕМАТИКЕ:</a:t>
            </a:r>
            <a:endParaRPr sz="2400" b="1" dirty="0">
              <a:solidFill>
                <a:srgbClr val="E2E8F0"/>
              </a:solidFill>
              <a:latin typeface="Russo One" panose="020B0604020202020204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FFFF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СОКРАЩЕНИЕ ГРУППЫ S.</a:t>
            </a:r>
            <a:endParaRPr sz="3200" b="1" dirty="0">
              <a:solidFill>
                <a:srgbClr val="00FFFF"/>
              </a:solidFill>
              <a:latin typeface="Russo One" panose="020B0604020202020204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9FF1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Дефицит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целей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блокирует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цепную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реакцию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на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старте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Вирусу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некого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заражать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b="1" dirty="0">
              <a:solidFill>
                <a:srgbClr val="39FF1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6171500" y="4591533"/>
            <a:ext cx="4676700" cy="19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809625" y="497085"/>
            <a:ext cx="1130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F3FF"/>
                </a:solidFill>
                <a:latin typeface="Russo One"/>
                <a:ea typeface="Russo One"/>
                <a:cs typeface="Russo One"/>
                <a:sym typeface="Russo One"/>
              </a:rPr>
              <a:t>СТРАТЕГИЯ 1: ИММУННЫЙ БАРЬЕР</a:t>
            </a:r>
            <a:endParaRPr sz="2000"/>
          </a:p>
        </p:txBody>
      </p:sp>
      <p:sp>
        <p:nvSpPr>
          <p:cNvPr id="209" name="Google Shape;209;p19"/>
          <p:cNvSpPr/>
          <p:nvPr/>
        </p:nvSpPr>
        <p:spPr>
          <a:xfrm>
            <a:off x="619125" y="497085"/>
            <a:ext cx="76200" cy="502890"/>
          </a:xfrm>
          <a:prstGeom prst="rect">
            <a:avLst/>
          </a:prstGeom>
          <a:solidFill>
            <a:srgbClr val="00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579175" y="497075"/>
            <a:ext cx="116100" cy="661800"/>
          </a:xfrm>
          <a:prstGeom prst="rect">
            <a:avLst/>
          </a:prstGeom>
          <a:solidFill>
            <a:srgbClr val="00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0"/>
          <p:cNvSpPr txBox="1"/>
          <p:nvPr/>
        </p:nvSpPr>
        <p:spPr>
          <a:xfrm>
            <a:off x="809625" y="497085"/>
            <a:ext cx="113013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CC00"/>
                </a:solidFill>
                <a:latin typeface="Russo One"/>
                <a:ea typeface="Russo One"/>
                <a:cs typeface="Russo One"/>
                <a:sym typeface="Russo One"/>
              </a:rPr>
              <a:t>СТРАТЕГИЯ 2: БЕЗОПАСНОЕ </a:t>
            </a:r>
            <a:endParaRPr sz="4200" b="1" i="0" u="none" strike="noStrike" cap="none">
              <a:solidFill>
                <a:srgbClr val="FFCC00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CC00"/>
                </a:solidFill>
                <a:latin typeface="Russo One"/>
                <a:ea typeface="Russo One"/>
                <a:cs typeface="Russo One"/>
                <a:sym typeface="Russo One"/>
              </a:rPr>
              <a:t>ПОВЕДЕНИЕ</a:t>
            </a:r>
            <a:endParaRPr sz="200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17" name="Google Shape;217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75" y="2042550"/>
            <a:ext cx="7339529" cy="44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/>
          <p:nvPr/>
        </p:nvSpPr>
        <p:spPr>
          <a:xfrm>
            <a:off x="809625" y="2172825"/>
            <a:ext cx="6853800" cy="428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В ИГРЕ: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социальная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дистанция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и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средства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защиты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400" i="0" u="none" strike="noStrike" cap="none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E2E8F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2E8F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В МАТЕМАТИКЕ:</a:t>
            </a:r>
            <a:endParaRPr sz="2400" b="1" dirty="0">
              <a:solidFill>
                <a:srgbClr val="E2E8F0"/>
              </a:solidFill>
              <a:latin typeface="Russo One" panose="020B0604020202020204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CC00"/>
                </a:solidFill>
                <a:latin typeface="Russo One" panose="020B0604020202020204" charset="0"/>
                <a:ea typeface="Roboto Mono"/>
                <a:cs typeface="Roboto Mono"/>
                <a:sym typeface="Roboto Mono"/>
              </a:rPr>
              <a:t>СНИЖЕНИЕ ВЕРОЯТНОСТИ β.</a:t>
            </a:r>
            <a:endParaRPr sz="3600" b="1" dirty="0">
              <a:solidFill>
                <a:srgbClr val="FFCC00"/>
              </a:solidFill>
              <a:latin typeface="Russo One" panose="020B0604020202020204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E2E8F0"/>
              </a:solidFill>
              <a:latin typeface="Russo One" panose="020B0604020202020204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Темп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заражения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падает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Риск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каждого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контакта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сведен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 к </a:t>
            </a:r>
            <a:r>
              <a:rPr lang="en-US" sz="2400" dirty="0" err="1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минимуму</a:t>
            </a:r>
            <a:r>
              <a:rPr lang="en-US" sz="2400" dirty="0">
                <a:solidFill>
                  <a:srgbClr val="39FF14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3600" b="1" dirty="0">
              <a:solidFill>
                <a:srgbClr val="39FF1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1783575" y="5204793"/>
            <a:ext cx="4676700" cy="19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619125" y="497085"/>
            <a:ext cx="76200" cy="50289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579175" y="497075"/>
            <a:ext cx="116100" cy="661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0" title="Снимок экрана 2025-12-23 в 13.18.4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7425" y="2436799"/>
            <a:ext cx="3307425" cy="34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5" y="1868685"/>
            <a:ext cx="4286250" cy="390941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1"/>
          <p:cNvSpPr txBox="1"/>
          <p:nvPr/>
        </p:nvSpPr>
        <p:spPr>
          <a:xfrm>
            <a:off x="1869150" y="1236927"/>
            <a:ext cx="84537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Пе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реходим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к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точному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i="0" u="none" strike="noStrike" cap="none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моделированию</a:t>
            </a:r>
            <a:r>
              <a:rPr lang="en-US" sz="2400" i="0" u="none" strike="noStrike" cap="none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в </a:t>
            </a:r>
            <a:r>
              <a:rPr lang="en-US" sz="2400" b="1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GeoGebra.</a:t>
            </a:r>
            <a:endParaRPr sz="24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619050" y="6229128"/>
            <a:ext cx="1095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Отсканируй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2400" dirty="0" err="1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меня</a:t>
            </a:r>
            <a:r>
              <a:rPr lang="en-US" sz="2400" dirty="0">
                <a:solidFill>
                  <a:srgbClr val="E2E8F0"/>
                </a:solidFill>
                <a:latin typeface="Roboto Mono"/>
                <a:ea typeface="Roboto Mono"/>
                <a:cs typeface="Roboto Mono"/>
                <a:sym typeface="Roboto Mono"/>
              </a:rPr>
              <a:t>!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890700" y="497065"/>
            <a:ext cx="1130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F3FF"/>
                </a:solidFill>
                <a:latin typeface="Russo One"/>
                <a:ea typeface="Russo One"/>
                <a:cs typeface="Russo One"/>
                <a:sym typeface="Russo One"/>
              </a:rPr>
              <a:t>ЭТАП 4: ЦИФРОВАЯ ЛАБОРАТОРИЯ</a:t>
            </a:r>
            <a:endParaRPr sz="2000"/>
          </a:p>
        </p:txBody>
      </p:sp>
      <p:sp>
        <p:nvSpPr>
          <p:cNvPr id="232" name="Google Shape;232;p21"/>
          <p:cNvSpPr/>
          <p:nvPr/>
        </p:nvSpPr>
        <p:spPr>
          <a:xfrm>
            <a:off x="579175" y="497075"/>
            <a:ext cx="116100" cy="661800"/>
          </a:xfrm>
          <a:prstGeom prst="rect">
            <a:avLst/>
          </a:prstGeom>
          <a:solidFill>
            <a:srgbClr val="00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1" title="IMG_911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2875" y="1816813"/>
            <a:ext cx="4286250" cy="428625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Широкоэкранный</PresentationFormat>
  <Paragraphs>88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Russo One</vt:lpstr>
      <vt:lpstr>Roboto Mono</vt:lpstr>
      <vt:lpstr>Cambria Math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Dima FAFF</cp:lastModifiedBy>
  <cp:revision>1</cp:revision>
  <dcterms:modified xsi:type="dcterms:W3CDTF">2025-12-23T10:42:46Z</dcterms:modified>
</cp:coreProperties>
</file>