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80" r:id="rId7"/>
    <p:sldId id="272" r:id="rId8"/>
    <p:sldId id="279" r:id="rId9"/>
    <p:sldId id="265" r:id="rId10"/>
    <p:sldId id="268" r:id="rId11"/>
    <p:sldId id="260" r:id="rId12"/>
    <p:sldId id="263" r:id="rId13"/>
    <p:sldId id="267" r:id="rId14"/>
    <p:sldId id="26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CEA6F7-6A4E-4EFE-87DD-7A2C5240E8A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1CF377-4D45-4FBE-9F5A-A6CFBF7EF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elfpub.ru/sredstva-sozdanyia-obraza" TargetMode="External"/><Relationship Id="rId2" Type="http://schemas.openxmlformats.org/officeDocument/2006/relationships/hyperlink" Target="http://www.slovarnik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uteh-journal.ru/files/73581cc4-ff70-4c2b-a26d-07272306a870" TargetMode="External"/><Relationship Id="rId5" Type="http://schemas.openxmlformats.org/officeDocument/2006/relationships/hyperlink" Target="https://ru.ruwiki.ru/wiki/&#1058;&#1080;&#1087;&#1080;&#1079;&#1072;&#1094;&#1080;&#1103;" TargetMode="External"/><Relationship Id="rId4" Type="http://schemas.openxmlformats.org/officeDocument/2006/relationships/hyperlink" Target="https://foxford.ru/wiki/literatura/sravnenie-metafora-allegoriya-simvol?utm_referrer=https%3A%2F%2Fyandex.ru%2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143381"/>
            <a:ext cx="8458200" cy="1932406"/>
          </a:xfrm>
        </p:spPr>
        <p:txBody>
          <a:bodyPr>
            <a:normAutofit/>
          </a:bodyPr>
          <a:lstStyle/>
          <a:p>
            <a:r>
              <a:rPr lang="ru-RU" sz="4800" b="1" smtClean="0"/>
              <a:t>Образ в </a:t>
            </a:r>
            <a:r>
              <a:rPr lang="ru-RU" sz="4800" b="1" dirty="0"/>
              <a:t>композиции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14619"/>
            <a:ext cx="8458200" cy="1146429"/>
          </a:xfrm>
        </p:spPr>
        <p:txBody>
          <a:bodyPr/>
          <a:lstStyle/>
          <a:p>
            <a:r>
              <a:rPr lang="ru-RU" b="1" i="1" dirty="0"/>
              <a:t>Наглядное пособие для урока в 1 классе ДОП «Живопись»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687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/>
              <a:t>ПЛАСТИКА И ПОЗА</a:t>
            </a:r>
            <a:endParaRPr lang="ru-RU" sz="2400" i="1" cap="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2A36E3-6435-46D6-99E6-9C49622C6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2" y="1600200"/>
            <a:ext cx="3540802" cy="47244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DF58DE8-EC2F-4918-839A-FB2F76B5C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02" y="1600200"/>
            <a:ext cx="3174796" cy="4724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/>
              <a:t>   АТРИБУТИКА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9B4FC5-8663-4E11-ACF7-313AD0F76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1486843"/>
            <a:ext cx="3671264" cy="466984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682D9FC-8EA5-4335-85BA-2DB2CFFB9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031490" cy="4724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/>
              <a:t>  ИСТОРИЗМ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E9C54754-1A42-4939-A66F-74BF798E5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1" y="1330703"/>
            <a:ext cx="7019938" cy="49036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  </a:t>
            </a:r>
            <a:r>
              <a:rPr lang="ru-RU" sz="2400" b="1" i="1" cap="none" dirty="0"/>
              <a:t>ЛИНИЯ, ФОРМА И ЦВЕТ </a:t>
            </a:r>
            <a:endParaRPr lang="ru-RU" sz="2400" b="1" i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537190-7F70-4266-80AC-2E8E8C37E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6599"/>
            <a:ext cx="7128791" cy="517272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458200" cy="921916"/>
          </a:xfrm>
        </p:spPr>
        <p:txBody>
          <a:bodyPr>
            <a:normAutofit/>
          </a:bodyPr>
          <a:lstStyle/>
          <a:p>
            <a:r>
              <a:rPr lang="ru-RU" sz="2400" i="1" dirty="0"/>
              <a:t>      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620688"/>
            <a:ext cx="4000528" cy="4464496"/>
          </a:xfrm>
        </p:spPr>
        <p:txBody>
          <a:bodyPr>
            <a:normAutofit fontScale="92500" lnSpcReduction="20000"/>
          </a:bodyPr>
          <a:lstStyle/>
          <a:p>
            <a:endParaRPr lang="ru-RU" sz="2000" b="1" i="1" dirty="0"/>
          </a:p>
          <a:p>
            <a:r>
              <a:rPr lang="ru-RU" sz="2400" b="1" i="1" dirty="0"/>
              <a:t>Образ </a:t>
            </a:r>
          </a:p>
          <a:p>
            <a:pPr marL="342900" indent="-342900">
              <a:buFontTx/>
              <a:buChar char="-"/>
            </a:pPr>
            <a:r>
              <a:rPr lang="ru-RU" sz="2400" b="1" i="1" dirty="0"/>
              <a:t>строится на основе наблюдений художника за реальными объектами, трансформируясь в характеры и типы; </a:t>
            </a:r>
          </a:p>
          <a:p>
            <a:pPr marL="342900" indent="-342900">
              <a:buFontTx/>
              <a:buChar char="-"/>
            </a:pPr>
            <a:r>
              <a:rPr lang="ru-RU" sz="2400" b="1" i="1" dirty="0"/>
              <a:t>складывается из внешности, характера, речи, поступков, внутреннего мира (мыслей, чувств, переживаний), его социальной принадлежности.</a:t>
            </a:r>
          </a:p>
          <a:p>
            <a:endParaRPr lang="ru-RU" sz="2000" b="1" i="1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5AF5810-65E9-45A2-AC6B-C276E13FF5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6" y="476672"/>
            <a:ext cx="3315351" cy="51937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63888"/>
          </a:xfrm>
        </p:spPr>
        <p:txBody>
          <a:bodyPr>
            <a:normAutofit/>
          </a:bodyPr>
          <a:lstStyle/>
          <a:p>
            <a:pPr algn="r"/>
            <a:r>
              <a:rPr lang="ru-RU" sz="1050" dirty="0"/>
              <a:t>Презентация подготовлена Г.Ф. </a:t>
            </a:r>
            <a:r>
              <a:rPr lang="ru-RU" sz="1050" dirty="0" smtClean="0"/>
              <a:t>Самариной, преподавателя МБУ ДО «НДХШ». Г. Норильск</a:t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Источники: </a:t>
            </a:r>
            <a:br>
              <a:rPr lang="ru-RU" sz="1050" dirty="0" smtClean="0"/>
            </a:br>
            <a:r>
              <a:rPr lang="ru-RU" sz="1050" dirty="0" smtClean="0"/>
              <a:t>1. </a:t>
            </a:r>
            <a:r>
              <a:rPr lang="en-US" sz="1050" dirty="0" smtClean="0"/>
              <a:t>ru.Wikipedia.org</a:t>
            </a:r>
            <a:br>
              <a:rPr lang="en-US" sz="1050" dirty="0" smtClean="0"/>
            </a:br>
            <a:r>
              <a:rPr lang="en-US" sz="1050" dirty="0" smtClean="0"/>
              <a:t>2. </a:t>
            </a:r>
            <a:r>
              <a:rPr lang="en-US" sz="1050" dirty="0" smtClean="0">
                <a:hlinkClick r:id="rId2"/>
              </a:rPr>
              <a:t>www.slovarnik.ru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3</a:t>
            </a:r>
            <a:r>
              <a:rPr lang="en-US" sz="1050" dirty="0"/>
              <a:t>. </a:t>
            </a:r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blog.selfpub.ru/sredstva-sozdanyia-obraza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4</a:t>
            </a:r>
            <a:r>
              <a:rPr lang="en-US" sz="1050" dirty="0"/>
              <a:t>. https://repetitor.1c.ru/russian/olitsetvorenie</a:t>
            </a:r>
            <a:r>
              <a:rPr lang="en-US" sz="1050" dirty="0" smtClean="0"/>
              <a:t>/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5. </a:t>
            </a:r>
            <a:r>
              <a:rPr lang="en-US" sz="1050" dirty="0"/>
              <a:t>https://repetitor.1c.ru/russian/olitsetvorenie</a:t>
            </a:r>
            <a:r>
              <a:rPr lang="en-US" sz="1050" dirty="0" smtClean="0"/>
              <a:t>/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6. </a:t>
            </a:r>
            <a:r>
              <a:rPr lang="en-US" sz="1050" dirty="0">
                <a:hlinkClick r:id="rId4"/>
              </a:rPr>
              <a:t>https://</a:t>
            </a:r>
            <a:r>
              <a:rPr lang="en-US" sz="1050" dirty="0" smtClean="0">
                <a:hlinkClick r:id="rId4"/>
              </a:rPr>
              <a:t>foxford.ru/wiki/literatura/sravnenie-metafora-allegoriya-simvol?utm_referrer=https%3A%2F%2Fyandex.ru%2F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7. </a:t>
            </a:r>
            <a:r>
              <a:rPr lang="en-US" sz="1050" dirty="0">
                <a:hlinkClick r:id="rId5"/>
              </a:rPr>
              <a:t>https://ru.ruwiki.ru/wiki/</a:t>
            </a:r>
            <a:r>
              <a:rPr lang="ru-RU" sz="1050" dirty="0" smtClean="0">
                <a:hlinkClick r:id="rId5"/>
              </a:rPr>
              <a:t>Типизация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8. </a:t>
            </a:r>
            <a:r>
              <a:rPr lang="en-US" sz="1050" dirty="0">
                <a:hlinkClick r:id="rId6"/>
              </a:rPr>
              <a:t>http://</a:t>
            </a:r>
            <a:r>
              <a:rPr lang="en-US" sz="1050" dirty="0" smtClean="0">
                <a:hlinkClick r:id="rId6"/>
              </a:rPr>
              <a:t>www.nauteh-journal.ru/files/73581cc4-ff70-4c2b-a26d-07272306a870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9.</a:t>
            </a:r>
            <a:r>
              <a:rPr lang="en-US" sz="1050" dirty="0"/>
              <a:t> https://</a:t>
            </a:r>
            <a:r>
              <a:rPr lang="en-US" sz="1050" dirty="0" smtClean="0"/>
              <a:t>www.culture.ru/s/slovo-dnya/grotesk/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10. </a:t>
            </a:r>
            <a:r>
              <a:rPr lang="en-US" sz="1050" dirty="0"/>
              <a:t>https://ananasposter.ru/blog/carevna-lebed-na-kartine-vrubelya-chistota-i-zhenstvennost</a:t>
            </a:r>
            <a:endParaRPr lang="ru-RU" sz="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458200" cy="993924"/>
          </a:xfrm>
        </p:spPr>
        <p:txBody>
          <a:bodyPr>
            <a:normAutofit/>
          </a:bodyPr>
          <a:lstStyle/>
          <a:p>
            <a:r>
              <a:rPr lang="ru-RU" sz="2400" i="1" dirty="0"/>
              <a:t>Что такое «Образ»?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84784"/>
            <a:ext cx="8229600" cy="392541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200" b="1" i="1" dirty="0"/>
              <a:t>Вид, облик.</a:t>
            </a:r>
          </a:p>
          <a:p>
            <a:pPr marL="457200" indent="-457200">
              <a:buAutoNum type="arabicPeriod"/>
            </a:pPr>
            <a:r>
              <a:rPr lang="ru-RU" sz="2200" b="1" i="1" dirty="0"/>
              <a:t>Живое, наглядное представление о чём(ком)-либо.</a:t>
            </a:r>
          </a:p>
          <a:p>
            <a:pPr marL="457200" indent="-457200">
              <a:buAutoNum type="arabicPeriod"/>
            </a:pPr>
            <a:r>
              <a:rPr lang="ru-RU" sz="2200" b="1" i="1" dirty="0"/>
              <a:t>Обобщённое художественное отражение действительности, облечённое в конкретную форму, показанное с помощью зрительных средств – цвет, линия, форма.</a:t>
            </a:r>
          </a:p>
          <a:p>
            <a:pPr marL="457200" indent="-457200">
              <a:buAutoNum type="arabicPeriod"/>
            </a:pPr>
            <a:r>
              <a:rPr lang="ru-RU" sz="2200" b="1" i="1" dirty="0"/>
              <a:t>В художественном произведении – тип, характер.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4F7E6-547E-4062-B688-79BC44270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840" y="3140968"/>
            <a:ext cx="5783560" cy="18722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458200" cy="921916"/>
          </a:xfrm>
        </p:spPr>
        <p:txBody>
          <a:bodyPr>
            <a:noAutofit/>
          </a:bodyPr>
          <a:lstStyle/>
          <a:p>
            <a:r>
              <a:rPr lang="ru-RU" sz="2400" i="1" dirty="0"/>
              <a:t>Образ в изобразительном искусстве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052736"/>
            <a:ext cx="4104456" cy="3960440"/>
          </a:xfrm>
        </p:spPr>
        <p:txBody>
          <a:bodyPr>
            <a:normAutofit/>
          </a:bodyPr>
          <a:lstStyle/>
          <a:p>
            <a:r>
              <a:rPr lang="ru-RU" sz="2200" b="1" i="1" dirty="0"/>
              <a:t>Начиная работу над персонажем, художник тщательно изучает литературное произведение, исторические факты, связанные с появлением персонажа, историю костюма, ищет ассоциации в окружающей действительности.</a:t>
            </a:r>
          </a:p>
          <a:p>
            <a:endParaRPr lang="ru-RU" sz="1600" b="1" i="1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2BA9304B-B22B-429A-913B-28F8E95BC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28508"/>
            <a:ext cx="3168352" cy="48222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F553C-9D35-47D3-9952-A137E80B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6633"/>
            <a:ext cx="8686800" cy="1181816"/>
          </a:xfrm>
        </p:spPr>
        <p:txBody>
          <a:bodyPr>
            <a:normAutofit/>
          </a:bodyPr>
          <a:lstStyle/>
          <a:p>
            <a:r>
              <a:rPr lang="ru-RU" sz="2400" b="1" i="1" dirty="0"/>
              <a:t>         наблюдение и Ассоциации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FFAEC2-F5CB-403D-900C-B40D402601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5" y="2420888"/>
            <a:ext cx="2702324" cy="3540162"/>
          </a:xfrm>
        </p:spPr>
      </p:pic>
      <p:pic>
        <p:nvPicPr>
          <p:cNvPr id="5" name="Объект 7">
            <a:extLst>
              <a:ext uri="{FF2B5EF4-FFF2-40B4-BE49-F238E27FC236}">
                <a16:creationId xmlns:a16="http://schemas.microsoft.com/office/drawing/2014/main" id="{8BB44491-7808-4B64-B420-D683B13E7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35" y="2420888"/>
            <a:ext cx="2962318" cy="34792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A6B857-39D8-4682-9268-813EDF299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3314" b="8828"/>
          <a:stretch/>
        </p:blipFill>
        <p:spPr>
          <a:xfrm>
            <a:off x="6316361" y="391015"/>
            <a:ext cx="2504678" cy="293206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C21B300-903F-4212-84BD-721542BB3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55" y="3510673"/>
            <a:ext cx="2349114" cy="30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</a:t>
            </a:r>
            <a:r>
              <a:rPr lang="ru-RU" sz="2400" b="1" i="1" dirty="0"/>
              <a:t>составляющие образа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5" y="1412776"/>
            <a:ext cx="3888432" cy="4811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/>
              <a:t> Внешность (портрет):</a:t>
            </a:r>
          </a:p>
          <a:p>
            <a:pPr marL="0" indent="0">
              <a:buNone/>
            </a:pPr>
            <a:r>
              <a:rPr lang="ru-RU" sz="2200" b="1" i="1" dirty="0"/>
              <a:t>описание фигуры, черт лица, одежды, мимики, походки и манеры двигаться. Вызывает у зрителя определённые стереотипные реакции</a:t>
            </a:r>
          </a:p>
          <a:p>
            <a:pPr marL="0" indent="0">
              <a:buNone/>
            </a:pPr>
            <a:endParaRPr lang="ru-RU" sz="2200" b="1" i="1" dirty="0"/>
          </a:p>
          <a:p>
            <a:pPr marL="0" indent="0">
              <a:buNone/>
            </a:pPr>
            <a:r>
              <a:rPr lang="ru-RU" sz="2200" b="1" i="1" dirty="0"/>
              <a:t>Характер и внутренний мир:</a:t>
            </a:r>
          </a:p>
          <a:p>
            <a:pPr marL="0" indent="0">
              <a:buNone/>
            </a:pPr>
            <a:r>
              <a:rPr lang="ru-RU" sz="2200" b="1" i="1" dirty="0"/>
              <a:t>мировоззрение, убеждения, ценности, привязанности, страхи, психологические состояния.</a:t>
            </a:r>
          </a:p>
          <a:p>
            <a:pPr marL="0" indent="0">
              <a:buNone/>
            </a:pPr>
            <a:endParaRPr lang="ru-RU" sz="2000" b="1" i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311576F-8805-4E4D-985D-714C8972F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7284"/>
            <a:ext cx="3168352" cy="51102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560C-497D-46F6-BE31-3633D3E0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/>
              <a:t>Композиционные  приёмы создания образа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FE71B3-FDAB-4DF9-8071-ED2904BB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84400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AutoNum type="arabicPeriod"/>
            </a:pPr>
            <a:r>
              <a:rPr lang="ru-RU" b="1" i="1" dirty="0"/>
              <a:t>Олицетворение – способ, при котором неодушевлённым предметам, животным или отвлечённым понятиям придаются свойства и качества человека.</a:t>
            </a:r>
          </a:p>
          <a:p>
            <a:pPr marL="342900" indent="-342900">
              <a:buAutoNum type="arabicPeriod"/>
            </a:pPr>
            <a:r>
              <a:rPr lang="ru-RU" b="1" i="1" dirty="0"/>
              <a:t>Сравнение – сопоставление одного предмета или явления с другим на основе общего признака («в чешуе, как жар горя»).</a:t>
            </a:r>
          </a:p>
          <a:p>
            <a:pPr marL="342900" indent="-342900">
              <a:buAutoNum type="arabicPeriod"/>
            </a:pPr>
            <a:r>
              <a:rPr lang="ru-RU" b="1" i="1" dirty="0"/>
              <a:t>Типизация – обобщение (отбор и усиление наиболее существенных черт), сочетание индивидуального и общего, характерного для подобных явлений и характеров, домысливание.</a:t>
            </a:r>
          </a:p>
          <a:p>
            <a:pPr marL="342900" indent="-342900">
              <a:buAutoNum type="arabicPeriod"/>
            </a:pPr>
            <a:r>
              <a:rPr lang="ru-RU" b="1" i="1" dirty="0"/>
              <a:t> Гипербола – чрезмерное преувеличение свойств персонажа для деформации реальности и остроты образа (до карикатурности)</a:t>
            </a:r>
          </a:p>
          <a:p>
            <a:pPr marL="342900" indent="-342900">
              <a:buAutoNum type="arabicPeriod"/>
            </a:pPr>
            <a:r>
              <a:rPr lang="ru-RU" b="1" i="1" dirty="0"/>
              <a:t>Гротеск – приём, основанный на сочетании реального и вымышленного, комического и трагического, прекрасного и уродливого (до абсурда).</a:t>
            </a:r>
          </a:p>
        </p:txBody>
      </p:sp>
    </p:spTree>
    <p:extLst>
      <p:ext uri="{BB962C8B-B14F-4D97-AF65-F5344CB8AC3E}">
        <p14:creationId xmlns:p14="http://schemas.microsoft.com/office/powerpoint/2010/main" val="74245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8181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b="1" i="1" dirty="0"/>
              <a:t>олицетворение</a:t>
            </a:r>
            <a:endParaRPr lang="ru-RU" i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535D09-29E7-4F1A-A740-9B2F06D49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1" y="1412776"/>
            <a:ext cx="3429097" cy="499686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49A8A65-E0E4-43D8-80A8-0D9F92D63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2343169" cy="50981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6170B-937A-45A6-8682-52D51631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  гипербола и гротеск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F468D82-B400-49DE-AF4E-106D85E66F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0" y="1600200"/>
            <a:ext cx="3441799" cy="47244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D0B2BEF-97A1-476A-A735-D800063292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35" y="1600200"/>
            <a:ext cx="3460330" cy="4724400"/>
          </a:xfrm>
        </p:spPr>
      </p:pic>
    </p:spTree>
    <p:extLst>
      <p:ext uri="{BB962C8B-B14F-4D97-AF65-F5344CB8AC3E}">
        <p14:creationId xmlns:p14="http://schemas.microsoft.com/office/powerpoint/2010/main" val="200971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8181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Изобразительные способы выявления характера персонажа в образе: линия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D552616-2A63-45CA-A164-069B01BE4B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6" y="1234746"/>
            <a:ext cx="3574279" cy="4985179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ECC41B5-EAA4-4776-9C2C-CDF0C46AB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19" y="1225874"/>
            <a:ext cx="3614254" cy="49851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401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Трек</vt:lpstr>
      <vt:lpstr>Образ в композиции</vt:lpstr>
      <vt:lpstr>Что такое «Образ»?</vt:lpstr>
      <vt:lpstr>Образ в изобразительном искусстве</vt:lpstr>
      <vt:lpstr>         наблюдение и Ассоциации</vt:lpstr>
      <vt:lpstr>   составляющие образа</vt:lpstr>
      <vt:lpstr>Композиционные  приёмы создания образа</vt:lpstr>
      <vt:lpstr> олицетворение</vt:lpstr>
      <vt:lpstr>  гипербола и гротеск</vt:lpstr>
      <vt:lpstr>Изобразительные способы выявления характера персонажа в образе: линия</vt:lpstr>
      <vt:lpstr>ПЛАСТИКА И ПОЗА</vt:lpstr>
      <vt:lpstr>   АТРИБУТИКА</vt:lpstr>
      <vt:lpstr>  ИСТОРИЗМ</vt:lpstr>
      <vt:lpstr>  ЛИНИЯ, ФОРМА И ЦВЕТ </vt:lpstr>
      <vt:lpstr>      Заключение</vt:lpstr>
      <vt:lpstr>Презентация подготовлена Г.Ф. Самариной, преподавателя МБУ ДО «НДХШ». Г. Норильск  Источники:  1. ru.Wikipedia.org 2. www.slovarnik.ru 3. https://blog.selfpub.ru/sredstva-sozdanyia-obraza 4. https://repetitor.1c.ru/russian/olitsetvorenie/ 5. https://repetitor.1c.ru/russian/olitsetvorenie/ 6. https://foxford.ru/wiki/literatura/sravnenie-metafora-allegoriya-simvol?utm_referrer=https%3A%2F%2Fyandex.ru%2F 7. https://ru.ruwiki.ru/wiki/Типизация 8. http://www.nauteh-journal.ru/files/73581cc4-ff70-4c2b-a26d-07272306a870 9. https://www.culture.ru/s/slovo-dnya/grotesk/ 10. https://ananasposter.ru/blog/carevna-lebed-na-kartine-vrubelya-chistota-i-zhenstvennost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костюма</dc:title>
  <dc:creator>1</dc:creator>
  <cp:lastModifiedBy>User</cp:lastModifiedBy>
  <cp:revision>51</cp:revision>
  <dcterms:created xsi:type="dcterms:W3CDTF">2015-12-18T08:17:38Z</dcterms:created>
  <dcterms:modified xsi:type="dcterms:W3CDTF">2025-12-22T17:12:45Z</dcterms:modified>
</cp:coreProperties>
</file>