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0"/>
  </p:notesMasterIdLst>
  <p:sldIdLst>
    <p:sldId id="263" r:id="rId2"/>
    <p:sldId id="257" r:id="rId3"/>
    <p:sldId id="256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68" autoAdjust="0"/>
  </p:normalViewPr>
  <p:slideViewPr>
    <p:cSldViewPr>
      <p:cViewPr varScale="1">
        <p:scale>
          <a:sx n="58" d="100"/>
          <a:sy n="58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0A7B728-F871-48A5-85CB-EE0C3DDE791E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6975E3B-65C2-4F6C-AEBD-617D65EC5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ru-RU" smtClean="0">
                <a:latin typeface="Arial" pitchFamily="34" charset="0"/>
              </a:rPr>
              <a:t>Кислород расходуется на разнообразную деятельность человека, на процессы дыхания человека, животных, растений и на процессы гниения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ru-RU" smtClean="0">
                <a:latin typeface="Arial" pitchFamily="34" charset="0"/>
              </a:rPr>
              <a:t>Объемное соотношение кислорода в воздухе практически не меняется, потому что он выделяется в процессе фотосинтеза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F026F-A55C-468A-A39E-22D66E04DABD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CED82-7970-4F4E-9487-F0077CD53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FA4F9-7F3D-4556-9B9A-E3F7C7C6932E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BBA2-2950-4009-AADC-8D6CB0D29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9626-386F-408A-925A-570875CFF468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2380-D4F3-4629-9C3D-B288EA3A6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7FAB-ED50-4EEE-8EBF-03600D1A9FF4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2E94C-27F2-4342-9159-AE10200DA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870172 w 2706"/>
              <a:gd name="T1" fmla="*/ 0 h 640"/>
              <a:gd name="T2" fmla="*/ 2870172 w 2706"/>
              <a:gd name="T3" fmla="*/ 0 h 640"/>
              <a:gd name="T4" fmla="*/ 2748987 w 2706"/>
              <a:gd name="T5" fmla="*/ 20092 h 640"/>
              <a:gd name="T6" fmla="*/ 2625676 w 2706"/>
              <a:gd name="T7" fmla="*/ 42416 h 640"/>
              <a:gd name="T8" fmla="*/ 2500239 w 2706"/>
              <a:gd name="T9" fmla="*/ 66973 h 640"/>
              <a:gd name="T10" fmla="*/ 2370549 w 2706"/>
              <a:gd name="T11" fmla="*/ 91529 h 640"/>
              <a:gd name="T12" fmla="*/ 2238734 w 2706"/>
              <a:gd name="T13" fmla="*/ 120551 h 640"/>
              <a:gd name="T14" fmla="*/ 2102667 w 2706"/>
              <a:gd name="T15" fmla="*/ 149572 h 640"/>
              <a:gd name="T16" fmla="*/ 1964473 w 2706"/>
              <a:gd name="T17" fmla="*/ 183059 h 640"/>
              <a:gd name="T18" fmla="*/ 1822028 w 2706"/>
              <a:gd name="T19" fmla="*/ 216545 h 640"/>
              <a:gd name="T20" fmla="*/ 1822028 w 2706"/>
              <a:gd name="T21" fmla="*/ 216545 h 640"/>
              <a:gd name="T22" fmla="*/ 1564775 w 2706"/>
              <a:gd name="T23" fmla="*/ 281285 h 640"/>
              <a:gd name="T24" fmla="*/ 1313901 w 2706"/>
              <a:gd name="T25" fmla="*/ 339328 h 640"/>
              <a:gd name="T26" fmla="*/ 1073657 w 2706"/>
              <a:gd name="T27" fmla="*/ 392906 h 640"/>
              <a:gd name="T28" fmla="*/ 841917 w 2706"/>
              <a:gd name="T29" fmla="*/ 444252 h 640"/>
              <a:gd name="T30" fmla="*/ 620808 w 2706"/>
              <a:gd name="T31" fmla="*/ 488900 h 640"/>
              <a:gd name="T32" fmla="*/ 406076 w 2706"/>
              <a:gd name="T33" fmla="*/ 529084 h 640"/>
              <a:gd name="T34" fmla="*/ 199849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38193 w 2706"/>
              <a:gd name="T41" fmla="*/ 620613 h 640"/>
              <a:gd name="T42" fmla="*/ 270009 w 2706"/>
              <a:gd name="T43" fmla="*/ 638473 h 640"/>
              <a:gd name="T44" fmla="*/ 397572 w 2706"/>
              <a:gd name="T45" fmla="*/ 654100 h 640"/>
              <a:gd name="T46" fmla="*/ 523009 w 2706"/>
              <a:gd name="T47" fmla="*/ 667494 h 640"/>
              <a:gd name="T48" fmla="*/ 644194 w 2706"/>
              <a:gd name="T49" fmla="*/ 680889 h 640"/>
              <a:gd name="T50" fmla="*/ 761127 w 2706"/>
              <a:gd name="T51" fmla="*/ 689818 h 640"/>
              <a:gd name="T52" fmla="*/ 873808 w 2706"/>
              <a:gd name="T53" fmla="*/ 698748 h 640"/>
              <a:gd name="T54" fmla="*/ 984363 w 2706"/>
              <a:gd name="T55" fmla="*/ 705445 h 640"/>
              <a:gd name="T56" fmla="*/ 1092791 w 2706"/>
              <a:gd name="T57" fmla="*/ 709910 h 640"/>
              <a:gd name="T58" fmla="*/ 1196968 w 2706"/>
              <a:gd name="T59" fmla="*/ 712143 h 640"/>
              <a:gd name="T60" fmla="*/ 1296892 w 2706"/>
              <a:gd name="T61" fmla="*/ 714375 h 640"/>
              <a:gd name="T62" fmla="*/ 1394691 w 2706"/>
              <a:gd name="T63" fmla="*/ 714375 h 640"/>
              <a:gd name="T64" fmla="*/ 1490363 w 2706"/>
              <a:gd name="T65" fmla="*/ 712143 h 640"/>
              <a:gd name="T66" fmla="*/ 1583910 w 2706"/>
              <a:gd name="T67" fmla="*/ 709910 h 640"/>
              <a:gd name="T68" fmla="*/ 1673204 w 2706"/>
              <a:gd name="T69" fmla="*/ 705445 h 640"/>
              <a:gd name="T70" fmla="*/ 1760372 w 2706"/>
              <a:gd name="T71" fmla="*/ 698748 h 640"/>
              <a:gd name="T72" fmla="*/ 1843288 w 2706"/>
              <a:gd name="T73" fmla="*/ 692051 h 640"/>
              <a:gd name="T74" fmla="*/ 1926204 w 2706"/>
              <a:gd name="T75" fmla="*/ 683121 h 640"/>
              <a:gd name="T76" fmla="*/ 2004868 w 2706"/>
              <a:gd name="T77" fmla="*/ 671959 h 640"/>
              <a:gd name="T78" fmla="*/ 2083532 w 2706"/>
              <a:gd name="T79" fmla="*/ 660797 h 640"/>
              <a:gd name="T80" fmla="*/ 2157944 w 2706"/>
              <a:gd name="T81" fmla="*/ 647402 h 640"/>
              <a:gd name="T82" fmla="*/ 2232356 w 2706"/>
              <a:gd name="T83" fmla="*/ 634008 h 640"/>
              <a:gd name="T84" fmla="*/ 2302516 w 2706"/>
              <a:gd name="T85" fmla="*/ 618381 h 640"/>
              <a:gd name="T86" fmla="*/ 2372675 w 2706"/>
              <a:gd name="T87" fmla="*/ 602754 h 640"/>
              <a:gd name="T88" fmla="*/ 2440709 w 2706"/>
              <a:gd name="T89" fmla="*/ 584895 h 640"/>
              <a:gd name="T90" fmla="*/ 2506617 w 2706"/>
              <a:gd name="T91" fmla="*/ 567035 h 640"/>
              <a:gd name="T92" fmla="*/ 2570398 w 2706"/>
              <a:gd name="T93" fmla="*/ 546943 h 640"/>
              <a:gd name="T94" fmla="*/ 2634180 w 2706"/>
              <a:gd name="T95" fmla="*/ 526852 h 640"/>
              <a:gd name="T96" fmla="*/ 2755365 w 2706"/>
              <a:gd name="T97" fmla="*/ 482203 h 640"/>
              <a:gd name="T98" fmla="*/ 2872298 w 2706"/>
              <a:gd name="T99" fmla="*/ 435322 h 640"/>
              <a:gd name="T100" fmla="*/ 2872298 w 2706"/>
              <a:gd name="T101" fmla="*/ 435322 h 640"/>
              <a:gd name="T102" fmla="*/ 2876550 w 2706"/>
              <a:gd name="T103" fmla="*/ 433090 h 640"/>
              <a:gd name="T104" fmla="*/ 2876550 w 2706"/>
              <a:gd name="T105" fmla="*/ 433090 h 640"/>
              <a:gd name="T106" fmla="*/ 2876550 w 2706"/>
              <a:gd name="T107" fmla="*/ 0 h 640"/>
              <a:gd name="T108" fmla="*/ 2876550 w 2706"/>
              <a:gd name="T109" fmla="*/ 0 h 640"/>
              <a:gd name="T110" fmla="*/ 2870172 w 2706"/>
              <a:gd name="T111" fmla="*/ 0 h 640"/>
              <a:gd name="T112" fmla="*/ 2870172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545138 w 5216"/>
              <a:gd name="T1" fmla="*/ 797300 h 762"/>
              <a:gd name="T2" fmla="*/ 5298498 w 5216"/>
              <a:gd name="T3" fmla="*/ 766033 h 762"/>
              <a:gd name="T4" fmla="*/ 4760569 w 5216"/>
              <a:gd name="T5" fmla="*/ 681167 h 762"/>
              <a:gd name="T6" fmla="*/ 4160980 w 5216"/>
              <a:gd name="T7" fmla="*/ 567267 h 762"/>
              <a:gd name="T8" fmla="*/ 3493352 w 5216"/>
              <a:gd name="T9" fmla="*/ 417633 h 762"/>
              <a:gd name="T10" fmla="*/ 3131897 w 5216"/>
              <a:gd name="T11" fmla="*/ 330533 h 762"/>
              <a:gd name="T12" fmla="*/ 2851239 w 5216"/>
              <a:gd name="T13" fmla="*/ 263533 h 762"/>
              <a:gd name="T14" fmla="*/ 2583337 w 5216"/>
              <a:gd name="T15" fmla="*/ 205467 h 762"/>
              <a:gd name="T16" fmla="*/ 2328193 w 5216"/>
              <a:gd name="T17" fmla="*/ 156333 h 762"/>
              <a:gd name="T18" fmla="*/ 2083679 w 5216"/>
              <a:gd name="T19" fmla="*/ 113900 h 762"/>
              <a:gd name="T20" fmla="*/ 1849797 w 5216"/>
              <a:gd name="T21" fmla="*/ 80400 h 762"/>
              <a:gd name="T22" fmla="*/ 1418178 w 5216"/>
              <a:gd name="T23" fmla="*/ 31267 h 762"/>
              <a:gd name="T24" fmla="*/ 1031209 w 5216"/>
              <a:gd name="T25" fmla="*/ 4467 h 762"/>
              <a:gd name="T26" fmla="*/ 684637 w 5216"/>
              <a:gd name="T27" fmla="*/ 0 h 762"/>
              <a:gd name="T28" fmla="*/ 380590 w 5216"/>
              <a:gd name="T29" fmla="*/ 11167 h 762"/>
              <a:gd name="T30" fmla="*/ 116941 w 5216"/>
              <a:gd name="T31" fmla="*/ 35733 h 762"/>
              <a:gd name="T32" fmla="*/ 0 w 5216"/>
              <a:gd name="T33" fmla="*/ 53600 h 762"/>
              <a:gd name="T34" fmla="*/ 333814 w 5216"/>
              <a:gd name="T35" fmla="*/ 96033 h 762"/>
              <a:gd name="T36" fmla="*/ 693142 w 5216"/>
              <a:gd name="T37" fmla="*/ 156333 h 762"/>
              <a:gd name="T38" fmla="*/ 1077985 w 5216"/>
              <a:gd name="T39" fmla="*/ 234500 h 762"/>
              <a:gd name="T40" fmla="*/ 1490468 w 5216"/>
              <a:gd name="T41" fmla="*/ 330533 h 762"/>
              <a:gd name="T42" fmla="*/ 1866806 w 5216"/>
              <a:gd name="T43" fmla="*/ 422100 h 762"/>
              <a:gd name="T44" fmla="*/ 2559949 w 5216"/>
              <a:gd name="T45" fmla="*/ 576200 h 762"/>
              <a:gd name="T46" fmla="*/ 2878879 w 5216"/>
              <a:gd name="T47" fmla="*/ 638733 h 762"/>
              <a:gd name="T48" fmla="*/ 3180800 w 5216"/>
              <a:gd name="T49" fmla="*/ 692333 h 762"/>
              <a:gd name="T50" fmla="*/ 3465711 w 5216"/>
              <a:gd name="T51" fmla="*/ 739233 h 762"/>
              <a:gd name="T52" fmla="*/ 3733613 w 5216"/>
              <a:gd name="T53" fmla="*/ 774967 h 762"/>
              <a:gd name="T54" fmla="*/ 3986631 w 5216"/>
              <a:gd name="T55" fmla="*/ 806233 h 762"/>
              <a:gd name="T56" fmla="*/ 4224766 w 5216"/>
              <a:gd name="T57" fmla="*/ 826333 h 762"/>
              <a:gd name="T58" fmla="*/ 4448017 w 5216"/>
              <a:gd name="T59" fmla="*/ 841967 h 762"/>
              <a:gd name="T60" fmla="*/ 4660637 w 5216"/>
              <a:gd name="T61" fmla="*/ 850900 h 762"/>
              <a:gd name="T62" fmla="*/ 4858374 w 5216"/>
              <a:gd name="T63" fmla="*/ 850900 h 762"/>
              <a:gd name="T64" fmla="*/ 5045480 w 5216"/>
              <a:gd name="T65" fmla="*/ 846433 h 762"/>
              <a:gd name="T66" fmla="*/ 5221955 w 5216"/>
              <a:gd name="T67" fmla="*/ 835267 h 762"/>
              <a:gd name="T68" fmla="*/ 5387799 w 5216"/>
              <a:gd name="T69" fmla="*/ 817400 h 762"/>
              <a:gd name="T70" fmla="*/ 554513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19131 w 5144"/>
              <a:gd name="T5" fmla="*/ 73675 h 694"/>
              <a:gd name="T6" fmla="*/ 76526 w 5144"/>
              <a:gd name="T7" fmla="*/ 62512 h 694"/>
              <a:gd name="T8" fmla="*/ 174309 w 5144"/>
              <a:gd name="T9" fmla="*/ 46884 h 694"/>
              <a:gd name="T10" fmla="*/ 238081 w 5144"/>
              <a:gd name="T11" fmla="*/ 37954 h 694"/>
              <a:gd name="T12" fmla="*/ 312481 w 5144"/>
              <a:gd name="T13" fmla="*/ 29023 h 694"/>
              <a:gd name="T14" fmla="*/ 395384 w 5144"/>
              <a:gd name="T15" fmla="*/ 22326 h 694"/>
              <a:gd name="T16" fmla="*/ 491041 w 5144"/>
              <a:gd name="T17" fmla="*/ 15628 h 694"/>
              <a:gd name="T18" fmla="*/ 595201 w 5144"/>
              <a:gd name="T19" fmla="*/ 8930 h 694"/>
              <a:gd name="T20" fmla="*/ 712116 w 5144"/>
              <a:gd name="T21" fmla="*/ 4465 h 694"/>
              <a:gd name="T22" fmla="*/ 839659 w 5144"/>
              <a:gd name="T23" fmla="*/ 2233 h 694"/>
              <a:gd name="T24" fmla="*/ 977831 w 5144"/>
              <a:gd name="T25" fmla="*/ 0 h 694"/>
              <a:gd name="T26" fmla="*/ 1126631 w 5144"/>
              <a:gd name="T27" fmla="*/ 2233 h 694"/>
              <a:gd name="T28" fmla="*/ 1286060 w 5144"/>
              <a:gd name="T29" fmla="*/ 6698 h 694"/>
              <a:gd name="T30" fmla="*/ 1458243 w 5144"/>
              <a:gd name="T31" fmla="*/ 15628 h 694"/>
              <a:gd name="T32" fmla="*/ 1641055 w 5144"/>
              <a:gd name="T33" fmla="*/ 26791 h 694"/>
              <a:gd name="T34" fmla="*/ 1834496 w 5144"/>
              <a:gd name="T35" fmla="*/ 44651 h 694"/>
              <a:gd name="T36" fmla="*/ 2040691 w 5144"/>
              <a:gd name="T37" fmla="*/ 64744 h 694"/>
              <a:gd name="T38" fmla="*/ 2259640 w 5144"/>
              <a:gd name="T39" fmla="*/ 89303 h 694"/>
              <a:gd name="T40" fmla="*/ 2489217 w 5144"/>
              <a:gd name="T41" fmla="*/ 118326 h 694"/>
              <a:gd name="T42" fmla="*/ 2731549 w 5144"/>
              <a:gd name="T43" fmla="*/ 154047 h 694"/>
              <a:gd name="T44" fmla="*/ 2984510 w 5144"/>
              <a:gd name="T45" fmla="*/ 194233 h 694"/>
              <a:gd name="T46" fmla="*/ 3250225 w 5144"/>
              <a:gd name="T47" fmla="*/ 241117 h 694"/>
              <a:gd name="T48" fmla="*/ 3528694 w 5144"/>
              <a:gd name="T49" fmla="*/ 296931 h 694"/>
              <a:gd name="T50" fmla="*/ 3819918 w 5144"/>
              <a:gd name="T51" fmla="*/ 357210 h 694"/>
              <a:gd name="T52" fmla="*/ 4123895 w 5144"/>
              <a:gd name="T53" fmla="*/ 424187 h 694"/>
              <a:gd name="T54" fmla="*/ 4440628 w 5144"/>
              <a:gd name="T55" fmla="*/ 500095 h 694"/>
              <a:gd name="T56" fmla="*/ 4770114 w 5144"/>
              <a:gd name="T57" fmla="*/ 582699 h 694"/>
              <a:gd name="T58" fmla="*/ 5112355 w 5144"/>
              <a:gd name="T59" fmla="*/ 674235 h 694"/>
              <a:gd name="T60" fmla="*/ 546735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95633 w 3112"/>
              <a:gd name="T5" fmla="*/ 625649 h 584"/>
              <a:gd name="T6" fmla="*/ 357028 w 3112"/>
              <a:gd name="T7" fmla="*/ 556381 h 584"/>
              <a:gd name="T8" fmla="*/ 537668 w 3112"/>
              <a:gd name="T9" fmla="*/ 509457 h 584"/>
              <a:gd name="T10" fmla="*/ 745934 w 3112"/>
              <a:gd name="T11" fmla="*/ 458065 h 584"/>
              <a:gd name="T12" fmla="*/ 977578 w 3112"/>
              <a:gd name="T13" fmla="*/ 402203 h 584"/>
              <a:gd name="T14" fmla="*/ 1226223 w 3112"/>
              <a:gd name="T15" fmla="*/ 341873 h 584"/>
              <a:gd name="T16" fmla="*/ 1489743 w 3112"/>
              <a:gd name="T17" fmla="*/ 283777 h 584"/>
              <a:gd name="T18" fmla="*/ 1759640 w 3112"/>
              <a:gd name="T19" fmla="*/ 225681 h 584"/>
              <a:gd name="T20" fmla="*/ 2035912 w 3112"/>
              <a:gd name="T21" fmla="*/ 172054 h 584"/>
              <a:gd name="T22" fmla="*/ 2310059 w 3112"/>
              <a:gd name="T23" fmla="*/ 120661 h 584"/>
              <a:gd name="T24" fmla="*/ 2446070 w 3112"/>
              <a:gd name="T25" fmla="*/ 98316 h 584"/>
              <a:gd name="T26" fmla="*/ 2577830 w 3112"/>
              <a:gd name="T27" fmla="*/ 75972 h 584"/>
              <a:gd name="T28" fmla="*/ 2709591 w 3112"/>
              <a:gd name="T29" fmla="*/ 58096 h 584"/>
              <a:gd name="T30" fmla="*/ 2837101 w 3112"/>
              <a:gd name="T31" fmla="*/ 40220 h 584"/>
              <a:gd name="T32" fmla="*/ 2962486 w 3112"/>
              <a:gd name="T33" fmla="*/ 26814 h 584"/>
              <a:gd name="T34" fmla="*/ 3081495 w 3112"/>
              <a:gd name="T35" fmla="*/ 15641 h 584"/>
              <a:gd name="T36" fmla="*/ 3196254 w 3112"/>
              <a:gd name="T37" fmla="*/ 6703 h 584"/>
              <a:gd name="T38" fmla="*/ 3306763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719055 w 8196"/>
              <a:gd name="T1" fmla="*/ 570733 h 1192"/>
              <a:gd name="T2" fmla="*/ 8557275 w 8196"/>
              <a:gd name="T3" fmla="*/ 635386 h 1192"/>
              <a:gd name="T4" fmla="*/ 8384853 w 8196"/>
              <a:gd name="T5" fmla="*/ 691122 h 1192"/>
              <a:gd name="T6" fmla="*/ 8201787 w 8196"/>
              <a:gd name="T7" fmla="*/ 742398 h 1192"/>
              <a:gd name="T8" fmla="*/ 8005948 w 8196"/>
              <a:gd name="T9" fmla="*/ 782528 h 1192"/>
              <a:gd name="T10" fmla="*/ 7793081 w 8196"/>
              <a:gd name="T11" fmla="*/ 813740 h 1192"/>
              <a:gd name="T12" fmla="*/ 7563184 w 8196"/>
              <a:gd name="T13" fmla="*/ 836034 h 1192"/>
              <a:gd name="T14" fmla="*/ 7314129 w 8196"/>
              <a:gd name="T15" fmla="*/ 849411 h 1192"/>
              <a:gd name="T16" fmla="*/ 7043787 w 8196"/>
              <a:gd name="T17" fmla="*/ 847181 h 1192"/>
              <a:gd name="T18" fmla="*/ 6750030 w 8196"/>
              <a:gd name="T19" fmla="*/ 836034 h 1192"/>
              <a:gd name="T20" fmla="*/ 6430729 w 8196"/>
              <a:gd name="T21" fmla="*/ 809281 h 1192"/>
              <a:gd name="T22" fmla="*/ 6083754 w 8196"/>
              <a:gd name="T23" fmla="*/ 769151 h 1192"/>
              <a:gd name="T24" fmla="*/ 5709108 w 8196"/>
              <a:gd name="T25" fmla="*/ 715645 h 1192"/>
              <a:gd name="T26" fmla="*/ 5302531 w 8196"/>
              <a:gd name="T27" fmla="*/ 644304 h 1192"/>
              <a:gd name="T28" fmla="*/ 4861895 w 8196"/>
              <a:gd name="T29" fmla="*/ 557356 h 1192"/>
              <a:gd name="T30" fmla="*/ 4387200 w 8196"/>
              <a:gd name="T31" fmla="*/ 452573 h 1192"/>
              <a:gd name="T32" fmla="*/ 3874189 w 8196"/>
              <a:gd name="T33" fmla="*/ 329955 h 1192"/>
              <a:gd name="T34" fmla="*/ 3614491 w 8196"/>
              <a:gd name="T35" fmla="*/ 267531 h 1192"/>
              <a:gd name="T36" fmla="*/ 3122767 w 8196"/>
              <a:gd name="T37" fmla="*/ 164977 h 1192"/>
              <a:gd name="T38" fmla="*/ 2673616 w 8196"/>
              <a:gd name="T39" fmla="*/ 91406 h 1192"/>
              <a:gd name="T40" fmla="*/ 2262782 w 8196"/>
              <a:gd name="T41" fmla="*/ 40130 h 1192"/>
              <a:gd name="T42" fmla="*/ 1890264 w 8196"/>
              <a:gd name="T43" fmla="*/ 11147 h 1192"/>
              <a:gd name="T44" fmla="*/ 1556062 w 8196"/>
              <a:gd name="T45" fmla="*/ 0 h 1192"/>
              <a:gd name="T46" fmla="*/ 1258047 w 8196"/>
              <a:gd name="T47" fmla="*/ 4459 h 1192"/>
              <a:gd name="T48" fmla="*/ 994091 w 8196"/>
              <a:gd name="T49" fmla="*/ 22294 h 1192"/>
              <a:gd name="T50" fmla="*/ 762066 w 8196"/>
              <a:gd name="T51" fmla="*/ 49047 h 1192"/>
              <a:gd name="T52" fmla="*/ 564099 w 8196"/>
              <a:gd name="T53" fmla="*/ 82489 h 1192"/>
              <a:gd name="T54" fmla="*/ 398062 w 8196"/>
              <a:gd name="T55" fmla="*/ 120389 h 1192"/>
              <a:gd name="T56" fmla="*/ 263956 w 8196"/>
              <a:gd name="T57" fmla="*/ 160519 h 1192"/>
              <a:gd name="T58" fmla="*/ 157522 w 8196"/>
              <a:gd name="T59" fmla="*/ 196189 h 1192"/>
              <a:gd name="T60" fmla="*/ 51088 w 8196"/>
              <a:gd name="T61" fmla="*/ 240778 h 1192"/>
              <a:gd name="T62" fmla="*/ 0 w 8196"/>
              <a:gd name="T63" fmla="*/ 267531 h 1192"/>
              <a:gd name="T64" fmla="*/ 8719055 w 8196"/>
              <a:gd name="T65" fmla="*/ 1328737 h 1192"/>
              <a:gd name="T66" fmla="*/ 8723312 w 8196"/>
              <a:gd name="T67" fmla="*/ 1322049 h 1192"/>
              <a:gd name="T68" fmla="*/ 8723312 w 8196"/>
              <a:gd name="T69" fmla="*/ 568503 h 1192"/>
              <a:gd name="T70" fmla="*/ 8719055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823C0-7D48-4EFB-9600-63E53345A6E7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46DB7-40A3-4730-AE79-E151AB4D1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2EB71-76C6-4473-8561-6E674BA55A40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F7762-96A0-4317-BF35-5744E3D6A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25EC6-ECDC-4358-986F-D5805714A314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6BDB8-AD1F-4B35-8B5F-B3D1B472E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0C7A5-4184-43F6-AB0F-793264DF0365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CABAB-16E3-4CCE-A941-990E6C387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5425A-1089-4365-91B9-F9E7A6B39D3A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B66D3-5561-43A2-BB4D-4DD43CBAF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01A22-1A19-4601-9EC8-103E0A228ACC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6913C-A6FA-4A3C-999A-79D5E5456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523B4-7CA0-4084-AAA5-9F288B06CD98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30633-B1A3-4A86-9370-EC96EC4C8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039AE0CB-490A-45D8-8527-D7E859436AFB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01E862B8-1586-41A0-93D3-E403736A5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1" r:id="rId2"/>
    <p:sldLayoutId id="2147483727" r:id="rId3"/>
    <p:sldLayoutId id="2147483722" r:id="rId4"/>
    <p:sldLayoutId id="2147483723" r:id="rId5"/>
    <p:sldLayoutId id="2147483724" r:id="rId6"/>
    <p:sldLayoutId id="2147483728" r:id="rId7"/>
    <p:sldLayoutId id="2147483729" r:id="rId8"/>
    <p:sldLayoutId id="2147483730" r:id="rId9"/>
    <p:sldLayoutId id="2147483725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ctrTitle" idx="4294967295"/>
          </p:nvPr>
        </p:nvSpPr>
        <p:spPr>
          <a:xfrm>
            <a:off x="755650" y="620713"/>
            <a:ext cx="7772400" cy="3024187"/>
          </a:xfrm>
        </p:spPr>
        <p:txBody>
          <a:bodyPr/>
          <a:lstStyle/>
          <a:p>
            <a:pPr eaLnBrk="1" hangingPunct="1"/>
            <a:r>
              <a:rPr lang="ru-RU" smtClean="0"/>
              <a:t>Кислород. </a:t>
            </a:r>
            <a:br>
              <a:rPr lang="ru-RU" smtClean="0"/>
            </a:br>
            <a:r>
              <a:rPr lang="ru-RU" smtClean="0"/>
              <a:t>Его роль и круговорот в природе.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987425" y="765175"/>
            <a:ext cx="7024688" cy="815975"/>
          </a:xfrm>
        </p:spPr>
        <p:txBody>
          <a:bodyPr/>
          <a:lstStyle/>
          <a:p>
            <a:pPr eaLnBrk="1" hangingPunct="1"/>
            <a:r>
              <a:rPr lang="ru-RU" smtClean="0"/>
              <a:t>Кислород в атмосфере</a:t>
            </a: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719138" y="1989138"/>
            <a:ext cx="734536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Атмосфера содержит приблизительно 10</a:t>
            </a:r>
            <a:r>
              <a:rPr lang="ru-RU" sz="2000" baseline="30000"/>
              <a:t>15</a:t>
            </a:r>
            <a:r>
              <a:rPr lang="ru-RU" sz="2000"/>
              <a:t> т кислорода. Столько же его проходит через живое вещество: животные поглощают кислород и выделяют углекислый газ, а растения вновь разлагают С</a:t>
            </a:r>
            <a:r>
              <a:rPr lang="en-US" sz="2000"/>
              <a:t>O</a:t>
            </a:r>
            <a:r>
              <a:rPr lang="ru-RU" sz="2000" baseline="-25000"/>
              <a:t>2</a:t>
            </a:r>
            <a:r>
              <a:rPr lang="ru-RU" sz="2000"/>
              <a:t>, возмещая убыль кислорода. Два этих процесса поддерживают газовый режим атмосферы. Нарушение его чревато опасностями для жизни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042988" y="4668838"/>
            <a:ext cx="6697662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>
                <a:latin typeface="Arial" pitchFamily="34" charset="0"/>
              </a:rPr>
              <a:t>Суммарное уравнение процесса фотосинтеза:</a:t>
            </a:r>
            <a:endParaRPr lang="en-US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rial" pitchFamily="34" charset="0"/>
              </a:rPr>
              <a:t>                        </a:t>
            </a:r>
            <a:r>
              <a:rPr lang="ru-RU">
                <a:latin typeface="Arial" pitchFamily="34" charset="0"/>
              </a:rPr>
              <a:t>      свет</a:t>
            </a:r>
          </a:p>
          <a:p>
            <a:pPr>
              <a:lnSpc>
                <a:spcPct val="90000"/>
              </a:lnSpc>
            </a:pPr>
            <a:r>
              <a:rPr lang="en-US">
                <a:latin typeface="Arial" pitchFamily="34" charset="0"/>
              </a:rPr>
              <a:t>6 CO</a:t>
            </a:r>
            <a:r>
              <a:rPr lang="en-US" baseline="-25000">
                <a:latin typeface="Arial" pitchFamily="34" charset="0"/>
              </a:rPr>
              <a:t>2</a:t>
            </a:r>
            <a:r>
              <a:rPr lang="en-US">
                <a:latin typeface="Arial" pitchFamily="34" charset="0"/>
              </a:rPr>
              <a:t> + 6 H</a:t>
            </a:r>
            <a:r>
              <a:rPr lang="en-US" baseline="-25000">
                <a:latin typeface="Arial" pitchFamily="34" charset="0"/>
              </a:rPr>
              <a:t>2</a:t>
            </a:r>
            <a:r>
              <a:rPr lang="en-US">
                <a:latin typeface="Arial" pitchFamily="34" charset="0"/>
              </a:rPr>
              <a:t>O</a:t>
            </a:r>
            <a:r>
              <a:rPr lang="ru-RU">
                <a:latin typeface="Arial" pitchFamily="34" charset="0"/>
              </a:rPr>
              <a:t>                       С</a:t>
            </a:r>
            <a:r>
              <a:rPr lang="ru-RU" baseline="-25000">
                <a:latin typeface="Arial" pitchFamily="34" charset="0"/>
              </a:rPr>
              <a:t>6</a:t>
            </a:r>
            <a:r>
              <a:rPr lang="en-US">
                <a:latin typeface="Arial" pitchFamily="34" charset="0"/>
              </a:rPr>
              <a:t>H</a:t>
            </a:r>
            <a:r>
              <a:rPr lang="en-US" baseline="-25000">
                <a:latin typeface="Arial" pitchFamily="34" charset="0"/>
              </a:rPr>
              <a:t>12</a:t>
            </a:r>
            <a:r>
              <a:rPr lang="en-US">
                <a:latin typeface="Arial" pitchFamily="34" charset="0"/>
              </a:rPr>
              <a:t>O</a:t>
            </a:r>
            <a:r>
              <a:rPr lang="en-US" baseline="-25000">
                <a:latin typeface="Arial" pitchFamily="34" charset="0"/>
              </a:rPr>
              <a:t>6</a:t>
            </a:r>
            <a:r>
              <a:rPr lang="en-US">
                <a:latin typeface="Arial" pitchFamily="34" charset="0"/>
              </a:rPr>
              <a:t> + 6 O</a:t>
            </a:r>
            <a:r>
              <a:rPr lang="en-US" baseline="-25000">
                <a:latin typeface="Arial" pitchFamily="34" charset="0"/>
              </a:rPr>
              <a:t>2</a:t>
            </a:r>
            <a:r>
              <a:rPr lang="en-US">
                <a:latin typeface="Arial" pitchFamily="34" charset="0"/>
              </a:rPr>
              <a:t> ↑</a:t>
            </a:r>
          </a:p>
          <a:p>
            <a:pPr>
              <a:lnSpc>
                <a:spcPct val="90000"/>
              </a:lnSpc>
            </a:pPr>
            <a:r>
              <a:rPr lang="en-US">
                <a:latin typeface="Arial" pitchFamily="34" charset="0"/>
              </a:rPr>
              <a:t>                         </a:t>
            </a:r>
            <a:r>
              <a:rPr lang="ru-RU">
                <a:latin typeface="Arial" pitchFamily="34" charset="0"/>
              </a:rPr>
              <a:t>хлорофилл</a:t>
            </a:r>
            <a:r>
              <a:rPr lang="en-US">
                <a:latin typeface="Arial" pitchFamily="34" charset="0"/>
              </a:rPr>
              <a:t>   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2771775" y="5373688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1863" y="1268413"/>
            <a:ext cx="2935287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307975"/>
            <a:ext cx="7772400" cy="6746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Роль кислорода в природе</a:t>
            </a:r>
            <a:endParaRPr lang="ru-RU" dirty="0"/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401638" y="838200"/>
            <a:ext cx="3671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ru-RU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Arial" charset="0"/>
              </a:rPr>
              <a:t>Дыхание</a:t>
            </a: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401638" y="1284288"/>
            <a:ext cx="58959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За счет кислорода организмы получают энергию, необходимую для выполнения биологических функций. Кислород </a:t>
            </a:r>
            <a:r>
              <a:rPr lang="ru-RU" sz="2400">
                <a:latin typeface="Arial" pitchFamily="34" charset="0"/>
              </a:rPr>
              <a:t>как химический элемент </a:t>
            </a:r>
            <a:r>
              <a:rPr lang="ru-RU" sz="2400"/>
              <a:t>входит в состав белков, жиров и углеводов, из которых состоят организмы</a:t>
            </a:r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398463" y="3900488"/>
            <a:ext cx="8535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21B2B"/>
                </a:solidFill>
              </a:rPr>
              <a:t>Горение </a:t>
            </a:r>
            <a:r>
              <a:rPr lang="ru-RU" sz="3600">
                <a:solidFill>
                  <a:srgbClr val="021B2B"/>
                </a:solidFill>
                <a:latin typeface="Arial" pitchFamily="34" charset="0"/>
              </a:rPr>
              <a:t>и </a:t>
            </a:r>
            <a:r>
              <a:rPr lang="ru-RU" sz="3600">
                <a:solidFill>
                  <a:srgbClr val="021B2B"/>
                </a:solidFill>
              </a:rPr>
              <a:t>медленное окисление</a:t>
            </a:r>
          </a:p>
        </p:txBody>
      </p:sp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4135438" y="4652963"/>
            <a:ext cx="50085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Если бы не было процессов гниения, Земля бы стала непроходимым кладбищем останков растений и животных.</a:t>
            </a:r>
          </a:p>
        </p:txBody>
      </p:sp>
      <p:pic>
        <p:nvPicPr>
          <p:cNvPr id="10248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4546600"/>
            <a:ext cx="366712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5213" y="476250"/>
            <a:ext cx="5891212" cy="611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idx="1"/>
          </p:nvPr>
        </p:nvSpPr>
        <p:spPr>
          <a:xfrm>
            <a:off x="323850" y="1989138"/>
            <a:ext cx="8640763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600" smtClean="0"/>
              <a:t>повышает умственную работоспособность;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smtClean="0"/>
              <a:t>повышает устойчивость организма к стрессам и повышенным нервным нагрузкам;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smtClean="0"/>
              <a:t>поддерживает уровень кислорода в крови;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smtClean="0"/>
              <a:t>улучшает согласованность работы внутренних органов;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smtClean="0"/>
              <a:t>повышает иммунитет;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smtClean="0"/>
              <a:t>способствует снижению веса. Регулярное потребление кислорода в сочетании с двигательной активностью, приводит к активному расщеплению жиров;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smtClean="0"/>
              <a:t>нормализуется сон: он становится более глубоким и продолжительным, уменьшается период засыпания</a:t>
            </a:r>
            <a:r>
              <a:rPr lang="ru-RU" sz="2600" smtClean="0">
                <a:latin typeface="Arial" pitchFamily="34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304800"/>
            <a:ext cx="5113337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Роль кислорода для здоровья человека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64388" y="260350"/>
            <a:ext cx="129540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19913" y="0"/>
            <a:ext cx="2224087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322263" y="2781300"/>
            <a:ext cx="7708900" cy="3887788"/>
          </a:xfrm>
        </p:spPr>
        <p:txBody>
          <a:bodyPr/>
          <a:lstStyle/>
          <a:p>
            <a:pPr marL="68263" indent="0" eaLnBrk="1" hangingPunct="1">
              <a:buFont typeface="Wingdings 2" pitchFamily="18" charset="2"/>
              <a:buNone/>
            </a:pPr>
            <a:r>
              <a:rPr lang="ru-RU" sz="2600" smtClean="0"/>
              <a:t>К сожалению, требуемое для здоровья человека содержание кислорода в наше время в природных условиях реализуется лишь в городских парках (</a:t>
            </a:r>
            <a:r>
              <a:rPr lang="ru-RU" sz="2600" b="1" smtClean="0"/>
              <a:t>20,8%</a:t>
            </a:r>
            <a:r>
              <a:rPr lang="ru-RU" sz="2600" smtClean="0"/>
              <a:t>), загородных лесах (</a:t>
            </a:r>
            <a:r>
              <a:rPr lang="ru-RU" sz="2600" b="1" smtClean="0"/>
              <a:t>21,6%</a:t>
            </a:r>
            <a:r>
              <a:rPr lang="ru-RU" sz="2600" smtClean="0"/>
              <a:t>) и на берегах морей и океанов (</a:t>
            </a:r>
            <a:r>
              <a:rPr lang="ru-RU" sz="2600" b="1" smtClean="0"/>
              <a:t>21,9%</a:t>
            </a:r>
            <a:r>
              <a:rPr lang="ru-RU" sz="2600" smtClean="0"/>
              <a:t>). В то же время, в городских помещениях (квартирах и офисах) содержание кислорода в воздухе значительно меньше (</a:t>
            </a:r>
            <a:r>
              <a:rPr lang="ru-RU" sz="2600" b="1" smtClean="0"/>
              <a:t>20%</a:t>
            </a:r>
            <a:r>
              <a:rPr lang="ru-RU" sz="2600" smtClean="0"/>
              <a:t>), что приводит к возникновению у людей </a:t>
            </a:r>
            <a:r>
              <a:rPr lang="ru-RU" sz="2600" b="1" smtClean="0"/>
              <a:t>кислородной недостаточности (гипоксии)</a:t>
            </a:r>
            <a:endParaRPr lang="ru-RU" sz="26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6778625" cy="1252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Проблема кислородной </a:t>
            </a:r>
            <a:r>
              <a:rPr lang="ru-RU" dirty="0" smtClean="0"/>
              <a:t>недостаточности </a:t>
            </a:r>
            <a:r>
              <a:rPr lang="ru-RU" dirty="0"/>
              <a:t>(гипоксии)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003300"/>
          </a:xfrm>
        </p:spPr>
        <p:txBody>
          <a:bodyPr/>
          <a:lstStyle/>
          <a:p>
            <a:pPr eaLnBrk="1" hangingPunct="1"/>
            <a:r>
              <a:rPr lang="ru-RU" smtClean="0"/>
              <a:t>Кислородные коктейли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1341438"/>
            <a:ext cx="54737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179388" y="5013325"/>
            <a:ext cx="85693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Arial" pitchFamily="34" charset="0"/>
              </a:rPr>
              <a:t>Кислородный коктейль – это пена, насыщенная кислородом. Установлено, что через пищеварительный тракт организм насыщается кислородом в 10 раз больше, чем через легкие. В качестве пенообразующих веществ используют яичный белок или экстракт корня солодки.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1"/>
          <p:cNvSpPr>
            <a:spLocks noGrp="1"/>
          </p:cNvSpPr>
          <p:nvPr>
            <p:ph idx="1"/>
          </p:nvPr>
        </p:nvSpPr>
        <p:spPr>
          <a:xfrm>
            <a:off x="323850" y="1557338"/>
            <a:ext cx="7407275" cy="3273425"/>
          </a:xfrm>
        </p:spPr>
        <p:txBody>
          <a:bodyPr/>
          <a:lstStyle/>
          <a:p>
            <a:pPr eaLnBrk="1" hangingPunct="1"/>
            <a:r>
              <a:rPr lang="ru-RU" smtClean="0"/>
              <a:t>Больше гулять на свежем воздухе, минимум 2-3 часа в день, выходные проводить за городом</a:t>
            </a:r>
          </a:p>
          <a:p>
            <a:pPr eaLnBrk="1" hangingPunct="1"/>
            <a:r>
              <a:rPr lang="ru-RU" smtClean="0"/>
              <a:t>Заниматься спортом, играть в подвижные игры</a:t>
            </a:r>
          </a:p>
          <a:p>
            <a:pPr eaLnBrk="1" hangingPunct="1"/>
            <a:r>
              <a:rPr lang="ru-RU" smtClean="0"/>
              <a:t>Спать с открытой форточкой</a:t>
            </a:r>
          </a:p>
          <a:p>
            <a:pPr eaLnBrk="1" hangingPunct="1"/>
            <a:r>
              <a:rPr lang="ru-RU" smtClean="0"/>
              <a:t>Не курить, стараться не находиться рядом с курящими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Наши рекомендации по устранению причин гипоксии</a:t>
            </a:r>
            <a:endParaRPr lang="ru-RU"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213" y="3789363"/>
            <a:ext cx="41052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127</TotalTime>
  <Words>391</Words>
  <Application>Microsoft Office PowerPoint</Application>
  <PresentationFormat>Экран (4:3)</PresentationFormat>
  <Paragraphs>31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Century Gothic</vt:lpstr>
      <vt:lpstr>Arial</vt:lpstr>
      <vt:lpstr>Candara</vt:lpstr>
      <vt:lpstr>Symbol</vt:lpstr>
      <vt:lpstr>Calibri</vt:lpstr>
      <vt:lpstr>Wingdings 2</vt:lpstr>
      <vt:lpstr>Волна</vt:lpstr>
      <vt:lpstr>Кислород.  Его роль и круговорот в природе.</vt:lpstr>
      <vt:lpstr>Кислород в атмосфере</vt:lpstr>
      <vt:lpstr>Роль кислорода в природе</vt:lpstr>
      <vt:lpstr>Слайд 4</vt:lpstr>
      <vt:lpstr>Роль кислорода для здоровья человека</vt:lpstr>
      <vt:lpstr>Проблема кислородной недостаточности (гипоксии)</vt:lpstr>
      <vt:lpstr>Кислородные коктейли</vt:lpstr>
      <vt:lpstr>Наши рекомендации по устранению причин гипоксии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кислорода в природе</dc:title>
  <dc:creator>Puzikov</dc:creator>
  <cp:lastModifiedBy>Дарёна</cp:lastModifiedBy>
  <cp:revision>23</cp:revision>
  <dcterms:created xsi:type="dcterms:W3CDTF">2011-10-13T12:00:22Z</dcterms:created>
  <dcterms:modified xsi:type="dcterms:W3CDTF">2012-03-29T12:46:33Z</dcterms:modified>
</cp:coreProperties>
</file>