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15"/>
  </p:notesMasterIdLst>
  <p:sldIdLst>
    <p:sldId id="267" r:id="rId2"/>
    <p:sldId id="256" r:id="rId3"/>
    <p:sldId id="257" r:id="rId4"/>
    <p:sldId id="258" r:id="rId5"/>
    <p:sldId id="261" r:id="rId6"/>
    <p:sldId id="259" r:id="rId7"/>
    <p:sldId id="260" r:id="rId8"/>
    <p:sldId id="263" r:id="rId9"/>
    <p:sldId id="264" r:id="rId10"/>
    <p:sldId id="262" r:id="rId11"/>
    <p:sldId id="266" r:id="rId12"/>
    <p:sldId id="265" r:id="rId13"/>
    <p:sldId id="268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0000"/>
    <a:srgbClr val="008000"/>
    <a:srgbClr val="000099"/>
    <a:srgbClr val="000000"/>
    <a:srgbClr val="FF9999"/>
    <a:srgbClr val="CCFFCC"/>
    <a:srgbClr val="FF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89" autoAdjust="0"/>
    <p:restoredTop sz="94660"/>
  </p:normalViewPr>
  <p:slideViewPr>
    <p:cSldViewPr>
      <p:cViewPr>
        <p:scale>
          <a:sx n="50" d="100"/>
          <a:sy n="50" d="100"/>
        </p:scale>
        <p:origin x="-1698" y="-516"/>
      </p:cViewPr>
      <p:guideLst>
        <p:guide orient="horz" pos="2160"/>
        <p:guide pos="446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05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36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05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105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05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071057C-2078-4411-9684-6F9B992A5F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100DFC3-6589-481A-901A-0A644317E96F}" type="slidenum">
              <a:rPr lang="ru-RU" smtClean="0">
                <a:latin typeface="Arial" pitchFamily="34" charset="0"/>
              </a:rPr>
              <a:pPr/>
              <a:t>9</a:t>
            </a:fld>
            <a:endParaRPr lang="ru-RU" smtClean="0">
              <a:latin typeface="Arial" pitchFamily="34" charset="0"/>
            </a:endParaRPr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smtClean="0">
                <a:latin typeface="Arial" pitchFamily="34" charset="0"/>
              </a:rPr>
              <a:t>Ошибка в формуле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B26E672-1452-414B-BA8F-5ADFF9FBF3FC}" type="slidenum">
              <a:rPr lang="ru-RU" smtClean="0">
                <a:latin typeface="Arial" pitchFamily="34" charset="0"/>
              </a:rPr>
              <a:pPr/>
              <a:t>11</a:t>
            </a:fld>
            <a:endParaRPr lang="ru-RU" smtClean="0">
              <a:latin typeface="Arial" pitchFamily="34" charset="0"/>
            </a:endParaRPr>
          </a:p>
        </p:txBody>
      </p:sp>
      <p:sp>
        <p:nvSpPr>
          <p:cNvPr id="174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smtClean="0">
                <a:latin typeface="Arial" pitchFamily="34" charset="0"/>
              </a:rPr>
              <a:t>Ошибка в формуле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07EB8E-5E16-4791-B453-3FA15D5F69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DBF2ED-C226-46DA-92E4-57E2B0B293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5A91F8-825E-4281-946D-15FE3AAD95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29C335-0C0C-44F9-A297-AFC39740A9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2C26A2-DDFC-4039-9D85-CB8349C177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54335C-2800-4537-8D02-B274471A34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F0C86F-D5F3-47A6-98C2-48E22CEA42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A7AD65-3A8C-4FED-9AAF-DD0F995924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93E9D9-E9DF-44DD-A757-A52B5B2250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BFAD1D-4842-4B39-BDFE-0381960BC2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7BE9F8-DA61-4C68-A5E3-48C4B7ADD1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9999"/>
            </a:gs>
            <a:gs pos="100000">
              <a:srgbClr val="CC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890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90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90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F2D51523-E3BB-4FA0-A7DA-865E5B3028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7924800" cy="1371600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ru-RU" sz="80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математика</a:t>
            </a:r>
          </a:p>
        </p:txBody>
      </p:sp>
      <p:sp>
        <p:nvSpPr>
          <p:cNvPr id="98310" name="Text Box 6"/>
          <p:cNvSpPr txBox="1">
            <a:spLocks noChangeArrowheads="1"/>
          </p:cNvSpPr>
          <p:nvPr/>
        </p:nvSpPr>
        <p:spPr bwMode="auto">
          <a:xfrm>
            <a:off x="762000" y="3200400"/>
            <a:ext cx="7543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b="1" i="1" dirty="0">
                <a:solidFill>
                  <a:schemeClr val="accent2"/>
                </a:solidFill>
                <a:latin typeface="Georgia" pitchFamily="18" charset="0"/>
              </a:rPr>
              <a:t>Факультативный</a:t>
            </a:r>
            <a:r>
              <a:rPr lang="ru-RU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eorgia" pitchFamily="18" charset="0"/>
              </a:rPr>
              <a:t> </a:t>
            </a:r>
            <a:r>
              <a:rPr lang="ru-RU" b="1" i="1" dirty="0">
                <a:solidFill>
                  <a:schemeClr val="accent2"/>
                </a:solidFill>
                <a:latin typeface="Georgia" pitchFamily="18" charset="0"/>
              </a:rPr>
              <a:t>курс для 8-10 класса</a:t>
            </a:r>
            <a:r>
              <a:rPr lang="ru-RU" dirty="0">
                <a:latin typeface="Arial" charset="0"/>
              </a:rPr>
              <a:t> </a:t>
            </a:r>
          </a:p>
        </p:txBody>
      </p:sp>
      <p:sp>
        <p:nvSpPr>
          <p:cNvPr id="2052" name="Text Box 7"/>
          <p:cNvSpPr txBox="1">
            <a:spLocks noChangeArrowheads="1"/>
          </p:cNvSpPr>
          <p:nvPr/>
        </p:nvSpPr>
        <p:spPr bwMode="auto">
          <a:xfrm>
            <a:off x="5257800" y="4114800"/>
            <a:ext cx="3581400" cy="160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chemeClr val="accent2"/>
                </a:solidFill>
              </a:rPr>
              <a:t>Выполнила:</a:t>
            </a:r>
          </a:p>
          <a:p>
            <a:pPr>
              <a:spcBef>
                <a:spcPct val="50000"/>
              </a:spcBef>
            </a:pPr>
            <a:r>
              <a:rPr lang="ru-RU" b="1">
                <a:solidFill>
                  <a:schemeClr val="accent2"/>
                </a:solidFill>
              </a:rPr>
              <a:t>Учитель математики</a:t>
            </a:r>
          </a:p>
          <a:p>
            <a:pPr>
              <a:spcBef>
                <a:spcPct val="50000"/>
              </a:spcBef>
            </a:pPr>
            <a:r>
              <a:rPr lang="ru-RU" b="1">
                <a:solidFill>
                  <a:schemeClr val="accent2"/>
                </a:solidFill>
              </a:rPr>
              <a:t>МБОУ СОШ № 126</a:t>
            </a:r>
          </a:p>
          <a:p>
            <a:pPr>
              <a:spcBef>
                <a:spcPct val="50000"/>
              </a:spcBef>
            </a:pPr>
            <a:r>
              <a:rPr lang="ru-RU" b="1">
                <a:solidFill>
                  <a:schemeClr val="accent2"/>
                </a:solidFill>
              </a:rPr>
              <a:t>Фролова Дина Петровна</a:t>
            </a:r>
          </a:p>
        </p:txBody>
      </p:sp>
      <p:sp>
        <p:nvSpPr>
          <p:cNvPr id="2053" name="Text Box 8"/>
          <p:cNvSpPr txBox="1">
            <a:spLocks noChangeArrowheads="1"/>
          </p:cNvSpPr>
          <p:nvPr/>
        </p:nvSpPr>
        <p:spPr bwMode="auto">
          <a:xfrm>
            <a:off x="2286000" y="5867400"/>
            <a:ext cx="396240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>
                <a:solidFill>
                  <a:schemeClr val="accent2"/>
                </a:solidFill>
              </a:rPr>
              <a:t>Снежинск</a:t>
            </a:r>
          </a:p>
          <a:p>
            <a:pPr algn="ctr">
              <a:spcBef>
                <a:spcPct val="50000"/>
              </a:spcBef>
            </a:pPr>
            <a:r>
              <a:rPr lang="ru-RU" b="1">
                <a:solidFill>
                  <a:schemeClr val="accent2"/>
                </a:solidFill>
              </a:rPr>
              <a:t>2008</a:t>
            </a:r>
          </a:p>
        </p:txBody>
      </p:sp>
      <p:sp>
        <p:nvSpPr>
          <p:cNvPr id="2054" name="Заголовок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Line 4"/>
          <p:cNvSpPr>
            <a:spLocks noChangeShapeType="1"/>
          </p:cNvSpPr>
          <p:nvPr/>
        </p:nvSpPr>
        <p:spPr bwMode="auto">
          <a:xfrm flipV="1">
            <a:off x="4572000" y="609600"/>
            <a:ext cx="0" cy="5562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267" name="Line 5"/>
          <p:cNvSpPr>
            <a:spLocks noChangeShapeType="1"/>
          </p:cNvSpPr>
          <p:nvPr/>
        </p:nvSpPr>
        <p:spPr bwMode="auto">
          <a:xfrm rot="5400000" flipV="1">
            <a:off x="4762500" y="342900"/>
            <a:ext cx="0" cy="5867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268" name="Text Box 6"/>
          <p:cNvSpPr txBox="1">
            <a:spLocks noChangeArrowheads="1"/>
          </p:cNvSpPr>
          <p:nvPr/>
        </p:nvSpPr>
        <p:spPr bwMode="auto">
          <a:xfrm>
            <a:off x="4800600" y="4572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000000"/>
                </a:solidFill>
                <a:latin typeface="Verdana" pitchFamily="34" charset="0"/>
              </a:rPr>
              <a:t>у</a:t>
            </a:r>
          </a:p>
        </p:txBody>
      </p:sp>
      <p:sp>
        <p:nvSpPr>
          <p:cNvPr id="11269" name="Text Box 7"/>
          <p:cNvSpPr txBox="1">
            <a:spLocks noChangeArrowheads="1"/>
          </p:cNvSpPr>
          <p:nvPr/>
        </p:nvSpPr>
        <p:spPr bwMode="auto">
          <a:xfrm>
            <a:off x="7543800" y="28194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000000"/>
                </a:solidFill>
                <a:latin typeface="Verdana" pitchFamily="34" charset="0"/>
              </a:rPr>
              <a:t>х</a:t>
            </a:r>
          </a:p>
        </p:txBody>
      </p:sp>
      <p:sp>
        <p:nvSpPr>
          <p:cNvPr id="44040" name="Oval 8"/>
          <p:cNvSpPr>
            <a:spLocks noChangeArrowheads="1"/>
          </p:cNvSpPr>
          <p:nvPr/>
        </p:nvSpPr>
        <p:spPr bwMode="auto">
          <a:xfrm>
            <a:off x="2209800" y="1066800"/>
            <a:ext cx="4724400" cy="4343400"/>
          </a:xfrm>
          <a:prstGeom prst="ellipse">
            <a:avLst/>
          </a:prstGeom>
          <a:noFill/>
          <a:ln w="50800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71" name="Text Box 9"/>
          <p:cNvSpPr txBox="1">
            <a:spLocks noChangeArrowheads="1"/>
          </p:cNvSpPr>
          <p:nvPr/>
        </p:nvSpPr>
        <p:spPr bwMode="auto">
          <a:xfrm>
            <a:off x="4572000" y="5195888"/>
            <a:ext cx="533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000000"/>
                </a:solidFill>
                <a:latin typeface="Verdana" pitchFamily="34" charset="0"/>
              </a:rPr>
              <a:t>-4</a:t>
            </a:r>
          </a:p>
        </p:txBody>
      </p:sp>
      <p:sp>
        <p:nvSpPr>
          <p:cNvPr id="11272" name="Text Box 10"/>
          <p:cNvSpPr txBox="1">
            <a:spLocks noChangeArrowheads="1"/>
          </p:cNvSpPr>
          <p:nvPr/>
        </p:nvSpPr>
        <p:spPr bwMode="auto">
          <a:xfrm>
            <a:off x="2057400" y="32766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000000"/>
                </a:solidFill>
                <a:latin typeface="Verdana" pitchFamily="34" charset="0"/>
              </a:rPr>
              <a:t>-4</a:t>
            </a:r>
          </a:p>
        </p:txBody>
      </p:sp>
      <p:sp>
        <p:nvSpPr>
          <p:cNvPr id="11273" name="Text Box 11"/>
          <p:cNvSpPr txBox="1">
            <a:spLocks noChangeArrowheads="1"/>
          </p:cNvSpPr>
          <p:nvPr/>
        </p:nvSpPr>
        <p:spPr bwMode="auto">
          <a:xfrm>
            <a:off x="4572000" y="9906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000000"/>
                </a:solidFill>
                <a:latin typeface="Verdana" pitchFamily="34" charset="0"/>
              </a:rPr>
              <a:t>4</a:t>
            </a:r>
          </a:p>
        </p:txBody>
      </p:sp>
      <p:sp>
        <p:nvSpPr>
          <p:cNvPr id="11274" name="Text Box 12"/>
          <p:cNvSpPr txBox="1">
            <a:spLocks noChangeArrowheads="1"/>
          </p:cNvSpPr>
          <p:nvPr/>
        </p:nvSpPr>
        <p:spPr bwMode="auto">
          <a:xfrm>
            <a:off x="6629400" y="32766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000000"/>
                </a:solidFill>
                <a:latin typeface="Verdana" pitchFamily="34" charset="0"/>
              </a:rPr>
              <a:t>4</a:t>
            </a:r>
          </a:p>
        </p:txBody>
      </p:sp>
      <p:sp>
        <p:nvSpPr>
          <p:cNvPr id="11275" name="Text Box 13"/>
          <p:cNvSpPr txBox="1">
            <a:spLocks noChangeArrowheads="1"/>
          </p:cNvSpPr>
          <p:nvPr/>
        </p:nvSpPr>
        <p:spPr bwMode="auto">
          <a:xfrm>
            <a:off x="4343400" y="3276600"/>
            <a:ext cx="533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000" b="1">
                <a:solidFill>
                  <a:srgbClr val="000000"/>
                </a:solidFill>
                <a:latin typeface="Verdana" pitchFamily="34" charset="0"/>
              </a:rPr>
              <a:t>0</a:t>
            </a:r>
          </a:p>
        </p:txBody>
      </p:sp>
      <p:sp>
        <p:nvSpPr>
          <p:cNvPr id="11276" name="AutoShape 14"/>
          <p:cNvSpPr>
            <a:spLocks noChangeArrowheads="1"/>
          </p:cNvSpPr>
          <p:nvPr/>
        </p:nvSpPr>
        <p:spPr bwMode="auto">
          <a:xfrm>
            <a:off x="2362200" y="1295400"/>
            <a:ext cx="4419600" cy="3962400"/>
          </a:xfrm>
          <a:prstGeom prst="diamond">
            <a:avLst/>
          </a:prstGeom>
          <a:noFill/>
          <a:ln w="50800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457200" y="762000"/>
            <a:ext cx="3200400" cy="198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99"/>
                </a:solidFill>
                <a:latin typeface="Verdana" pitchFamily="34" charset="0"/>
              </a:rPr>
              <a:t>|x| </a:t>
            </a:r>
            <a:r>
              <a:rPr lang="ru-RU" sz="2800" b="1">
                <a:solidFill>
                  <a:srgbClr val="000099"/>
                </a:solidFill>
                <a:latin typeface="Verdana" pitchFamily="34" charset="0"/>
              </a:rPr>
              <a:t>+</a:t>
            </a:r>
            <a:r>
              <a:rPr lang="en-US" sz="2800" b="1">
                <a:solidFill>
                  <a:srgbClr val="000099"/>
                </a:solidFill>
                <a:latin typeface="Verdana" pitchFamily="34" charset="0"/>
              </a:rPr>
              <a:t> |y|=</a:t>
            </a:r>
            <a:r>
              <a:rPr lang="ru-RU" sz="2800" b="1">
                <a:solidFill>
                  <a:srgbClr val="000099"/>
                </a:solidFill>
                <a:latin typeface="Verdana" pitchFamily="34" charset="0"/>
              </a:rPr>
              <a:t>4</a:t>
            </a:r>
          </a:p>
          <a:p>
            <a:pPr>
              <a:spcBef>
                <a:spcPct val="50000"/>
              </a:spcBef>
              <a:defRPr/>
            </a:pPr>
            <a:r>
              <a:rPr lang="ru-RU" sz="2800" b="1">
                <a:solidFill>
                  <a:srgbClr val="000099"/>
                </a:solidFill>
                <a:latin typeface="Verdana" pitchFamily="34" charset="0"/>
              </a:rPr>
              <a:t> Х</a:t>
            </a:r>
            <a:r>
              <a:rPr lang="ru-RU" sz="2800" b="1" baseline="30000">
                <a:solidFill>
                  <a:srgbClr val="000099"/>
                </a:solidFill>
                <a:latin typeface="Verdana" pitchFamily="34" charset="0"/>
              </a:rPr>
              <a:t>2 +</a:t>
            </a:r>
            <a:r>
              <a:rPr lang="ru-RU" sz="2800" b="1">
                <a:solidFill>
                  <a:srgbClr val="000099"/>
                </a:solidFill>
                <a:latin typeface="Verdana" pitchFamily="34" charset="0"/>
              </a:rPr>
              <a:t> У</a:t>
            </a:r>
            <a:r>
              <a:rPr lang="ru-RU" sz="2800" b="1" baseline="30000">
                <a:solidFill>
                  <a:srgbClr val="000099"/>
                </a:solidFill>
                <a:latin typeface="Verdana" pitchFamily="34" charset="0"/>
              </a:rPr>
              <a:t>2</a:t>
            </a:r>
            <a:r>
              <a:rPr lang="ru-RU" sz="2800" b="1">
                <a:solidFill>
                  <a:srgbClr val="000099"/>
                </a:solidFill>
                <a:latin typeface="Verdana" pitchFamily="34" charset="0"/>
              </a:rPr>
              <a:t> = а</a:t>
            </a:r>
          </a:p>
          <a:p>
            <a:pPr>
              <a:spcBef>
                <a:spcPct val="50000"/>
              </a:spcBef>
              <a:defRPr/>
            </a:pPr>
            <a:endParaRPr lang="ru-RU" b="1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>
              <a:spcBef>
                <a:spcPct val="50000"/>
              </a:spcBef>
              <a:defRPr/>
            </a:pPr>
            <a:endParaRPr lang="ru-RU" b="1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40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40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44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5"/>
          <p:cNvSpPr txBox="1">
            <a:spLocks noChangeArrowheads="1"/>
          </p:cNvSpPr>
          <p:nvPr/>
        </p:nvSpPr>
        <p:spPr bwMode="auto">
          <a:xfrm>
            <a:off x="5087938" y="5634038"/>
            <a:ext cx="2254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000000"/>
                </a:solidFill>
                <a:latin typeface="Verdana" pitchFamily="34" charset="0"/>
              </a:rPr>
              <a:t>2</a:t>
            </a:r>
            <a:endParaRPr lang="ru-RU">
              <a:latin typeface="Verdana" pitchFamily="34" charset="0"/>
            </a:endParaRPr>
          </a:p>
        </p:txBody>
      </p:sp>
      <p:sp>
        <p:nvSpPr>
          <p:cNvPr id="12291" name="Text Box 6"/>
          <p:cNvSpPr txBox="1">
            <a:spLocks noChangeArrowheads="1"/>
          </p:cNvSpPr>
          <p:nvPr/>
        </p:nvSpPr>
        <p:spPr bwMode="auto">
          <a:xfrm>
            <a:off x="4138613" y="3267075"/>
            <a:ext cx="2270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000000"/>
                </a:solidFill>
                <a:latin typeface="Verdana" pitchFamily="34" charset="0"/>
              </a:rPr>
              <a:t>6</a:t>
            </a:r>
            <a:endParaRPr lang="ru-RU">
              <a:latin typeface="Verdana" pitchFamily="34" charset="0"/>
            </a:endParaRPr>
          </a:p>
        </p:txBody>
      </p:sp>
      <p:sp>
        <p:nvSpPr>
          <p:cNvPr id="12292" name="Text Box 7"/>
          <p:cNvSpPr txBox="1">
            <a:spLocks noChangeArrowheads="1"/>
          </p:cNvSpPr>
          <p:nvPr/>
        </p:nvSpPr>
        <p:spPr bwMode="auto">
          <a:xfrm>
            <a:off x="4110038" y="4762500"/>
            <a:ext cx="2254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000000"/>
                </a:solidFill>
                <a:latin typeface="Verdana" pitchFamily="34" charset="0"/>
              </a:rPr>
              <a:t>2</a:t>
            </a:r>
            <a:endParaRPr lang="ru-RU">
              <a:latin typeface="Verdana" pitchFamily="34" charset="0"/>
            </a:endParaRPr>
          </a:p>
        </p:txBody>
      </p:sp>
      <p:sp>
        <p:nvSpPr>
          <p:cNvPr id="12293" name="Line 9"/>
          <p:cNvSpPr>
            <a:spLocks noChangeShapeType="1"/>
          </p:cNvSpPr>
          <p:nvPr/>
        </p:nvSpPr>
        <p:spPr bwMode="auto">
          <a:xfrm flipV="1">
            <a:off x="4378325" y="909638"/>
            <a:ext cx="0" cy="549116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294" name="Line 10"/>
          <p:cNvSpPr>
            <a:spLocks noChangeShapeType="1"/>
          </p:cNvSpPr>
          <p:nvPr/>
        </p:nvSpPr>
        <p:spPr bwMode="auto">
          <a:xfrm rot="5400000" flipV="1">
            <a:off x="5774532" y="3275806"/>
            <a:ext cx="0" cy="4716463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295" name="Line 12"/>
          <p:cNvSpPr>
            <a:spLocks noChangeShapeType="1"/>
          </p:cNvSpPr>
          <p:nvPr/>
        </p:nvSpPr>
        <p:spPr bwMode="auto">
          <a:xfrm rot="5400000">
            <a:off x="5187950" y="5608638"/>
            <a:ext cx="98425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296" name="Line 16"/>
          <p:cNvSpPr>
            <a:spLocks noChangeShapeType="1"/>
          </p:cNvSpPr>
          <p:nvPr/>
        </p:nvSpPr>
        <p:spPr bwMode="auto">
          <a:xfrm>
            <a:off x="3922713" y="1541463"/>
            <a:ext cx="431800" cy="1766887"/>
          </a:xfrm>
          <a:prstGeom prst="line">
            <a:avLst/>
          </a:prstGeom>
          <a:noFill/>
          <a:ln w="127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297" name="Line 17"/>
          <p:cNvSpPr>
            <a:spLocks noChangeShapeType="1"/>
          </p:cNvSpPr>
          <p:nvPr/>
        </p:nvSpPr>
        <p:spPr bwMode="auto">
          <a:xfrm flipV="1">
            <a:off x="6062663" y="1541463"/>
            <a:ext cx="455612" cy="1766887"/>
          </a:xfrm>
          <a:prstGeom prst="line">
            <a:avLst/>
          </a:prstGeom>
          <a:noFill/>
          <a:ln w="508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298" name="Freeform 18"/>
          <p:cNvSpPr>
            <a:spLocks/>
          </p:cNvSpPr>
          <p:nvPr/>
        </p:nvSpPr>
        <p:spPr bwMode="auto">
          <a:xfrm>
            <a:off x="4354513" y="3308350"/>
            <a:ext cx="1708150" cy="1722438"/>
          </a:xfrm>
          <a:custGeom>
            <a:avLst/>
            <a:gdLst>
              <a:gd name="T0" fmla="*/ 0 w 1200"/>
              <a:gd name="T1" fmla="*/ 0 h 1248"/>
              <a:gd name="T2" fmla="*/ 888238 w 1200"/>
              <a:gd name="T3" fmla="*/ 1722438 h 1248"/>
              <a:gd name="T4" fmla="*/ 1708150 w 1200"/>
              <a:gd name="T5" fmla="*/ 0 h 1248"/>
              <a:gd name="T6" fmla="*/ 0 60000 65536"/>
              <a:gd name="T7" fmla="*/ 0 60000 65536"/>
              <a:gd name="T8" fmla="*/ 0 60000 65536"/>
              <a:gd name="T9" fmla="*/ 0 w 1200"/>
              <a:gd name="T10" fmla="*/ 0 h 1248"/>
              <a:gd name="T11" fmla="*/ 1200 w 1200"/>
              <a:gd name="T12" fmla="*/ 1248 h 12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00" h="1248">
                <a:moveTo>
                  <a:pt x="0" y="0"/>
                </a:moveTo>
                <a:cubicBezTo>
                  <a:pt x="212" y="624"/>
                  <a:pt x="424" y="1248"/>
                  <a:pt x="624" y="1248"/>
                </a:cubicBezTo>
                <a:cubicBezTo>
                  <a:pt x="824" y="1248"/>
                  <a:pt x="1012" y="624"/>
                  <a:pt x="1200" y="0"/>
                </a:cubicBezTo>
              </a:path>
            </a:pathLst>
          </a:custGeom>
          <a:noFill/>
          <a:ln w="127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9172" name="Line 20"/>
          <p:cNvSpPr>
            <a:spLocks noChangeShapeType="1"/>
          </p:cNvSpPr>
          <p:nvPr/>
        </p:nvSpPr>
        <p:spPr bwMode="auto">
          <a:xfrm>
            <a:off x="3352800" y="3397250"/>
            <a:ext cx="4432300" cy="3175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9174" name="Line 22"/>
          <p:cNvSpPr>
            <a:spLocks noChangeShapeType="1"/>
          </p:cNvSpPr>
          <p:nvPr/>
        </p:nvSpPr>
        <p:spPr bwMode="auto">
          <a:xfrm>
            <a:off x="3352800" y="6019800"/>
            <a:ext cx="4525963" cy="127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9175" name="Line 23"/>
          <p:cNvSpPr>
            <a:spLocks noChangeShapeType="1"/>
          </p:cNvSpPr>
          <p:nvPr/>
        </p:nvSpPr>
        <p:spPr bwMode="auto">
          <a:xfrm>
            <a:off x="3352800" y="5057775"/>
            <a:ext cx="4495800" cy="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9176" name="Line 24"/>
          <p:cNvSpPr>
            <a:spLocks noChangeShapeType="1"/>
          </p:cNvSpPr>
          <p:nvPr/>
        </p:nvSpPr>
        <p:spPr bwMode="auto">
          <a:xfrm flipV="1">
            <a:off x="3352800" y="2362200"/>
            <a:ext cx="4419600" cy="7938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9177" name="Text Box 25"/>
          <p:cNvSpPr txBox="1">
            <a:spLocks noChangeArrowheads="1"/>
          </p:cNvSpPr>
          <p:nvPr/>
        </p:nvSpPr>
        <p:spPr bwMode="auto">
          <a:xfrm>
            <a:off x="7150100" y="2770188"/>
            <a:ext cx="1282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000099"/>
                </a:solidFill>
                <a:latin typeface="Verdana" pitchFamily="34" charset="0"/>
              </a:rPr>
              <a:t>у = </a:t>
            </a:r>
            <a:r>
              <a:rPr lang="en-US" sz="2800">
                <a:solidFill>
                  <a:srgbClr val="000099"/>
                </a:solidFill>
                <a:latin typeface="Verdana" pitchFamily="34" charset="0"/>
              </a:rPr>
              <a:t>m</a:t>
            </a:r>
            <a:endParaRPr lang="ru-RU" sz="2800">
              <a:solidFill>
                <a:srgbClr val="000099"/>
              </a:solidFill>
              <a:latin typeface="Verdana" pitchFamily="34" charset="0"/>
            </a:endParaRPr>
          </a:p>
        </p:txBody>
      </p:sp>
      <p:sp>
        <p:nvSpPr>
          <p:cNvPr id="12304" name="Text Box 26"/>
          <p:cNvSpPr txBox="1">
            <a:spLocks noChangeArrowheads="1"/>
          </p:cNvSpPr>
          <p:nvPr/>
        </p:nvSpPr>
        <p:spPr bwMode="auto">
          <a:xfrm>
            <a:off x="4446588" y="838200"/>
            <a:ext cx="4778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000000"/>
                </a:solidFill>
                <a:latin typeface="Verdana" pitchFamily="34" charset="0"/>
              </a:rPr>
              <a:t>у</a:t>
            </a:r>
          </a:p>
        </p:txBody>
      </p:sp>
      <p:sp>
        <p:nvSpPr>
          <p:cNvPr id="12305" name="Text Box 27"/>
          <p:cNvSpPr txBox="1">
            <a:spLocks noChangeArrowheads="1"/>
          </p:cNvSpPr>
          <p:nvPr/>
        </p:nvSpPr>
        <p:spPr bwMode="auto">
          <a:xfrm>
            <a:off x="7912100" y="5249863"/>
            <a:ext cx="409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000000"/>
                </a:solidFill>
                <a:latin typeface="Verdana" pitchFamily="34" charset="0"/>
              </a:rPr>
              <a:t>х</a:t>
            </a:r>
          </a:p>
        </p:txBody>
      </p:sp>
      <p:sp>
        <p:nvSpPr>
          <p:cNvPr id="12306" name="Text Box 28"/>
          <p:cNvSpPr txBox="1">
            <a:spLocks noChangeArrowheads="1"/>
          </p:cNvSpPr>
          <p:nvPr/>
        </p:nvSpPr>
        <p:spPr bwMode="auto">
          <a:xfrm>
            <a:off x="4203700" y="5619750"/>
            <a:ext cx="4794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000" b="1">
                <a:solidFill>
                  <a:srgbClr val="000000"/>
                </a:solidFill>
                <a:latin typeface="Verdana" pitchFamily="34" charset="0"/>
              </a:rPr>
              <a:t>0</a:t>
            </a:r>
          </a:p>
        </p:txBody>
      </p:sp>
      <p:sp>
        <p:nvSpPr>
          <p:cNvPr id="12307" name="Oval 29"/>
          <p:cNvSpPr>
            <a:spLocks noChangeArrowheads="1"/>
          </p:cNvSpPr>
          <p:nvPr/>
        </p:nvSpPr>
        <p:spPr bwMode="auto">
          <a:xfrm>
            <a:off x="5189538" y="4994275"/>
            <a:ext cx="125412" cy="127000"/>
          </a:xfrm>
          <a:prstGeom prst="ellipse">
            <a:avLst/>
          </a:prstGeom>
          <a:solidFill>
            <a:srgbClr val="333333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08" name="Line 30"/>
          <p:cNvSpPr>
            <a:spLocks noChangeShapeType="1"/>
          </p:cNvSpPr>
          <p:nvPr/>
        </p:nvSpPr>
        <p:spPr bwMode="auto">
          <a:xfrm flipV="1">
            <a:off x="4113213" y="1925638"/>
            <a:ext cx="1646237" cy="44116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309" name="Oval 31"/>
          <p:cNvSpPr>
            <a:spLocks noChangeArrowheads="1"/>
          </p:cNvSpPr>
          <p:nvPr/>
        </p:nvSpPr>
        <p:spPr bwMode="auto">
          <a:xfrm>
            <a:off x="5165725" y="3267075"/>
            <a:ext cx="127000" cy="128588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10" name="Line 32"/>
          <p:cNvSpPr>
            <a:spLocks noChangeShapeType="1"/>
          </p:cNvSpPr>
          <p:nvPr/>
        </p:nvSpPr>
        <p:spPr bwMode="auto">
          <a:xfrm flipV="1">
            <a:off x="4124325" y="3352800"/>
            <a:ext cx="1068388" cy="2984500"/>
          </a:xfrm>
          <a:prstGeom prst="line">
            <a:avLst/>
          </a:prstGeom>
          <a:noFill/>
          <a:ln w="508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9189" name="Text Box 37"/>
          <p:cNvSpPr txBox="1">
            <a:spLocks noChangeArrowheads="1"/>
          </p:cNvSpPr>
          <p:nvPr/>
        </p:nvSpPr>
        <p:spPr bwMode="auto">
          <a:xfrm>
            <a:off x="1143000" y="533400"/>
            <a:ext cx="4724400" cy="160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b="1">
                <a:solidFill>
                  <a:srgbClr val="000099"/>
                </a:solidFill>
                <a:latin typeface="Verdana" pitchFamily="34" charset="0"/>
              </a:rPr>
              <a:t>Х</a:t>
            </a:r>
            <a:r>
              <a:rPr lang="ru-RU" b="1" baseline="30000">
                <a:solidFill>
                  <a:srgbClr val="000099"/>
                </a:solidFill>
                <a:latin typeface="Verdana" pitchFamily="34" charset="0"/>
              </a:rPr>
              <a:t>2</a:t>
            </a:r>
            <a:r>
              <a:rPr lang="en-US" b="1">
                <a:solidFill>
                  <a:srgbClr val="000099"/>
                </a:solidFill>
                <a:latin typeface="Verdana" pitchFamily="34" charset="0"/>
              </a:rPr>
              <a:t> – 4X+6</a:t>
            </a:r>
            <a:r>
              <a:rPr lang="ru-RU" b="1">
                <a:solidFill>
                  <a:srgbClr val="000099"/>
                </a:solidFill>
                <a:latin typeface="Verdana" pitchFamily="34" charset="0"/>
              </a:rPr>
              <a:t>, если х≥ 2</a:t>
            </a:r>
          </a:p>
          <a:p>
            <a:pPr>
              <a:spcBef>
                <a:spcPct val="50000"/>
              </a:spcBef>
              <a:defRPr/>
            </a:pPr>
            <a:r>
              <a:rPr lang="ru-RU" b="1">
                <a:solidFill>
                  <a:srgbClr val="000099"/>
                </a:solidFill>
                <a:latin typeface="Verdana" pitchFamily="34" charset="0"/>
              </a:rPr>
              <a:t> </a:t>
            </a:r>
            <a:r>
              <a:rPr lang="en-US" b="1">
                <a:solidFill>
                  <a:srgbClr val="000099"/>
                </a:solidFill>
                <a:latin typeface="Verdana" pitchFamily="34" charset="0"/>
              </a:rPr>
              <a:t>3</a:t>
            </a:r>
            <a:r>
              <a:rPr lang="ru-RU" b="1">
                <a:solidFill>
                  <a:srgbClr val="000099"/>
                </a:solidFill>
                <a:latin typeface="Verdana" pitchFamily="34" charset="0"/>
              </a:rPr>
              <a:t>Х, если х</a:t>
            </a:r>
            <a:r>
              <a:rPr lang="en-US" b="1">
                <a:solidFill>
                  <a:srgbClr val="000099"/>
                </a:solidFill>
                <a:latin typeface="Verdana" pitchFamily="34" charset="0"/>
              </a:rPr>
              <a:t>&lt;2</a:t>
            </a:r>
            <a:endParaRPr lang="ru-RU" b="1">
              <a:solidFill>
                <a:srgbClr val="000099"/>
              </a:solidFill>
              <a:latin typeface="Verdana" pitchFamily="34" charset="0"/>
            </a:endParaRPr>
          </a:p>
          <a:p>
            <a:pPr>
              <a:spcBef>
                <a:spcPct val="50000"/>
              </a:spcBef>
              <a:defRPr/>
            </a:pPr>
            <a:endParaRPr lang="ru-RU" b="1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>
              <a:spcBef>
                <a:spcPct val="50000"/>
              </a:spcBef>
              <a:defRPr/>
            </a:pPr>
            <a:endParaRPr lang="ru-RU" b="1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sp>
        <p:nvSpPr>
          <p:cNvPr id="12312" name="Text Box 38"/>
          <p:cNvSpPr txBox="1">
            <a:spLocks noChangeArrowheads="1"/>
          </p:cNvSpPr>
          <p:nvPr/>
        </p:nvSpPr>
        <p:spPr bwMode="auto">
          <a:xfrm>
            <a:off x="304800" y="695325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000099"/>
                </a:solidFill>
                <a:latin typeface="Verdana" pitchFamily="34" charset="0"/>
              </a:rPr>
              <a:t>У =</a:t>
            </a:r>
          </a:p>
        </p:txBody>
      </p:sp>
      <p:sp>
        <p:nvSpPr>
          <p:cNvPr id="12313" name="AutoShape 39"/>
          <p:cNvSpPr>
            <a:spLocks/>
          </p:cNvSpPr>
          <p:nvPr/>
        </p:nvSpPr>
        <p:spPr bwMode="auto">
          <a:xfrm>
            <a:off x="990600" y="528638"/>
            <a:ext cx="304800" cy="838200"/>
          </a:xfrm>
          <a:prstGeom prst="leftBrace">
            <a:avLst>
              <a:gd name="adj1" fmla="val 22917"/>
              <a:gd name="adj2" fmla="val 50000"/>
            </a:avLst>
          </a:prstGeom>
          <a:noFill/>
          <a:ln w="31750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14" name="Freeform 45"/>
          <p:cNvSpPr>
            <a:spLocks/>
          </p:cNvSpPr>
          <p:nvPr/>
        </p:nvSpPr>
        <p:spPr bwMode="auto">
          <a:xfrm>
            <a:off x="5257800" y="3276600"/>
            <a:ext cx="815975" cy="1752600"/>
          </a:xfrm>
          <a:custGeom>
            <a:avLst/>
            <a:gdLst>
              <a:gd name="T0" fmla="*/ 0 w 480"/>
              <a:gd name="T1" fmla="*/ 1752600 h 1056"/>
              <a:gd name="T2" fmla="*/ 326390 w 480"/>
              <a:gd name="T3" fmla="*/ 1354282 h 1056"/>
              <a:gd name="T4" fmla="*/ 815975 w 480"/>
              <a:gd name="T5" fmla="*/ 0 h 1056"/>
              <a:gd name="T6" fmla="*/ 0 60000 65536"/>
              <a:gd name="T7" fmla="*/ 0 60000 65536"/>
              <a:gd name="T8" fmla="*/ 0 60000 65536"/>
              <a:gd name="T9" fmla="*/ 0 w 480"/>
              <a:gd name="T10" fmla="*/ 0 h 1056"/>
              <a:gd name="T11" fmla="*/ 480 w 480"/>
              <a:gd name="T12" fmla="*/ 1056 h 10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80" h="1056">
                <a:moveTo>
                  <a:pt x="0" y="1056"/>
                </a:moveTo>
                <a:cubicBezTo>
                  <a:pt x="56" y="1024"/>
                  <a:pt x="112" y="992"/>
                  <a:pt x="192" y="816"/>
                </a:cubicBezTo>
                <a:cubicBezTo>
                  <a:pt x="272" y="640"/>
                  <a:pt x="432" y="136"/>
                  <a:pt x="480" y="0"/>
                </a:cubicBezTo>
              </a:path>
            </a:pathLst>
          </a:custGeom>
          <a:noFill/>
          <a:ln w="50800">
            <a:solidFill>
              <a:srgbClr val="003366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1026" name="Ink 46"/>
          <p:cNvPicPr>
            <a:picLocks noRot="1" noChangeAspect="1" noEditPoints="1" noChangeArrowheads="1" noChangeShapeType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16138" y="6059488"/>
            <a:ext cx="157162" cy="157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49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9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49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0"/>
                                        <p:tgtEl>
                                          <p:spTgt spid="491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49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49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9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9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9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91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9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9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9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9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9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72" grpId="0" animBg="1"/>
      <p:bldP spid="49174" grpId="0" animBg="1"/>
      <p:bldP spid="49175" grpId="0" animBg="1"/>
      <p:bldP spid="49176" grpId="0" animBg="1"/>
      <p:bldP spid="49177" grpId="0"/>
      <p:bldP spid="49177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914400" y="304800"/>
            <a:ext cx="7658100" cy="1130300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Домашнее задание</a:t>
            </a:r>
          </a:p>
        </p:txBody>
      </p:sp>
      <p:sp>
        <p:nvSpPr>
          <p:cNvPr id="1331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990600" y="1676400"/>
            <a:ext cx="8153400" cy="4343400"/>
          </a:xfrm>
        </p:spPr>
        <p:txBody>
          <a:bodyPr/>
          <a:lstStyle/>
          <a:p>
            <a:pPr marL="457200" indent="-457200" eaLnBrk="1" hangingPunct="1">
              <a:lnSpc>
                <a:spcPct val="90000"/>
              </a:lnSpc>
            </a:pPr>
            <a:r>
              <a:rPr lang="ru-RU" sz="2300" smtClean="0"/>
              <a:t>Система уравнений</a:t>
            </a:r>
          </a:p>
          <a:p>
            <a:pPr marL="457200" indent="-457200" eaLnBrk="1" hangingPunct="1">
              <a:lnSpc>
                <a:spcPct val="90000"/>
              </a:lnSpc>
            </a:pPr>
            <a:endParaRPr lang="ru-RU" sz="2300" smtClean="0"/>
          </a:p>
          <a:p>
            <a:pPr marL="457200" indent="-457200" algn="l" eaLnBrk="1" hangingPunct="1">
              <a:lnSpc>
                <a:spcPct val="90000"/>
              </a:lnSpc>
            </a:pPr>
            <a:r>
              <a:rPr lang="en-US" sz="2300" smtClean="0"/>
              <a:t>|x| - |y|=1</a:t>
            </a:r>
          </a:p>
          <a:p>
            <a:pPr marL="457200" indent="-457200" algn="l" eaLnBrk="1" hangingPunct="1">
              <a:lnSpc>
                <a:spcPct val="90000"/>
              </a:lnSpc>
            </a:pPr>
            <a:r>
              <a:rPr lang="en-US" sz="2300" smtClean="0"/>
              <a:t>|x|=a</a:t>
            </a:r>
            <a:r>
              <a:rPr lang="ru-RU" sz="2300" smtClean="0"/>
              <a:t> </a:t>
            </a:r>
          </a:p>
          <a:p>
            <a:pPr marL="457200" indent="-457200" algn="l" eaLnBrk="1" hangingPunct="1">
              <a:lnSpc>
                <a:spcPct val="90000"/>
              </a:lnSpc>
            </a:pPr>
            <a:endParaRPr lang="en-US" sz="2300" smtClean="0"/>
          </a:p>
          <a:p>
            <a:pPr marL="457200" indent="-457200" algn="l" eaLnBrk="1" hangingPunct="1">
              <a:lnSpc>
                <a:spcPct val="90000"/>
              </a:lnSpc>
            </a:pPr>
            <a:r>
              <a:rPr lang="ru-RU" sz="2300" smtClean="0"/>
              <a:t>имеет</a:t>
            </a:r>
            <a:r>
              <a:rPr lang="en-US" sz="2300" smtClean="0"/>
              <a:t> </a:t>
            </a:r>
            <a:r>
              <a:rPr lang="ru-RU" sz="2300" smtClean="0"/>
              <a:t>ровно 4 решения, если</a:t>
            </a:r>
          </a:p>
          <a:p>
            <a:pPr marL="457200" indent="-457200" algn="l" eaLnBrk="1" hangingPunct="1">
              <a:lnSpc>
                <a:spcPct val="90000"/>
              </a:lnSpc>
              <a:buFontTx/>
              <a:buAutoNum type="arabicParenR"/>
            </a:pPr>
            <a:r>
              <a:rPr lang="ru-RU" sz="2300" smtClean="0"/>
              <a:t>0,5 </a:t>
            </a:r>
            <a:r>
              <a:rPr lang="en-US" sz="2300" smtClean="0"/>
              <a:t>&lt;</a:t>
            </a:r>
            <a:r>
              <a:rPr lang="ru-RU" sz="2300" smtClean="0"/>
              <a:t> а</a:t>
            </a:r>
            <a:r>
              <a:rPr lang="en-US" sz="2300" smtClean="0"/>
              <a:t> </a:t>
            </a:r>
            <a:r>
              <a:rPr lang="en-US" sz="2300" smtClean="0">
                <a:cs typeface="Arial" pitchFamily="34" charset="0"/>
              </a:rPr>
              <a:t>≤</a:t>
            </a:r>
            <a:r>
              <a:rPr lang="en-US" sz="2300" smtClean="0"/>
              <a:t> 1</a:t>
            </a:r>
            <a:endParaRPr lang="ru-RU" sz="2300" smtClean="0"/>
          </a:p>
          <a:p>
            <a:pPr marL="457200" indent="-457200" algn="l" eaLnBrk="1" hangingPunct="1">
              <a:lnSpc>
                <a:spcPct val="90000"/>
              </a:lnSpc>
            </a:pPr>
            <a:r>
              <a:rPr lang="en-US" sz="2300" smtClean="0"/>
              <a:t>2) </a:t>
            </a:r>
            <a:r>
              <a:rPr lang="ru-RU" sz="2300" smtClean="0"/>
              <a:t>а=1</a:t>
            </a:r>
          </a:p>
          <a:p>
            <a:pPr marL="457200" indent="-457200" algn="l" eaLnBrk="1" hangingPunct="1">
              <a:lnSpc>
                <a:spcPct val="90000"/>
              </a:lnSpc>
            </a:pPr>
            <a:r>
              <a:rPr lang="ru-RU" sz="2300" smtClean="0"/>
              <a:t>3) 0</a:t>
            </a:r>
            <a:r>
              <a:rPr lang="en-US" sz="2300" smtClean="0"/>
              <a:t> &lt; a &lt;1</a:t>
            </a:r>
            <a:endParaRPr lang="ru-RU" sz="2300" smtClean="0"/>
          </a:p>
          <a:p>
            <a:pPr marL="457200" indent="-457200" algn="l" eaLnBrk="1" hangingPunct="1">
              <a:lnSpc>
                <a:spcPct val="90000"/>
              </a:lnSpc>
            </a:pPr>
            <a:r>
              <a:rPr lang="en-US" sz="2300" smtClean="0"/>
              <a:t>4) a = 0,5</a:t>
            </a:r>
            <a:endParaRPr lang="ru-RU" sz="2300" smtClean="0"/>
          </a:p>
          <a:p>
            <a:pPr marL="457200" indent="-457200" algn="l" eaLnBrk="1" hangingPunct="1">
              <a:lnSpc>
                <a:spcPct val="90000"/>
              </a:lnSpc>
            </a:pPr>
            <a:r>
              <a:rPr lang="en-US" sz="2300" smtClean="0"/>
              <a:t>5) a &gt; 1</a:t>
            </a:r>
            <a:endParaRPr lang="ru-RU" sz="2300" smtClean="0"/>
          </a:p>
        </p:txBody>
      </p:sp>
      <p:sp>
        <p:nvSpPr>
          <p:cNvPr id="13316" name="AutoShape 6"/>
          <p:cNvSpPr>
            <a:spLocks/>
          </p:cNvSpPr>
          <p:nvPr/>
        </p:nvSpPr>
        <p:spPr bwMode="auto">
          <a:xfrm>
            <a:off x="838200" y="2209800"/>
            <a:ext cx="304800" cy="1143000"/>
          </a:xfrm>
          <a:prstGeom prst="leftBrace">
            <a:avLst>
              <a:gd name="adj1" fmla="val 31250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000099"/>
                </a:solidFill>
              </a:rPr>
              <a:t>ЛИТЕРАТУРА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mtClean="0"/>
              <a:t>1.</a:t>
            </a:r>
            <a:r>
              <a:rPr lang="en-US" smtClean="0"/>
              <a:t>MS Windows XP Pro – </a:t>
            </a:r>
            <a:r>
              <a:rPr lang="ru-RU" smtClean="0"/>
              <a:t>операционная система.</a:t>
            </a:r>
          </a:p>
          <a:p>
            <a:pPr eaLnBrk="1" hangingPunct="1">
              <a:buFontTx/>
              <a:buNone/>
            </a:pPr>
            <a:r>
              <a:rPr lang="ru-RU" smtClean="0"/>
              <a:t>2.</a:t>
            </a:r>
            <a:r>
              <a:rPr lang="en-US" smtClean="0"/>
              <a:t>Power Point 2003 ( </a:t>
            </a:r>
            <a:r>
              <a:rPr lang="ru-RU" smtClean="0"/>
              <a:t>из состава</a:t>
            </a:r>
            <a:r>
              <a:rPr lang="en-US" smtClean="0"/>
              <a:t> MS office – 2003</a:t>
            </a:r>
            <a:r>
              <a:rPr lang="ru-RU" smtClean="0"/>
              <a:t> ) – создание презентации.</a:t>
            </a:r>
          </a:p>
          <a:p>
            <a:pPr eaLnBrk="1" hangingPunct="1">
              <a:buFontTx/>
              <a:buNone/>
            </a:pPr>
            <a:r>
              <a:rPr lang="ru-RU" smtClean="0"/>
              <a:t>3.</a:t>
            </a:r>
            <a:r>
              <a:rPr lang="en-US" smtClean="0"/>
              <a:t>Pro Engineer Wildfire 3 – </a:t>
            </a:r>
            <a:r>
              <a:rPr lang="ru-RU" smtClean="0"/>
              <a:t>моделирование, анимация, создание рисунков.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60"/>
          <p:cNvGrpSpPr>
            <a:grpSpLocks/>
          </p:cNvGrpSpPr>
          <p:nvPr/>
        </p:nvGrpSpPr>
        <p:grpSpPr bwMode="auto">
          <a:xfrm>
            <a:off x="304800" y="4306888"/>
            <a:ext cx="2362200" cy="2093912"/>
            <a:chOff x="240" y="1584"/>
            <a:chExt cx="2208" cy="1503"/>
          </a:xfrm>
        </p:grpSpPr>
        <p:sp>
          <p:nvSpPr>
            <p:cNvPr id="3076" name="Oval 32"/>
            <p:cNvSpPr>
              <a:spLocks noChangeArrowheads="1"/>
            </p:cNvSpPr>
            <p:nvPr/>
          </p:nvSpPr>
          <p:spPr bwMode="auto">
            <a:xfrm>
              <a:off x="1383" y="2834"/>
              <a:ext cx="69" cy="4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77" name="Text Box 33"/>
            <p:cNvSpPr txBox="1">
              <a:spLocks noChangeArrowheads="1"/>
            </p:cNvSpPr>
            <p:nvPr/>
          </p:nvSpPr>
          <p:spPr bwMode="auto">
            <a:xfrm>
              <a:off x="588" y="1584"/>
              <a:ext cx="324" cy="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1">
                  <a:solidFill>
                    <a:srgbClr val="000000"/>
                  </a:solidFill>
                  <a:latin typeface="Verdana" pitchFamily="34" charset="0"/>
                </a:rPr>
                <a:t>у</a:t>
              </a:r>
            </a:p>
          </p:txBody>
        </p:sp>
        <p:sp>
          <p:nvSpPr>
            <p:cNvPr id="3078" name="Text Box 34"/>
            <p:cNvSpPr txBox="1">
              <a:spLocks noChangeArrowheads="1"/>
            </p:cNvSpPr>
            <p:nvPr/>
          </p:nvSpPr>
          <p:spPr bwMode="auto">
            <a:xfrm>
              <a:off x="2120" y="2115"/>
              <a:ext cx="328" cy="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1">
                  <a:solidFill>
                    <a:srgbClr val="000000"/>
                  </a:solidFill>
                  <a:latin typeface="Verdana" pitchFamily="34" charset="0"/>
                </a:rPr>
                <a:t>х</a:t>
              </a:r>
            </a:p>
          </p:txBody>
        </p:sp>
        <p:sp>
          <p:nvSpPr>
            <p:cNvPr id="3079" name="Line 38"/>
            <p:cNvSpPr>
              <a:spLocks noChangeShapeType="1"/>
            </p:cNvSpPr>
            <p:nvPr/>
          </p:nvSpPr>
          <p:spPr bwMode="auto">
            <a:xfrm flipV="1">
              <a:off x="563" y="1715"/>
              <a:ext cx="0" cy="137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80" name="Line 39"/>
            <p:cNvSpPr>
              <a:spLocks noChangeShapeType="1"/>
            </p:cNvSpPr>
            <p:nvPr/>
          </p:nvSpPr>
          <p:spPr bwMode="auto">
            <a:xfrm rot="5400000" flipV="1">
              <a:off x="1291" y="1273"/>
              <a:ext cx="0" cy="210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81" name="Line 40"/>
            <p:cNvSpPr>
              <a:spLocks noChangeShapeType="1"/>
            </p:cNvSpPr>
            <p:nvPr/>
          </p:nvSpPr>
          <p:spPr bwMode="auto">
            <a:xfrm rot="5400000">
              <a:off x="868" y="2325"/>
              <a:ext cx="35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82" name="Line 41"/>
            <p:cNvSpPr>
              <a:spLocks noChangeShapeType="1"/>
            </p:cNvSpPr>
            <p:nvPr/>
          </p:nvSpPr>
          <p:spPr bwMode="auto">
            <a:xfrm rot="5400000">
              <a:off x="1375" y="2325"/>
              <a:ext cx="35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83" name="Line 42"/>
            <p:cNvSpPr>
              <a:spLocks noChangeShapeType="1"/>
            </p:cNvSpPr>
            <p:nvPr/>
          </p:nvSpPr>
          <p:spPr bwMode="auto">
            <a:xfrm rot="5400000">
              <a:off x="1892" y="2320"/>
              <a:ext cx="35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84" name="Text Box 43"/>
            <p:cNvSpPr txBox="1">
              <a:spLocks noChangeArrowheads="1"/>
            </p:cNvSpPr>
            <p:nvPr/>
          </p:nvSpPr>
          <p:spPr bwMode="auto">
            <a:xfrm>
              <a:off x="733" y="2314"/>
              <a:ext cx="322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1000" b="1">
                  <a:solidFill>
                    <a:srgbClr val="000000"/>
                  </a:solidFill>
                  <a:latin typeface="Verdana" pitchFamily="34" charset="0"/>
                </a:rPr>
                <a:t>В</a:t>
              </a:r>
            </a:p>
          </p:txBody>
        </p:sp>
        <p:sp>
          <p:nvSpPr>
            <p:cNvPr id="3085" name="Text Box 44"/>
            <p:cNvSpPr txBox="1">
              <a:spLocks noChangeArrowheads="1"/>
            </p:cNvSpPr>
            <p:nvPr/>
          </p:nvSpPr>
          <p:spPr bwMode="auto">
            <a:xfrm>
              <a:off x="1881" y="2314"/>
              <a:ext cx="326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1000" b="1">
                  <a:solidFill>
                    <a:srgbClr val="000000"/>
                  </a:solidFill>
                  <a:latin typeface="Verdana" pitchFamily="34" charset="0"/>
                </a:rPr>
                <a:t>С</a:t>
              </a:r>
            </a:p>
          </p:txBody>
        </p:sp>
        <p:sp>
          <p:nvSpPr>
            <p:cNvPr id="3086" name="Text Box 45"/>
            <p:cNvSpPr txBox="1">
              <a:spLocks noChangeArrowheads="1"/>
            </p:cNvSpPr>
            <p:nvPr/>
          </p:nvSpPr>
          <p:spPr bwMode="auto">
            <a:xfrm>
              <a:off x="871" y="2177"/>
              <a:ext cx="329" cy="1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1000" b="1">
                  <a:solidFill>
                    <a:srgbClr val="000000"/>
                  </a:solidFill>
                  <a:latin typeface="Verdana" pitchFamily="34" charset="0"/>
                </a:rPr>
                <a:t>1</a:t>
              </a:r>
              <a:endParaRPr lang="ru-RU" sz="1000">
                <a:latin typeface="Verdana" pitchFamily="34" charset="0"/>
              </a:endParaRPr>
            </a:p>
          </p:txBody>
        </p:sp>
        <p:sp>
          <p:nvSpPr>
            <p:cNvPr id="3087" name="Text Box 46"/>
            <p:cNvSpPr txBox="1">
              <a:spLocks noChangeArrowheads="1"/>
            </p:cNvSpPr>
            <p:nvPr/>
          </p:nvSpPr>
          <p:spPr bwMode="auto">
            <a:xfrm>
              <a:off x="1806" y="2187"/>
              <a:ext cx="326" cy="1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1000" b="1">
                  <a:solidFill>
                    <a:srgbClr val="000000"/>
                  </a:solidFill>
                  <a:latin typeface="Verdana" pitchFamily="34" charset="0"/>
                </a:rPr>
                <a:t>7</a:t>
              </a:r>
              <a:endParaRPr lang="ru-RU" sz="1000">
                <a:latin typeface="Verdana" pitchFamily="34" charset="0"/>
              </a:endParaRPr>
            </a:p>
          </p:txBody>
        </p:sp>
        <p:sp>
          <p:nvSpPr>
            <p:cNvPr id="3088" name="Text Box 47"/>
            <p:cNvSpPr txBox="1">
              <a:spLocks noChangeArrowheads="1"/>
            </p:cNvSpPr>
            <p:nvPr/>
          </p:nvSpPr>
          <p:spPr bwMode="auto">
            <a:xfrm>
              <a:off x="1302" y="2177"/>
              <a:ext cx="322" cy="1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1000" b="1">
                  <a:solidFill>
                    <a:srgbClr val="000000"/>
                  </a:solidFill>
                  <a:latin typeface="Verdana" pitchFamily="34" charset="0"/>
                </a:rPr>
                <a:t>4</a:t>
              </a:r>
              <a:endParaRPr lang="ru-RU" sz="1000">
                <a:latin typeface="Verdana" pitchFamily="34" charset="0"/>
              </a:endParaRPr>
            </a:p>
          </p:txBody>
        </p:sp>
        <p:sp>
          <p:nvSpPr>
            <p:cNvPr id="3089" name="Text Box 48"/>
            <p:cNvSpPr txBox="1">
              <a:spLocks noChangeArrowheads="1"/>
            </p:cNvSpPr>
            <p:nvPr/>
          </p:nvSpPr>
          <p:spPr bwMode="auto">
            <a:xfrm>
              <a:off x="342" y="2754"/>
              <a:ext cx="330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1000" b="1">
                  <a:solidFill>
                    <a:srgbClr val="000000"/>
                  </a:solidFill>
                  <a:latin typeface="Verdana" pitchFamily="34" charset="0"/>
                </a:rPr>
                <a:t>-</a:t>
              </a:r>
              <a:r>
                <a:rPr lang="ru-RU" sz="1000" b="1">
                  <a:solidFill>
                    <a:srgbClr val="000000"/>
                  </a:solidFill>
                </a:rPr>
                <a:t>4</a:t>
              </a:r>
              <a:endParaRPr lang="ru-RU" sz="1000"/>
            </a:p>
          </p:txBody>
        </p:sp>
        <p:sp>
          <p:nvSpPr>
            <p:cNvPr id="3090" name="Text Box 49"/>
            <p:cNvSpPr txBox="1">
              <a:spLocks noChangeArrowheads="1"/>
            </p:cNvSpPr>
            <p:nvPr/>
          </p:nvSpPr>
          <p:spPr bwMode="auto">
            <a:xfrm>
              <a:off x="1296" y="2882"/>
              <a:ext cx="328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1000" b="1">
                  <a:solidFill>
                    <a:srgbClr val="000000"/>
                  </a:solidFill>
                  <a:latin typeface="Verdana" pitchFamily="34" charset="0"/>
                </a:rPr>
                <a:t>А</a:t>
              </a:r>
              <a:endParaRPr lang="ru-RU" sz="1000">
                <a:latin typeface="Verdana" pitchFamily="34" charset="0"/>
              </a:endParaRPr>
            </a:p>
          </p:txBody>
        </p:sp>
        <p:sp>
          <p:nvSpPr>
            <p:cNvPr id="3091" name="Freeform 50"/>
            <p:cNvSpPr>
              <a:spLocks/>
            </p:cNvSpPr>
            <p:nvPr/>
          </p:nvSpPr>
          <p:spPr bwMode="auto">
            <a:xfrm>
              <a:off x="617" y="1786"/>
              <a:ext cx="1589" cy="1072"/>
            </a:xfrm>
            <a:custGeom>
              <a:avLst/>
              <a:gdLst>
                <a:gd name="T0" fmla="*/ 0 w 2736"/>
                <a:gd name="T1" fmla="*/ 0 h 3264"/>
                <a:gd name="T2" fmla="*/ 808 w 2736"/>
                <a:gd name="T3" fmla="*/ 1072 h 3264"/>
                <a:gd name="T4" fmla="*/ 1589 w 2736"/>
                <a:gd name="T5" fmla="*/ 0 h 3264"/>
                <a:gd name="T6" fmla="*/ 0 60000 65536"/>
                <a:gd name="T7" fmla="*/ 0 60000 65536"/>
                <a:gd name="T8" fmla="*/ 0 60000 65536"/>
                <a:gd name="T9" fmla="*/ 0 w 2736"/>
                <a:gd name="T10" fmla="*/ 0 h 3264"/>
                <a:gd name="T11" fmla="*/ 2736 w 2736"/>
                <a:gd name="T12" fmla="*/ 3264 h 32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36" h="3264">
                  <a:moveTo>
                    <a:pt x="0" y="0"/>
                  </a:moveTo>
                  <a:cubicBezTo>
                    <a:pt x="468" y="1632"/>
                    <a:pt x="936" y="3264"/>
                    <a:pt x="1392" y="3264"/>
                  </a:cubicBezTo>
                  <a:cubicBezTo>
                    <a:pt x="1848" y="3264"/>
                    <a:pt x="2512" y="544"/>
                    <a:pt x="2736" y="0"/>
                  </a:cubicBezTo>
                </a:path>
              </a:pathLst>
            </a:custGeom>
            <a:noFill/>
            <a:ln w="50800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92" name="Line 51"/>
            <p:cNvSpPr>
              <a:spLocks noChangeShapeType="1"/>
            </p:cNvSpPr>
            <p:nvPr/>
          </p:nvSpPr>
          <p:spPr bwMode="auto">
            <a:xfrm flipV="1">
              <a:off x="563" y="1715"/>
              <a:ext cx="0" cy="137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93" name="Line 52"/>
            <p:cNvSpPr>
              <a:spLocks noChangeShapeType="1"/>
            </p:cNvSpPr>
            <p:nvPr/>
          </p:nvSpPr>
          <p:spPr bwMode="auto">
            <a:xfrm rot="5400000" flipV="1">
              <a:off x="1291" y="1273"/>
              <a:ext cx="0" cy="210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94" name="Line 53"/>
            <p:cNvSpPr>
              <a:spLocks noChangeShapeType="1"/>
            </p:cNvSpPr>
            <p:nvPr/>
          </p:nvSpPr>
          <p:spPr bwMode="auto">
            <a:xfrm>
              <a:off x="536" y="2823"/>
              <a:ext cx="54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95" name="Line 55"/>
            <p:cNvSpPr>
              <a:spLocks noChangeShapeType="1"/>
            </p:cNvSpPr>
            <p:nvPr/>
          </p:nvSpPr>
          <p:spPr bwMode="auto">
            <a:xfrm rot="5400000">
              <a:off x="1370" y="2329"/>
              <a:ext cx="45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96" name="Line 56"/>
            <p:cNvSpPr>
              <a:spLocks noChangeShapeType="1"/>
            </p:cNvSpPr>
            <p:nvPr/>
          </p:nvSpPr>
          <p:spPr bwMode="auto">
            <a:xfrm rot="5400000">
              <a:off x="1892" y="2320"/>
              <a:ext cx="35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97" name="Text Box 57"/>
            <p:cNvSpPr txBox="1">
              <a:spLocks noChangeArrowheads="1"/>
            </p:cNvSpPr>
            <p:nvPr/>
          </p:nvSpPr>
          <p:spPr bwMode="auto">
            <a:xfrm>
              <a:off x="433" y="2316"/>
              <a:ext cx="326" cy="1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1000" b="1">
                  <a:solidFill>
                    <a:srgbClr val="000000"/>
                  </a:solidFill>
                  <a:latin typeface="Verdana" pitchFamily="34" charset="0"/>
                </a:rPr>
                <a:t>0</a:t>
              </a:r>
            </a:p>
          </p:txBody>
        </p:sp>
      </p:grpSp>
      <p:sp>
        <p:nvSpPr>
          <p:cNvPr id="22589" name="Rectangle 61"/>
          <p:cNvSpPr>
            <a:spLocks noGrp="1" noChangeArrowheads="1"/>
          </p:cNvSpPr>
          <p:nvPr>
            <p:ph type="title"/>
          </p:nvPr>
        </p:nvSpPr>
        <p:spPr>
          <a:xfrm>
            <a:off x="609600" y="1371600"/>
            <a:ext cx="8243888" cy="3505200"/>
          </a:xfrm>
        </p:spPr>
        <p:txBody>
          <a:bodyPr/>
          <a:lstStyle/>
          <a:p>
            <a:pPr eaLnBrk="1" hangingPunct="1">
              <a:defRPr/>
            </a:pPr>
            <a:r>
              <a:rPr lang="ru-RU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Графический способ решения</a:t>
            </a:r>
            <a:br>
              <a:rPr lang="ru-RU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18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br>
              <a:rPr lang="ru-RU" sz="18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уравнений</a:t>
            </a:r>
            <a:br>
              <a:rPr lang="ru-RU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18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ru-RU" sz="18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и </a:t>
            </a:r>
            <a:br>
              <a:rPr lang="ru-RU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18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ru-RU" sz="18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систем уравнений,</a:t>
            </a:r>
            <a:br>
              <a:rPr lang="ru-RU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18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ru-RU" sz="18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18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                          </a:t>
            </a:r>
            <a:r>
              <a:rPr lang="ru-RU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содержащих </a:t>
            </a:r>
            <a:br>
              <a:rPr lang="ru-RU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18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ru-RU" sz="18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18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                                                           </a:t>
            </a:r>
            <a:r>
              <a:rPr lang="ru-RU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параметр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Oval 33"/>
          <p:cNvSpPr>
            <a:spLocks noChangeArrowheads="1"/>
          </p:cNvSpPr>
          <p:nvPr/>
        </p:nvSpPr>
        <p:spPr bwMode="auto">
          <a:xfrm>
            <a:off x="6053138" y="5229225"/>
            <a:ext cx="195262" cy="180975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099" name="Text Box 22"/>
          <p:cNvSpPr txBox="1">
            <a:spLocks noChangeArrowheads="1"/>
          </p:cNvSpPr>
          <p:nvPr/>
        </p:nvSpPr>
        <p:spPr bwMode="auto">
          <a:xfrm>
            <a:off x="3810000" y="2286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000000"/>
                </a:solidFill>
                <a:latin typeface="Verdana" pitchFamily="34" charset="0"/>
              </a:rPr>
              <a:t>у</a:t>
            </a:r>
          </a:p>
        </p:txBody>
      </p:sp>
      <p:sp>
        <p:nvSpPr>
          <p:cNvPr id="4100" name="Text Box 23"/>
          <p:cNvSpPr txBox="1">
            <a:spLocks noChangeArrowheads="1"/>
          </p:cNvSpPr>
          <p:nvPr/>
        </p:nvSpPr>
        <p:spPr bwMode="auto">
          <a:xfrm>
            <a:off x="8382000" y="25146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000000"/>
                </a:solidFill>
                <a:latin typeface="Verdana" pitchFamily="34" charset="0"/>
              </a:rPr>
              <a:t>х</a:t>
            </a:r>
          </a:p>
        </p:txBody>
      </p:sp>
      <p:sp>
        <p:nvSpPr>
          <p:cNvPr id="4101" name="Text Box 13"/>
          <p:cNvSpPr txBox="1">
            <a:spLocks noChangeArrowheads="1"/>
          </p:cNvSpPr>
          <p:nvPr/>
        </p:nvSpPr>
        <p:spPr bwMode="auto">
          <a:xfrm>
            <a:off x="4572000" y="2662238"/>
            <a:ext cx="381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000000"/>
                </a:solidFill>
                <a:latin typeface="Verdana" pitchFamily="34" charset="0"/>
              </a:rPr>
              <a:t>1</a:t>
            </a:r>
          </a:p>
        </p:txBody>
      </p:sp>
      <p:sp>
        <p:nvSpPr>
          <p:cNvPr id="4102" name="Text Box 14"/>
          <p:cNvSpPr txBox="1">
            <a:spLocks noChangeArrowheads="1"/>
          </p:cNvSpPr>
          <p:nvPr/>
        </p:nvSpPr>
        <p:spPr bwMode="auto">
          <a:xfrm>
            <a:off x="7315200" y="2662238"/>
            <a:ext cx="381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000000"/>
                </a:solidFill>
                <a:latin typeface="Verdana" pitchFamily="34" charset="0"/>
              </a:rPr>
              <a:t>7</a:t>
            </a:r>
          </a:p>
        </p:txBody>
      </p:sp>
      <p:sp>
        <p:nvSpPr>
          <p:cNvPr id="4103" name="Text Box 15"/>
          <p:cNvSpPr txBox="1">
            <a:spLocks noChangeArrowheads="1"/>
          </p:cNvSpPr>
          <p:nvPr/>
        </p:nvSpPr>
        <p:spPr bwMode="auto">
          <a:xfrm>
            <a:off x="5867400" y="2662238"/>
            <a:ext cx="381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000000"/>
                </a:solidFill>
                <a:latin typeface="Verdana" pitchFamily="34" charset="0"/>
              </a:rPr>
              <a:t>4</a:t>
            </a:r>
          </a:p>
        </p:txBody>
      </p:sp>
      <p:sp>
        <p:nvSpPr>
          <p:cNvPr id="4104" name="Line 31"/>
          <p:cNvSpPr>
            <a:spLocks noChangeShapeType="1"/>
          </p:cNvSpPr>
          <p:nvPr/>
        </p:nvSpPr>
        <p:spPr bwMode="auto">
          <a:xfrm flipV="1">
            <a:off x="3733800" y="381000"/>
            <a:ext cx="0" cy="59436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05" name="Line 32"/>
          <p:cNvSpPr>
            <a:spLocks noChangeShapeType="1"/>
          </p:cNvSpPr>
          <p:nvPr/>
        </p:nvSpPr>
        <p:spPr bwMode="auto">
          <a:xfrm rot="5400000" flipV="1">
            <a:off x="5790406" y="46832"/>
            <a:ext cx="1587" cy="59436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06" name="Line 35"/>
          <p:cNvSpPr>
            <a:spLocks noChangeShapeType="1"/>
          </p:cNvSpPr>
          <p:nvPr/>
        </p:nvSpPr>
        <p:spPr bwMode="auto">
          <a:xfrm rot="5400000">
            <a:off x="4571207" y="3018631"/>
            <a:ext cx="152400" cy="158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07" name="Line 36"/>
          <p:cNvSpPr>
            <a:spLocks noChangeShapeType="1"/>
          </p:cNvSpPr>
          <p:nvPr/>
        </p:nvSpPr>
        <p:spPr bwMode="auto">
          <a:xfrm rot="5400000">
            <a:off x="6004719" y="3018631"/>
            <a:ext cx="152400" cy="158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08" name="Line 37"/>
          <p:cNvSpPr>
            <a:spLocks noChangeShapeType="1"/>
          </p:cNvSpPr>
          <p:nvPr/>
        </p:nvSpPr>
        <p:spPr bwMode="auto">
          <a:xfrm rot="5400000">
            <a:off x="7468394" y="2999581"/>
            <a:ext cx="152400" cy="158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09" name="Text Box 53"/>
          <p:cNvSpPr txBox="1">
            <a:spLocks noChangeArrowheads="1"/>
          </p:cNvSpPr>
          <p:nvPr/>
        </p:nvSpPr>
        <p:spPr bwMode="auto">
          <a:xfrm>
            <a:off x="4267200" y="29718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000000"/>
                </a:solidFill>
                <a:latin typeface="Verdana" pitchFamily="34" charset="0"/>
              </a:rPr>
              <a:t>В</a:t>
            </a:r>
            <a:endParaRPr lang="ru-RU" sz="1200" b="1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4110" name="Text Box 54"/>
          <p:cNvSpPr txBox="1">
            <a:spLocks noChangeArrowheads="1"/>
          </p:cNvSpPr>
          <p:nvPr/>
        </p:nvSpPr>
        <p:spPr bwMode="auto">
          <a:xfrm>
            <a:off x="7543800" y="29718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000000"/>
                </a:solidFill>
                <a:latin typeface="Verdana" pitchFamily="34" charset="0"/>
              </a:rPr>
              <a:t>С</a:t>
            </a:r>
            <a:endParaRPr lang="ru-RU" sz="1200" b="1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4111" name="Text Box 56"/>
          <p:cNvSpPr txBox="1">
            <a:spLocks noChangeArrowheads="1"/>
          </p:cNvSpPr>
          <p:nvPr/>
        </p:nvSpPr>
        <p:spPr bwMode="auto">
          <a:xfrm>
            <a:off x="4572000" y="2662238"/>
            <a:ext cx="381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000000"/>
                </a:solidFill>
                <a:latin typeface="Verdana" pitchFamily="34" charset="0"/>
              </a:rPr>
              <a:t>1</a:t>
            </a:r>
            <a:endParaRPr lang="ru-RU">
              <a:latin typeface="Verdana" pitchFamily="34" charset="0"/>
            </a:endParaRPr>
          </a:p>
        </p:txBody>
      </p:sp>
      <p:sp>
        <p:nvSpPr>
          <p:cNvPr id="4112" name="Text Box 57"/>
          <p:cNvSpPr txBox="1">
            <a:spLocks noChangeArrowheads="1"/>
          </p:cNvSpPr>
          <p:nvPr/>
        </p:nvSpPr>
        <p:spPr bwMode="auto">
          <a:xfrm>
            <a:off x="7315200" y="2662238"/>
            <a:ext cx="381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000000"/>
                </a:solidFill>
                <a:latin typeface="Verdana" pitchFamily="34" charset="0"/>
              </a:rPr>
              <a:t>7</a:t>
            </a:r>
            <a:endParaRPr lang="ru-RU">
              <a:latin typeface="Verdana" pitchFamily="34" charset="0"/>
            </a:endParaRPr>
          </a:p>
        </p:txBody>
      </p:sp>
      <p:sp>
        <p:nvSpPr>
          <p:cNvPr id="4113" name="Text Box 58"/>
          <p:cNvSpPr txBox="1">
            <a:spLocks noChangeArrowheads="1"/>
          </p:cNvSpPr>
          <p:nvPr/>
        </p:nvSpPr>
        <p:spPr bwMode="auto">
          <a:xfrm>
            <a:off x="5867400" y="2662238"/>
            <a:ext cx="381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000000"/>
                </a:solidFill>
                <a:latin typeface="Verdana" pitchFamily="34" charset="0"/>
              </a:rPr>
              <a:t>4</a:t>
            </a:r>
            <a:endParaRPr lang="ru-RU">
              <a:latin typeface="Verdana" pitchFamily="34" charset="0"/>
            </a:endParaRPr>
          </a:p>
        </p:txBody>
      </p:sp>
      <p:sp>
        <p:nvSpPr>
          <p:cNvPr id="4114" name="Text Box 59"/>
          <p:cNvSpPr txBox="1">
            <a:spLocks noChangeArrowheads="1"/>
          </p:cNvSpPr>
          <p:nvPr/>
        </p:nvSpPr>
        <p:spPr bwMode="auto">
          <a:xfrm>
            <a:off x="3124200" y="49530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000000"/>
                </a:solidFill>
                <a:latin typeface="Verdana" pitchFamily="34" charset="0"/>
              </a:rPr>
              <a:t>-</a:t>
            </a:r>
            <a:r>
              <a:rPr lang="ru-RU" b="1">
                <a:solidFill>
                  <a:srgbClr val="000000"/>
                </a:solidFill>
              </a:rPr>
              <a:t>4</a:t>
            </a:r>
            <a:endParaRPr lang="ru-RU"/>
          </a:p>
        </p:txBody>
      </p:sp>
      <p:sp>
        <p:nvSpPr>
          <p:cNvPr id="4115" name="Text Box 60"/>
          <p:cNvSpPr txBox="1">
            <a:spLocks noChangeArrowheads="1"/>
          </p:cNvSpPr>
          <p:nvPr/>
        </p:nvSpPr>
        <p:spPr bwMode="auto">
          <a:xfrm>
            <a:off x="5943600" y="53340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000000"/>
                </a:solidFill>
                <a:latin typeface="Verdana" pitchFamily="34" charset="0"/>
              </a:rPr>
              <a:t>А</a:t>
            </a:r>
            <a:endParaRPr lang="ru-RU">
              <a:latin typeface="Verdana" pitchFamily="34" charset="0"/>
            </a:endParaRPr>
          </a:p>
        </p:txBody>
      </p:sp>
      <p:sp>
        <p:nvSpPr>
          <p:cNvPr id="4116" name="Freeform 61"/>
          <p:cNvSpPr>
            <a:spLocks/>
          </p:cNvSpPr>
          <p:nvPr/>
        </p:nvSpPr>
        <p:spPr bwMode="auto">
          <a:xfrm>
            <a:off x="3886200" y="685800"/>
            <a:ext cx="4495800" cy="4648200"/>
          </a:xfrm>
          <a:custGeom>
            <a:avLst/>
            <a:gdLst>
              <a:gd name="T0" fmla="*/ 0 w 2736"/>
              <a:gd name="T1" fmla="*/ 0 h 3264"/>
              <a:gd name="T2" fmla="*/ 2287337 w 2736"/>
              <a:gd name="T3" fmla="*/ 4648200 h 3264"/>
              <a:gd name="T4" fmla="*/ 4495800 w 2736"/>
              <a:gd name="T5" fmla="*/ 0 h 3264"/>
              <a:gd name="T6" fmla="*/ 0 60000 65536"/>
              <a:gd name="T7" fmla="*/ 0 60000 65536"/>
              <a:gd name="T8" fmla="*/ 0 60000 65536"/>
              <a:gd name="T9" fmla="*/ 0 w 2736"/>
              <a:gd name="T10" fmla="*/ 0 h 3264"/>
              <a:gd name="T11" fmla="*/ 2736 w 2736"/>
              <a:gd name="T12" fmla="*/ 3264 h 32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36" h="3264">
                <a:moveTo>
                  <a:pt x="0" y="0"/>
                </a:moveTo>
                <a:cubicBezTo>
                  <a:pt x="468" y="1632"/>
                  <a:pt x="936" y="3264"/>
                  <a:pt x="1392" y="3264"/>
                </a:cubicBezTo>
                <a:cubicBezTo>
                  <a:pt x="1848" y="3264"/>
                  <a:pt x="2512" y="544"/>
                  <a:pt x="2736" y="0"/>
                </a:cubicBezTo>
              </a:path>
            </a:pathLst>
          </a:custGeom>
          <a:noFill/>
          <a:ln w="508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17" name="Line 62"/>
          <p:cNvSpPr>
            <a:spLocks noChangeShapeType="1"/>
          </p:cNvSpPr>
          <p:nvPr/>
        </p:nvSpPr>
        <p:spPr bwMode="auto">
          <a:xfrm flipV="1">
            <a:off x="3733800" y="381000"/>
            <a:ext cx="0" cy="59436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18" name="Line 63"/>
          <p:cNvSpPr>
            <a:spLocks noChangeShapeType="1"/>
          </p:cNvSpPr>
          <p:nvPr/>
        </p:nvSpPr>
        <p:spPr bwMode="auto">
          <a:xfrm rot="5400000" flipV="1">
            <a:off x="5790406" y="46832"/>
            <a:ext cx="1587" cy="59436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19" name="Line 64"/>
          <p:cNvSpPr>
            <a:spLocks noChangeShapeType="1"/>
          </p:cNvSpPr>
          <p:nvPr/>
        </p:nvSpPr>
        <p:spPr bwMode="auto">
          <a:xfrm>
            <a:off x="3657600" y="5181600"/>
            <a:ext cx="1524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20" name="Line 65"/>
          <p:cNvSpPr>
            <a:spLocks noChangeShapeType="1"/>
          </p:cNvSpPr>
          <p:nvPr/>
        </p:nvSpPr>
        <p:spPr bwMode="auto">
          <a:xfrm rot="5400000">
            <a:off x="4571207" y="3018631"/>
            <a:ext cx="152400" cy="158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21" name="Line 66"/>
          <p:cNvSpPr>
            <a:spLocks noChangeShapeType="1"/>
          </p:cNvSpPr>
          <p:nvPr/>
        </p:nvSpPr>
        <p:spPr bwMode="auto">
          <a:xfrm rot="5400000">
            <a:off x="6004719" y="3018631"/>
            <a:ext cx="152400" cy="158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22" name="Line 67"/>
          <p:cNvSpPr>
            <a:spLocks noChangeShapeType="1"/>
          </p:cNvSpPr>
          <p:nvPr/>
        </p:nvSpPr>
        <p:spPr bwMode="auto">
          <a:xfrm rot="5400000">
            <a:off x="7468394" y="2999581"/>
            <a:ext cx="152400" cy="158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23" name="Text Box 68"/>
          <p:cNvSpPr txBox="1">
            <a:spLocks noChangeArrowheads="1"/>
          </p:cNvSpPr>
          <p:nvPr/>
        </p:nvSpPr>
        <p:spPr bwMode="auto">
          <a:xfrm>
            <a:off x="3505200" y="3048000"/>
            <a:ext cx="533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000" b="1">
                <a:solidFill>
                  <a:srgbClr val="000000"/>
                </a:solidFill>
                <a:latin typeface="Verdana" pitchFamily="34" charset="0"/>
              </a:rPr>
              <a:t>0</a:t>
            </a:r>
          </a:p>
        </p:txBody>
      </p:sp>
      <p:sp>
        <p:nvSpPr>
          <p:cNvPr id="4124" name="Text Box 97"/>
          <p:cNvSpPr txBox="1">
            <a:spLocks noChangeArrowheads="1"/>
          </p:cNvSpPr>
          <p:nvPr/>
        </p:nvSpPr>
        <p:spPr bwMode="auto">
          <a:xfrm>
            <a:off x="304800" y="381000"/>
            <a:ext cx="3124200" cy="217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000099"/>
                </a:solidFill>
                <a:latin typeface="Verdana" pitchFamily="34" charset="0"/>
              </a:rPr>
              <a:t>У=х</a:t>
            </a:r>
            <a:r>
              <a:rPr lang="ru-RU" sz="2800" b="1" baseline="30000">
                <a:solidFill>
                  <a:srgbClr val="000099"/>
                </a:solidFill>
                <a:latin typeface="Verdana" pitchFamily="34" charset="0"/>
              </a:rPr>
              <a:t>2</a:t>
            </a:r>
            <a:r>
              <a:rPr lang="ru-RU" sz="2800" b="1">
                <a:solidFill>
                  <a:srgbClr val="000099"/>
                </a:solidFill>
                <a:latin typeface="Verdana" pitchFamily="34" charset="0"/>
              </a:rPr>
              <a:t>-8х+7</a:t>
            </a:r>
          </a:p>
          <a:p>
            <a:pPr>
              <a:spcBef>
                <a:spcPct val="50000"/>
              </a:spcBef>
            </a:pPr>
            <a:endParaRPr lang="ru-RU" b="1">
              <a:solidFill>
                <a:srgbClr val="000099"/>
              </a:solidFill>
              <a:latin typeface="Verdana" pitchFamily="34" charset="0"/>
            </a:endParaRPr>
          </a:p>
          <a:p>
            <a:pPr>
              <a:spcBef>
                <a:spcPct val="50000"/>
              </a:spcBef>
            </a:pPr>
            <a:r>
              <a:rPr lang="ru-RU" b="1">
                <a:solidFill>
                  <a:srgbClr val="000099"/>
                </a:solidFill>
                <a:latin typeface="Verdana" pitchFamily="34" charset="0"/>
              </a:rPr>
              <a:t>А (4, -4)</a:t>
            </a:r>
          </a:p>
          <a:p>
            <a:pPr>
              <a:spcBef>
                <a:spcPct val="50000"/>
              </a:spcBef>
            </a:pPr>
            <a:r>
              <a:rPr lang="ru-RU" b="1">
                <a:solidFill>
                  <a:srgbClr val="000099"/>
                </a:solidFill>
                <a:latin typeface="Verdana" pitchFamily="34" charset="0"/>
              </a:rPr>
              <a:t>Контрольные точки:</a:t>
            </a:r>
          </a:p>
          <a:p>
            <a:pPr>
              <a:spcBef>
                <a:spcPct val="50000"/>
              </a:spcBef>
            </a:pPr>
            <a:r>
              <a:rPr lang="ru-RU" b="1">
                <a:solidFill>
                  <a:srgbClr val="000099"/>
                </a:solidFill>
                <a:latin typeface="Verdana" pitchFamily="34" charset="0"/>
              </a:rPr>
              <a:t>В (1, 0)        С (7, 0)</a:t>
            </a:r>
            <a:endParaRPr lang="ru-RU" b="1" baseline="30000">
              <a:solidFill>
                <a:srgbClr val="000099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7"/>
          <p:cNvSpPr txBox="1">
            <a:spLocks noChangeArrowheads="1"/>
          </p:cNvSpPr>
          <p:nvPr/>
        </p:nvSpPr>
        <p:spPr bwMode="auto">
          <a:xfrm>
            <a:off x="5003800" y="3494088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000000"/>
                </a:solidFill>
                <a:latin typeface="Verdana" pitchFamily="34" charset="0"/>
              </a:rPr>
              <a:t>А</a:t>
            </a:r>
            <a:r>
              <a:rPr lang="ru-RU" sz="1200" b="1">
                <a:solidFill>
                  <a:srgbClr val="000000"/>
                </a:solidFill>
                <a:latin typeface="Verdana" pitchFamily="34" charset="0"/>
              </a:rPr>
              <a:t>1</a:t>
            </a:r>
          </a:p>
        </p:txBody>
      </p:sp>
      <p:sp>
        <p:nvSpPr>
          <p:cNvPr id="5123" name="Text Box 8"/>
          <p:cNvSpPr txBox="1">
            <a:spLocks noChangeArrowheads="1"/>
          </p:cNvSpPr>
          <p:nvPr/>
        </p:nvSpPr>
        <p:spPr bwMode="auto">
          <a:xfrm>
            <a:off x="2895600" y="39243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000000"/>
                </a:solidFill>
                <a:latin typeface="Verdana" pitchFamily="34" charset="0"/>
              </a:rPr>
              <a:t>4</a:t>
            </a:r>
          </a:p>
        </p:txBody>
      </p:sp>
      <p:sp>
        <p:nvSpPr>
          <p:cNvPr id="5124" name="Line 9"/>
          <p:cNvSpPr>
            <a:spLocks noChangeShapeType="1"/>
          </p:cNvSpPr>
          <p:nvPr/>
        </p:nvSpPr>
        <p:spPr bwMode="auto">
          <a:xfrm>
            <a:off x="3248025" y="4114800"/>
            <a:ext cx="152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5" name="Text Box 10"/>
          <p:cNvSpPr txBox="1">
            <a:spLocks noChangeArrowheads="1"/>
          </p:cNvSpPr>
          <p:nvPr/>
        </p:nvSpPr>
        <p:spPr bwMode="auto">
          <a:xfrm>
            <a:off x="3657600" y="62484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000000"/>
                </a:solidFill>
                <a:latin typeface="Verdana" pitchFamily="34" charset="0"/>
              </a:rPr>
              <a:t>1</a:t>
            </a:r>
          </a:p>
        </p:txBody>
      </p:sp>
      <p:sp>
        <p:nvSpPr>
          <p:cNvPr id="5126" name="Text Box 11"/>
          <p:cNvSpPr txBox="1">
            <a:spLocks noChangeArrowheads="1"/>
          </p:cNvSpPr>
          <p:nvPr/>
        </p:nvSpPr>
        <p:spPr bwMode="auto">
          <a:xfrm>
            <a:off x="5029200" y="62484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000000"/>
                </a:solidFill>
                <a:latin typeface="Verdana" pitchFamily="34" charset="0"/>
              </a:rPr>
              <a:t>4</a:t>
            </a:r>
          </a:p>
        </p:txBody>
      </p:sp>
      <p:sp>
        <p:nvSpPr>
          <p:cNvPr id="5127" name="Text Box 12"/>
          <p:cNvSpPr txBox="1">
            <a:spLocks noChangeArrowheads="1"/>
          </p:cNvSpPr>
          <p:nvPr/>
        </p:nvSpPr>
        <p:spPr bwMode="auto">
          <a:xfrm>
            <a:off x="6553200" y="62484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000000"/>
                </a:solidFill>
                <a:latin typeface="Verdana" pitchFamily="34" charset="0"/>
              </a:rPr>
              <a:t>7</a:t>
            </a:r>
          </a:p>
        </p:txBody>
      </p:sp>
      <p:sp>
        <p:nvSpPr>
          <p:cNvPr id="5128" name="Line 21"/>
          <p:cNvSpPr>
            <a:spLocks noChangeShapeType="1"/>
          </p:cNvSpPr>
          <p:nvPr/>
        </p:nvSpPr>
        <p:spPr bwMode="auto">
          <a:xfrm>
            <a:off x="3200400" y="1219200"/>
            <a:ext cx="609600" cy="4953000"/>
          </a:xfrm>
          <a:prstGeom prst="line">
            <a:avLst/>
          </a:prstGeom>
          <a:noFill/>
          <a:ln w="53975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9" name="Freeform 23"/>
          <p:cNvSpPr>
            <a:spLocks/>
          </p:cNvSpPr>
          <p:nvPr/>
        </p:nvSpPr>
        <p:spPr bwMode="auto">
          <a:xfrm>
            <a:off x="3810000" y="4038600"/>
            <a:ext cx="2895600" cy="2133600"/>
          </a:xfrm>
          <a:custGeom>
            <a:avLst/>
            <a:gdLst>
              <a:gd name="T0" fmla="*/ 0 w 1968"/>
              <a:gd name="T1" fmla="*/ 2133600 h 3120"/>
              <a:gd name="T2" fmla="*/ 1412488 w 1968"/>
              <a:gd name="T3" fmla="*/ 0 h 3120"/>
              <a:gd name="T4" fmla="*/ 2895600 w 1968"/>
              <a:gd name="T5" fmla="*/ 2133600 h 3120"/>
              <a:gd name="T6" fmla="*/ 0 60000 65536"/>
              <a:gd name="T7" fmla="*/ 0 60000 65536"/>
              <a:gd name="T8" fmla="*/ 0 60000 65536"/>
              <a:gd name="T9" fmla="*/ 0 w 1968"/>
              <a:gd name="T10" fmla="*/ 0 h 3120"/>
              <a:gd name="T11" fmla="*/ 1968 w 1968"/>
              <a:gd name="T12" fmla="*/ 3120 h 312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68" h="3120">
                <a:moveTo>
                  <a:pt x="0" y="3120"/>
                </a:moveTo>
                <a:cubicBezTo>
                  <a:pt x="316" y="1560"/>
                  <a:pt x="632" y="0"/>
                  <a:pt x="960" y="0"/>
                </a:cubicBezTo>
                <a:cubicBezTo>
                  <a:pt x="1288" y="0"/>
                  <a:pt x="1628" y="1560"/>
                  <a:pt x="1968" y="3120"/>
                </a:cubicBezTo>
              </a:path>
            </a:pathLst>
          </a:custGeom>
          <a:noFill/>
          <a:ln w="53975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30" name="Line 28"/>
          <p:cNvSpPr>
            <a:spLocks noChangeShapeType="1"/>
          </p:cNvSpPr>
          <p:nvPr/>
        </p:nvSpPr>
        <p:spPr bwMode="auto">
          <a:xfrm flipV="1">
            <a:off x="6705600" y="1143000"/>
            <a:ext cx="685800" cy="5029200"/>
          </a:xfrm>
          <a:prstGeom prst="line">
            <a:avLst/>
          </a:prstGeom>
          <a:noFill/>
          <a:ln w="5715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31" name="Text Box 30"/>
          <p:cNvSpPr txBox="1">
            <a:spLocks noChangeArrowheads="1"/>
          </p:cNvSpPr>
          <p:nvPr/>
        </p:nvSpPr>
        <p:spPr bwMode="auto">
          <a:xfrm>
            <a:off x="3395663" y="2286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000000"/>
                </a:solidFill>
                <a:latin typeface="Verdana" pitchFamily="34" charset="0"/>
              </a:rPr>
              <a:t>у</a:t>
            </a:r>
          </a:p>
        </p:txBody>
      </p:sp>
      <p:sp>
        <p:nvSpPr>
          <p:cNvPr id="5132" name="Text Box 31"/>
          <p:cNvSpPr txBox="1">
            <a:spLocks noChangeArrowheads="1"/>
          </p:cNvSpPr>
          <p:nvPr/>
        </p:nvSpPr>
        <p:spPr bwMode="auto">
          <a:xfrm>
            <a:off x="8077200" y="56388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000000"/>
                </a:solidFill>
                <a:latin typeface="Verdana" pitchFamily="34" charset="0"/>
              </a:rPr>
              <a:t>х</a:t>
            </a:r>
          </a:p>
        </p:txBody>
      </p:sp>
      <p:sp>
        <p:nvSpPr>
          <p:cNvPr id="5133" name="Line 32"/>
          <p:cNvSpPr>
            <a:spLocks noChangeShapeType="1"/>
          </p:cNvSpPr>
          <p:nvPr/>
        </p:nvSpPr>
        <p:spPr bwMode="auto">
          <a:xfrm flipV="1">
            <a:off x="3276600" y="304800"/>
            <a:ext cx="0" cy="59436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34" name="Line 33"/>
          <p:cNvSpPr>
            <a:spLocks noChangeShapeType="1"/>
          </p:cNvSpPr>
          <p:nvPr/>
        </p:nvSpPr>
        <p:spPr bwMode="auto">
          <a:xfrm rot="5400000" flipV="1">
            <a:off x="5376069" y="3199607"/>
            <a:ext cx="1587" cy="59436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35" name="Text Box 35"/>
          <p:cNvSpPr txBox="1">
            <a:spLocks noChangeArrowheads="1"/>
          </p:cNvSpPr>
          <p:nvPr/>
        </p:nvSpPr>
        <p:spPr bwMode="auto">
          <a:xfrm>
            <a:off x="3414713" y="1919288"/>
            <a:ext cx="533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000000"/>
                </a:solidFill>
                <a:latin typeface="Verdana" pitchFamily="34" charset="0"/>
              </a:rPr>
              <a:t>7</a:t>
            </a:r>
          </a:p>
        </p:txBody>
      </p:sp>
      <p:sp>
        <p:nvSpPr>
          <p:cNvPr id="5136" name="Line 36"/>
          <p:cNvSpPr>
            <a:spLocks noChangeShapeType="1"/>
          </p:cNvSpPr>
          <p:nvPr/>
        </p:nvSpPr>
        <p:spPr bwMode="auto">
          <a:xfrm>
            <a:off x="3248025" y="2105025"/>
            <a:ext cx="152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37" name="Text Box 37"/>
          <p:cNvSpPr txBox="1">
            <a:spLocks noChangeArrowheads="1"/>
          </p:cNvSpPr>
          <p:nvPr/>
        </p:nvSpPr>
        <p:spPr bwMode="auto">
          <a:xfrm>
            <a:off x="381000" y="381000"/>
            <a:ext cx="3124200" cy="226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000099"/>
                </a:solidFill>
                <a:latin typeface="Verdana" pitchFamily="34" charset="0"/>
              </a:rPr>
              <a:t>У=</a:t>
            </a:r>
            <a:r>
              <a:rPr lang="en-US" sz="2800" b="1">
                <a:solidFill>
                  <a:srgbClr val="000099"/>
                </a:solidFill>
                <a:latin typeface="Verdana" pitchFamily="34" charset="0"/>
              </a:rPr>
              <a:t>|</a:t>
            </a:r>
            <a:r>
              <a:rPr lang="ru-RU" sz="2800" b="1">
                <a:solidFill>
                  <a:srgbClr val="000099"/>
                </a:solidFill>
                <a:latin typeface="Verdana" pitchFamily="34" charset="0"/>
              </a:rPr>
              <a:t>х</a:t>
            </a:r>
            <a:r>
              <a:rPr lang="ru-RU" sz="2800" b="1" baseline="30000">
                <a:solidFill>
                  <a:srgbClr val="000099"/>
                </a:solidFill>
                <a:latin typeface="Verdana" pitchFamily="34" charset="0"/>
              </a:rPr>
              <a:t>2</a:t>
            </a:r>
            <a:r>
              <a:rPr lang="ru-RU" sz="2800" b="1">
                <a:solidFill>
                  <a:srgbClr val="000099"/>
                </a:solidFill>
                <a:latin typeface="Verdana" pitchFamily="34" charset="0"/>
              </a:rPr>
              <a:t>-8х+7</a:t>
            </a:r>
            <a:r>
              <a:rPr lang="en-US" sz="2800" b="1">
                <a:solidFill>
                  <a:srgbClr val="000099"/>
                </a:solidFill>
                <a:latin typeface="Verdana" pitchFamily="34" charset="0"/>
              </a:rPr>
              <a:t>|</a:t>
            </a:r>
            <a:endParaRPr lang="ru-RU" sz="2800" b="1">
              <a:solidFill>
                <a:srgbClr val="000099"/>
              </a:solidFill>
              <a:latin typeface="Verdana" pitchFamily="34" charset="0"/>
            </a:endParaRPr>
          </a:p>
          <a:p>
            <a:pPr>
              <a:spcBef>
                <a:spcPct val="50000"/>
              </a:spcBef>
            </a:pPr>
            <a:endParaRPr lang="ru-RU" sz="2800" b="1">
              <a:solidFill>
                <a:srgbClr val="000099"/>
              </a:solidFill>
              <a:latin typeface="Verdana" pitchFamily="34" charset="0"/>
            </a:endParaRPr>
          </a:p>
          <a:p>
            <a:pPr>
              <a:spcBef>
                <a:spcPct val="50000"/>
              </a:spcBef>
            </a:pPr>
            <a:r>
              <a:rPr lang="ru-RU" b="1">
                <a:solidFill>
                  <a:srgbClr val="000099"/>
                </a:solidFill>
                <a:latin typeface="Verdana" pitchFamily="34" charset="0"/>
              </a:rPr>
              <a:t>А (4, 4)</a:t>
            </a:r>
          </a:p>
          <a:p>
            <a:pPr>
              <a:spcBef>
                <a:spcPct val="50000"/>
              </a:spcBef>
            </a:pPr>
            <a:endParaRPr lang="ru-RU" b="1">
              <a:solidFill>
                <a:srgbClr val="000099"/>
              </a:solidFill>
              <a:latin typeface="Verdana" pitchFamily="34" charset="0"/>
            </a:endParaRPr>
          </a:p>
          <a:p>
            <a:pPr>
              <a:spcBef>
                <a:spcPct val="50000"/>
              </a:spcBef>
            </a:pPr>
            <a:endParaRPr lang="ru-RU" b="1" baseline="30000">
              <a:solidFill>
                <a:srgbClr val="000099"/>
              </a:solidFill>
              <a:latin typeface="Verdana" pitchFamily="34" charset="0"/>
            </a:endParaRPr>
          </a:p>
        </p:txBody>
      </p:sp>
      <p:sp>
        <p:nvSpPr>
          <p:cNvPr id="5138" name="Text Box 38"/>
          <p:cNvSpPr txBox="1">
            <a:spLocks noChangeArrowheads="1"/>
          </p:cNvSpPr>
          <p:nvPr/>
        </p:nvSpPr>
        <p:spPr bwMode="auto">
          <a:xfrm>
            <a:off x="3048000" y="6172200"/>
            <a:ext cx="533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000" b="1">
                <a:solidFill>
                  <a:srgbClr val="000000"/>
                </a:solidFill>
                <a:latin typeface="Verdana" pitchFamily="34" charset="0"/>
              </a:rPr>
              <a:t>0</a:t>
            </a:r>
          </a:p>
        </p:txBody>
      </p:sp>
      <p:sp>
        <p:nvSpPr>
          <p:cNvPr id="5139" name="Line 39"/>
          <p:cNvSpPr>
            <a:spLocks noChangeShapeType="1"/>
          </p:cNvSpPr>
          <p:nvPr/>
        </p:nvSpPr>
        <p:spPr bwMode="auto">
          <a:xfrm rot="5400000">
            <a:off x="3734594" y="6171406"/>
            <a:ext cx="152400" cy="158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40" name="Line 40"/>
          <p:cNvSpPr>
            <a:spLocks noChangeShapeType="1"/>
          </p:cNvSpPr>
          <p:nvPr/>
        </p:nvSpPr>
        <p:spPr bwMode="auto">
          <a:xfrm rot="5400000">
            <a:off x="5168107" y="6171406"/>
            <a:ext cx="152400" cy="158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41" name="Line 41"/>
          <p:cNvSpPr>
            <a:spLocks noChangeShapeType="1"/>
          </p:cNvSpPr>
          <p:nvPr/>
        </p:nvSpPr>
        <p:spPr bwMode="auto">
          <a:xfrm rot="5400000">
            <a:off x="6631782" y="6152356"/>
            <a:ext cx="152400" cy="158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42" name="Oval 42"/>
          <p:cNvSpPr>
            <a:spLocks noChangeArrowheads="1"/>
          </p:cNvSpPr>
          <p:nvPr/>
        </p:nvSpPr>
        <p:spPr bwMode="auto">
          <a:xfrm>
            <a:off x="5156200" y="3949700"/>
            <a:ext cx="152400" cy="1524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6"/>
          <p:cNvSpPr txBox="1">
            <a:spLocks noChangeArrowheads="1"/>
          </p:cNvSpPr>
          <p:nvPr/>
        </p:nvSpPr>
        <p:spPr bwMode="auto">
          <a:xfrm>
            <a:off x="3363913" y="3251200"/>
            <a:ext cx="273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000000"/>
                </a:solidFill>
                <a:latin typeface="Verdana" pitchFamily="34" charset="0"/>
              </a:rPr>
              <a:t>1</a:t>
            </a:r>
            <a:endParaRPr lang="ru-RU">
              <a:latin typeface="Verdana" pitchFamily="34" charset="0"/>
            </a:endParaRPr>
          </a:p>
        </p:txBody>
      </p:sp>
      <p:sp>
        <p:nvSpPr>
          <p:cNvPr id="6147" name="Text Box 17"/>
          <p:cNvSpPr txBox="1">
            <a:spLocks noChangeArrowheads="1"/>
          </p:cNvSpPr>
          <p:nvPr/>
        </p:nvSpPr>
        <p:spPr bwMode="auto">
          <a:xfrm>
            <a:off x="5829300" y="3268663"/>
            <a:ext cx="2746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000000"/>
                </a:solidFill>
                <a:latin typeface="Verdana" pitchFamily="34" charset="0"/>
              </a:rPr>
              <a:t>7</a:t>
            </a:r>
            <a:endParaRPr lang="ru-RU">
              <a:latin typeface="Verdana" pitchFamily="34" charset="0"/>
            </a:endParaRPr>
          </a:p>
        </p:txBody>
      </p:sp>
      <p:sp>
        <p:nvSpPr>
          <p:cNvPr id="6148" name="Text Box 18"/>
          <p:cNvSpPr txBox="1">
            <a:spLocks noChangeArrowheads="1"/>
          </p:cNvSpPr>
          <p:nvPr/>
        </p:nvSpPr>
        <p:spPr bwMode="auto">
          <a:xfrm>
            <a:off x="4514850" y="3221038"/>
            <a:ext cx="273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000000"/>
                </a:solidFill>
                <a:latin typeface="Verdana" pitchFamily="34" charset="0"/>
              </a:rPr>
              <a:t>4</a:t>
            </a:r>
            <a:endParaRPr lang="ru-RU">
              <a:latin typeface="Verdana" pitchFamily="34" charset="0"/>
            </a:endParaRPr>
          </a:p>
        </p:txBody>
      </p:sp>
      <p:sp>
        <p:nvSpPr>
          <p:cNvPr id="6149" name="Text Box 19"/>
          <p:cNvSpPr txBox="1">
            <a:spLocks noChangeArrowheads="1"/>
          </p:cNvSpPr>
          <p:nvPr/>
        </p:nvSpPr>
        <p:spPr bwMode="auto">
          <a:xfrm>
            <a:off x="2589213" y="5156200"/>
            <a:ext cx="5349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000000"/>
                </a:solidFill>
                <a:latin typeface="Verdana" pitchFamily="34" charset="0"/>
              </a:rPr>
              <a:t>-</a:t>
            </a:r>
            <a:r>
              <a:rPr lang="ru-RU" b="1">
                <a:solidFill>
                  <a:srgbClr val="000000"/>
                </a:solidFill>
              </a:rPr>
              <a:t>4</a:t>
            </a:r>
            <a:endParaRPr lang="ru-RU"/>
          </a:p>
        </p:txBody>
      </p:sp>
      <p:sp>
        <p:nvSpPr>
          <p:cNvPr id="6150" name="Line 22"/>
          <p:cNvSpPr>
            <a:spLocks noChangeShapeType="1"/>
          </p:cNvSpPr>
          <p:nvPr/>
        </p:nvSpPr>
        <p:spPr bwMode="auto">
          <a:xfrm flipV="1">
            <a:off x="3062288" y="85725"/>
            <a:ext cx="0" cy="65436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51" name="Line 23"/>
          <p:cNvSpPr>
            <a:spLocks noChangeShapeType="1"/>
          </p:cNvSpPr>
          <p:nvPr/>
        </p:nvSpPr>
        <p:spPr bwMode="auto">
          <a:xfrm rot="-5400000">
            <a:off x="4787106" y="519907"/>
            <a:ext cx="26987" cy="62484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52" name="Line 24"/>
          <p:cNvSpPr>
            <a:spLocks noChangeShapeType="1"/>
          </p:cNvSpPr>
          <p:nvPr/>
        </p:nvSpPr>
        <p:spPr bwMode="auto">
          <a:xfrm>
            <a:off x="3006725" y="5410200"/>
            <a:ext cx="109538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3" name="Line 25"/>
          <p:cNvSpPr>
            <a:spLocks noChangeShapeType="1"/>
          </p:cNvSpPr>
          <p:nvPr/>
        </p:nvSpPr>
        <p:spPr bwMode="auto">
          <a:xfrm rot="5400000">
            <a:off x="3659981" y="3618707"/>
            <a:ext cx="117475" cy="158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4" name="Line 26"/>
          <p:cNvSpPr>
            <a:spLocks noChangeShapeType="1"/>
          </p:cNvSpPr>
          <p:nvPr/>
        </p:nvSpPr>
        <p:spPr bwMode="auto">
          <a:xfrm rot="5400000">
            <a:off x="4691856" y="3618707"/>
            <a:ext cx="117475" cy="158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5" name="Line 27"/>
          <p:cNvSpPr>
            <a:spLocks noChangeShapeType="1"/>
          </p:cNvSpPr>
          <p:nvPr/>
        </p:nvSpPr>
        <p:spPr bwMode="auto">
          <a:xfrm rot="5400000">
            <a:off x="5744369" y="3604419"/>
            <a:ext cx="117475" cy="158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6" name="Line 32"/>
          <p:cNvSpPr>
            <a:spLocks noChangeShapeType="1"/>
          </p:cNvSpPr>
          <p:nvPr/>
        </p:nvSpPr>
        <p:spPr bwMode="auto">
          <a:xfrm>
            <a:off x="2897188" y="700088"/>
            <a:ext cx="822325" cy="2974975"/>
          </a:xfrm>
          <a:prstGeom prst="line">
            <a:avLst/>
          </a:prstGeom>
          <a:noFill/>
          <a:ln w="508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7" name="Line 33"/>
          <p:cNvSpPr>
            <a:spLocks noChangeShapeType="1"/>
          </p:cNvSpPr>
          <p:nvPr/>
        </p:nvSpPr>
        <p:spPr bwMode="auto">
          <a:xfrm flipV="1">
            <a:off x="5775325" y="700088"/>
            <a:ext cx="904875" cy="2974975"/>
          </a:xfrm>
          <a:prstGeom prst="line">
            <a:avLst/>
          </a:prstGeom>
          <a:noFill/>
          <a:ln w="508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8" name="Freeform 35"/>
          <p:cNvSpPr>
            <a:spLocks/>
          </p:cNvSpPr>
          <p:nvPr/>
        </p:nvSpPr>
        <p:spPr bwMode="auto">
          <a:xfrm>
            <a:off x="3719513" y="3675063"/>
            <a:ext cx="2055812" cy="1735137"/>
          </a:xfrm>
          <a:custGeom>
            <a:avLst/>
            <a:gdLst>
              <a:gd name="T0" fmla="*/ 0 w 1200"/>
              <a:gd name="T1" fmla="*/ 0 h 1248"/>
              <a:gd name="T2" fmla="*/ 1069022 w 1200"/>
              <a:gd name="T3" fmla="*/ 1735137 h 1248"/>
              <a:gd name="T4" fmla="*/ 2055812 w 1200"/>
              <a:gd name="T5" fmla="*/ 0 h 1248"/>
              <a:gd name="T6" fmla="*/ 0 60000 65536"/>
              <a:gd name="T7" fmla="*/ 0 60000 65536"/>
              <a:gd name="T8" fmla="*/ 0 60000 65536"/>
              <a:gd name="T9" fmla="*/ 0 w 1200"/>
              <a:gd name="T10" fmla="*/ 0 h 1248"/>
              <a:gd name="T11" fmla="*/ 1200 w 1200"/>
              <a:gd name="T12" fmla="*/ 1248 h 12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00" h="1248">
                <a:moveTo>
                  <a:pt x="0" y="0"/>
                </a:moveTo>
                <a:cubicBezTo>
                  <a:pt x="212" y="624"/>
                  <a:pt x="424" y="1248"/>
                  <a:pt x="624" y="1248"/>
                </a:cubicBezTo>
                <a:cubicBezTo>
                  <a:pt x="824" y="1248"/>
                  <a:pt x="1012" y="624"/>
                  <a:pt x="1200" y="0"/>
                </a:cubicBezTo>
              </a:path>
            </a:pathLst>
          </a:custGeom>
          <a:noFill/>
          <a:ln w="9525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9" name="Freeform 36"/>
          <p:cNvSpPr>
            <a:spLocks/>
          </p:cNvSpPr>
          <p:nvPr/>
        </p:nvSpPr>
        <p:spPr bwMode="auto">
          <a:xfrm rot="10800000">
            <a:off x="3719513" y="1828800"/>
            <a:ext cx="2055812" cy="1801813"/>
          </a:xfrm>
          <a:custGeom>
            <a:avLst/>
            <a:gdLst>
              <a:gd name="T0" fmla="*/ 0 w 1200"/>
              <a:gd name="T1" fmla="*/ 0 h 1248"/>
              <a:gd name="T2" fmla="*/ 1069022 w 1200"/>
              <a:gd name="T3" fmla="*/ 1801813 h 1248"/>
              <a:gd name="T4" fmla="*/ 2055812 w 1200"/>
              <a:gd name="T5" fmla="*/ 0 h 1248"/>
              <a:gd name="T6" fmla="*/ 0 60000 65536"/>
              <a:gd name="T7" fmla="*/ 0 60000 65536"/>
              <a:gd name="T8" fmla="*/ 0 60000 65536"/>
              <a:gd name="T9" fmla="*/ 0 w 1200"/>
              <a:gd name="T10" fmla="*/ 0 h 1248"/>
              <a:gd name="T11" fmla="*/ 1200 w 1200"/>
              <a:gd name="T12" fmla="*/ 1248 h 12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00" h="1248">
                <a:moveTo>
                  <a:pt x="0" y="0"/>
                </a:moveTo>
                <a:cubicBezTo>
                  <a:pt x="212" y="624"/>
                  <a:pt x="424" y="1248"/>
                  <a:pt x="624" y="1248"/>
                </a:cubicBezTo>
                <a:cubicBezTo>
                  <a:pt x="824" y="1248"/>
                  <a:pt x="1012" y="624"/>
                  <a:pt x="1200" y="0"/>
                </a:cubicBezTo>
              </a:path>
            </a:pathLst>
          </a:custGeom>
          <a:noFill/>
          <a:ln w="508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3047" name="Line 39"/>
          <p:cNvSpPr>
            <a:spLocks noChangeShapeType="1"/>
          </p:cNvSpPr>
          <p:nvPr/>
        </p:nvSpPr>
        <p:spPr bwMode="auto">
          <a:xfrm>
            <a:off x="1828800" y="1803400"/>
            <a:ext cx="616585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3048" name="Line 40"/>
          <p:cNvSpPr>
            <a:spLocks noChangeShapeType="1"/>
          </p:cNvSpPr>
          <p:nvPr/>
        </p:nvSpPr>
        <p:spPr bwMode="auto">
          <a:xfrm>
            <a:off x="1828800" y="2682875"/>
            <a:ext cx="616585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3049" name="Line 41"/>
          <p:cNvSpPr>
            <a:spLocks noChangeShapeType="1"/>
          </p:cNvSpPr>
          <p:nvPr/>
        </p:nvSpPr>
        <p:spPr bwMode="auto">
          <a:xfrm>
            <a:off x="1828800" y="5867400"/>
            <a:ext cx="616585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3050" name="Line 42"/>
          <p:cNvSpPr>
            <a:spLocks noChangeShapeType="1"/>
          </p:cNvSpPr>
          <p:nvPr/>
        </p:nvSpPr>
        <p:spPr bwMode="auto">
          <a:xfrm>
            <a:off x="1828800" y="4576763"/>
            <a:ext cx="616585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3051" name="Line 43"/>
          <p:cNvSpPr>
            <a:spLocks noChangeShapeType="1"/>
          </p:cNvSpPr>
          <p:nvPr/>
        </p:nvSpPr>
        <p:spPr bwMode="auto">
          <a:xfrm>
            <a:off x="1828800" y="868363"/>
            <a:ext cx="616585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3052" name="Text Box 44"/>
          <p:cNvSpPr txBox="1">
            <a:spLocks noChangeArrowheads="1"/>
          </p:cNvSpPr>
          <p:nvPr/>
        </p:nvSpPr>
        <p:spPr bwMode="auto">
          <a:xfrm>
            <a:off x="6843713" y="2111375"/>
            <a:ext cx="11509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000000"/>
                </a:solidFill>
                <a:latin typeface="Verdana" pitchFamily="34" charset="0"/>
              </a:rPr>
              <a:t>у = а</a:t>
            </a:r>
          </a:p>
        </p:txBody>
      </p:sp>
      <p:sp>
        <p:nvSpPr>
          <p:cNvPr id="6166" name="Text Box 45"/>
          <p:cNvSpPr txBox="1">
            <a:spLocks noChangeArrowheads="1"/>
          </p:cNvSpPr>
          <p:nvPr/>
        </p:nvSpPr>
        <p:spPr bwMode="auto">
          <a:xfrm>
            <a:off x="3144838" y="0"/>
            <a:ext cx="5746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000000"/>
                </a:solidFill>
                <a:latin typeface="Verdana" pitchFamily="34" charset="0"/>
              </a:rPr>
              <a:t>у</a:t>
            </a:r>
          </a:p>
        </p:txBody>
      </p:sp>
      <p:sp>
        <p:nvSpPr>
          <p:cNvPr id="6167" name="Text Box 46"/>
          <p:cNvSpPr txBox="1">
            <a:spLocks noChangeArrowheads="1"/>
          </p:cNvSpPr>
          <p:nvPr/>
        </p:nvSpPr>
        <p:spPr bwMode="auto">
          <a:xfrm>
            <a:off x="7583488" y="3078163"/>
            <a:ext cx="4937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000000"/>
                </a:solidFill>
                <a:latin typeface="Verdana" pitchFamily="34" charset="0"/>
              </a:rPr>
              <a:t>х</a:t>
            </a:r>
          </a:p>
        </p:txBody>
      </p:sp>
      <p:sp>
        <p:nvSpPr>
          <p:cNvPr id="6168" name="Text Box 47"/>
          <p:cNvSpPr txBox="1">
            <a:spLocks noChangeArrowheads="1"/>
          </p:cNvSpPr>
          <p:nvPr/>
        </p:nvSpPr>
        <p:spPr bwMode="auto">
          <a:xfrm>
            <a:off x="2814638" y="3614738"/>
            <a:ext cx="5762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000" b="1">
                <a:solidFill>
                  <a:srgbClr val="000000"/>
                </a:solidFill>
                <a:latin typeface="Verdana" pitchFamily="34" charset="0"/>
              </a:rPr>
              <a:t>0</a:t>
            </a:r>
          </a:p>
        </p:txBody>
      </p:sp>
      <p:sp>
        <p:nvSpPr>
          <p:cNvPr id="6169" name="Text Box 49"/>
          <p:cNvSpPr txBox="1">
            <a:spLocks noChangeArrowheads="1"/>
          </p:cNvSpPr>
          <p:nvPr/>
        </p:nvSpPr>
        <p:spPr bwMode="auto">
          <a:xfrm>
            <a:off x="2667000" y="1752600"/>
            <a:ext cx="4587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000000"/>
                </a:solidFill>
              </a:rPr>
              <a:t>4</a:t>
            </a:r>
            <a:endParaRPr lang="ru-RU"/>
          </a:p>
        </p:txBody>
      </p:sp>
      <p:sp>
        <p:nvSpPr>
          <p:cNvPr id="6170" name="Line 50"/>
          <p:cNvSpPr>
            <a:spLocks noChangeShapeType="1"/>
          </p:cNvSpPr>
          <p:nvPr/>
        </p:nvSpPr>
        <p:spPr bwMode="auto">
          <a:xfrm>
            <a:off x="2971800" y="1828800"/>
            <a:ext cx="109538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3060" name="Line 52"/>
          <p:cNvSpPr>
            <a:spLocks noChangeShapeType="1"/>
          </p:cNvSpPr>
          <p:nvPr/>
        </p:nvSpPr>
        <p:spPr bwMode="auto">
          <a:xfrm flipH="1">
            <a:off x="1752600" y="5410200"/>
            <a:ext cx="6172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3061" name="Text Box 53"/>
          <p:cNvSpPr txBox="1">
            <a:spLocks noChangeArrowheads="1"/>
          </p:cNvSpPr>
          <p:nvPr/>
        </p:nvSpPr>
        <p:spPr bwMode="auto">
          <a:xfrm>
            <a:off x="7391400" y="55626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а</a:t>
            </a:r>
            <a:r>
              <a:rPr lang="en-US" b="1"/>
              <a:t>&lt;0</a:t>
            </a:r>
            <a:endParaRPr lang="ru-RU" b="1"/>
          </a:p>
        </p:txBody>
      </p:sp>
      <p:sp>
        <p:nvSpPr>
          <p:cNvPr id="43062" name="Text Box 54"/>
          <p:cNvSpPr txBox="1">
            <a:spLocks noChangeArrowheads="1"/>
          </p:cNvSpPr>
          <p:nvPr/>
        </p:nvSpPr>
        <p:spPr bwMode="auto">
          <a:xfrm>
            <a:off x="7391400" y="5029200"/>
            <a:ext cx="571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a&lt;0</a:t>
            </a:r>
            <a:endParaRPr lang="ru-RU" b="1"/>
          </a:p>
        </p:txBody>
      </p:sp>
      <p:sp>
        <p:nvSpPr>
          <p:cNvPr id="43064" name="Text Box 56"/>
          <p:cNvSpPr txBox="1">
            <a:spLocks noChangeArrowheads="1"/>
          </p:cNvSpPr>
          <p:nvPr/>
        </p:nvSpPr>
        <p:spPr bwMode="auto">
          <a:xfrm>
            <a:off x="7391400" y="4267200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a&lt;0</a:t>
            </a:r>
            <a:endParaRPr lang="ru-RU" b="1"/>
          </a:p>
        </p:txBody>
      </p:sp>
      <p:sp>
        <p:nvSpPr>
          <p:cNvPr id="43065" name="Text Box 57"/>
          <p:cNvSpPr txBox="1">
            <a:spLocks noChangeArrowheads="1"/>
          </p:cNvSpPr>
          <p:nvPr/>
        </p:nvSpPr>
        <p:spPr bwMode="auto">
          <a:xfrm>
            <a:off x="7848600" y="31242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a=0</a:t>
            </a:r>
            <a:endParaRPr lang="ru-RU" b="1"/>
          </a:p>
        </p:txBody>
      </p:sp>
      <p:sp>
        <p:nvSpPr>
          <p:cNvPr id="43067" name="Line 59"/>
          <p:cNvSpPr>
            <a:spLocks noChangeShapeType="1"/>
          </p:cNvSpPr>
          <p:nvPr/>
        </p:nvSpPr>
        <p:spPr bwMode="auto">
          <a:xfrm>
            <a:off x="1752600" y="3657600"/>
            <a:ext cx="616585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3068" name="Text Box 60"/>
          <p:cNvSpPr txBox="1">
            <a:spLocks noChangeArrowheads="1"/>
          </p:cNvSpPr>
          <p:nvPr/>
        </p:nvSpPr>
        <p:spPr bwMode="auto">
          <a:xfrm>
            <a:off x="7391400" y="15240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a&gt;0</a:t>
            </a:r>
            <a:endParaRPr lang="ru-RU" b="1"/>
          </a:p>
        </p:txBody>
      </p:sp>
      <p:sp>
        <p:nvSpPr>
          <p:cNvPr id="43069" name="Text Box 61"/>
          <p:cNvSpPr txBox="1">
            <a:spLocks noChangeArrowheads="1"/>
          </p:cNvSpPr>
          <p:nvPr/>
        </p:nvSpPr>
        <p:spPr bwMode="auto">
          <a:xfrm>
            <a:off x="7391400" y="533400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a&gt;0</a:t>
            </a:r>
            <a:endParaRPr lang="ru-RU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3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3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3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3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3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43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43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43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430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430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430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430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43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43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30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30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3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30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30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3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30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30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3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30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30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3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30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30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3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30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30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3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3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3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3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47" grpId="0" animBg="1"/>
      <p:bldP spid="43048" grpId="0" animBg="1"/>
      <p:bldP spid="43049" grpId="0" animBg="1"/>
      <p:bldP spid="43050" grpId="0" animBg="1"/>
      <p:bldP spid="43051" grpId="0" animBg="1"/>
      <p:bldP spid="43052" grpId="0"/>
      <p:bldP spid="43060" grpId="0" animBg="1"/>
      <p:bldP spid="43061" grpId="0"/>
      <p:bldP spid="43062" grpId="0"/>
      <p:bldP spid="43064" grpId="0"/>
      <p:bldP spid="43065" grpId="0"/>
      <p:bldP spid="43067" grpId="0" animBg="1"/>
      <p:bldP spid="43068" grpId="0"/>
      <p:bldP spid="4306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Line 5"/>
          <p:cNvSpPr>
            <a:spLocks noChangeShapeType="1"/>
          </p:cNvSpPr>
          <p:nvPr/>
        </p:nvSpPr>
        <p:spPr bwMode="auto">
          <a:xfrm flipV="1">
            <a:off x="4572000" y="609600"/>
            <a:ext cx="0" cy="5562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171" name="Line 6"/>
          <p:cNvSpPr>
            <a:spLocks noChangeShapeType="1"/>
          </p:cNvSpPr>
          <p:nvPr/>
        </p:nvSpPr>
        <p:spPr bwMode="auto">
          <a:xfrm rot="5400000" flipV="1">
            <a:off x="4762500" y="342900"/>
            <a:ext cx="0" cy="5867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172" name="Text Box 7"/>
          <p:cNvSpPr txBox="1">
            <a:spLocks noChangeArrowheads="1"/>
          </p:cNvSpPr>
          <p:nvPr/>
        </p:nvSpPr>
        <p:spPr bwMode="auto">
          <a:xfrm>
            <a:off x="4800600" y="4572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000000"/>
                </a:solidFill>
                <a:latin typeface="Verdana" pitchFamily="34" charset="0"/>
              </a:rPr>
              <a:t>у</a:t>
            </a:r>
          </a:p>
        </p:txBody>
      </p:sp>
      <p:sp>
        <p:nvSpPr>
          <p:cNvPr id="7173" name="Text Box 8"/>
          <p:cNvSpPr txBox="1">
            <a:spLocks noChangeArrowheads="1"/>
          </p:cNvSpPr>
          <p:nvPr/>
        </p:nvSpPr>
        <p:spPr bwMode="auto">
          <a:xfrm>
            <a:off x="7543800" y="28194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000000"/>
                </a:solidFill>
                <a:latin typeface="Verdana" pitchFamily="34" charset="0"/>
              </a:rPr>
              <a:t>х</a:t>
            </a:r>
          </a:p>
        </p:txBody>
      </p:sp>
      <p:sp>
        <p:nvSpPr>
          <p:cNvPr id="7174" name="Oval 9"/>
          <p:cNvSpPr>
            <a:spLocks noChangeArrowheads="1"/>
          </p:cNvSpPr>
          <p:nvPr/>
        </p:nvSpPr>
        <p:spPr bwMode="auto">
          <a:xfrm>
            <a:off x="2819400" y="1600200"/>
            <a:ext cx="3505200" cy="3276600"/>
          </a:xfrm>
          <a:prstGeom prst="ellipse">
            <a:avLst/>
          </a:prstGeom>
          <a:noFill/>
          <a:ln w="50800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5" name="Text Box 10"/>
          <p:cNvSpPr txBox="1">
            <a:spLocks noChangeArrowheads="1"/>
          </p:cNvSpPr>
          <p:nvPr/>
        </p:nvSpPr>
        <p:spPr bwMode="auto">
          <a:xfrm>
            <a:off x="4648200" y="49530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000000"/>
                </a:solidFill>
                <a:latin typeface="Verdana" pitchFamily="34" charset="0"/>
              </a:rPr>
              <a:t>-3</a:t>
            </a:r>
          </a:p>
        </p:txBody>
      </p:sp>
      <p:sp>
        <p:nvSpPr>
          <p:cNvPr id="7176" name="Text Box 11"/>
          <p:cNvSpPr txBox="1">
            <a:spLocks noChangeArrowheads="1"/>
          </p:cNvSpPr>
          <p:nvPr/>
        </p:nvSpPr>
        <p:spPr bwMode="auto">
          <a:xfrm>
            <a:off x="2286000" y="33528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000000"/>
                </a:solidFill>
                <a:latin typeface="Verdana" pitchFamily="34" charset="0"/>
              </a:rPr>
              <a:t>-3</a:t>
            </a:r>
          </a:p>
        </p:txBody>
      </p:sp>
      <p:sp>
        <p:nvSpPr>
          <p:cNvPr id="7177" name="Text Box 12"/>
          <p:cNvSpPr txBox="1">
            <a:spLocks noChangeArrowheads="1"/>
          </p:cNvSpPr>
          <p:nvPr/>
        </p:nvSpPr>
        <p:spPr bwMode="auto">
          <a:xfrm>
            <a:off x="4648200" y="11430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000000"/>
                </a:solidFill>
                <a:latin typeface="Verdana" pitchFamily="34" charset="0"/>
              </a:rPr>
              <a:t>3</a:t>
            </a:r>
          </a:p>
        </p:txBody>
      </p:sp>
      <p:sp>
        <p:nvSpPr>
          <p:cNvPr id="7178" name="Text Box 13"/>
          <p:cNvSpPr txBox="1">
            <a:spLocks noChangeArrowheads="1"/>
          </p:cNvSpPr>
          <p:nvPr/>
        </p:nvSpPr>
        <p:spPr bwMode="auto">
          <a:xfrm>
            <a:off x="6400800" y="33528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000000"/>
                </a:solidFill>
                <a:latin typeface="Verdana" pitchFamily="34" charset="0"/>
              </a:rPr>
              <a:t>3</a:t>
            </a:r>
          </a:p>
        </p:txBody>
      </p:sp>
      <p:sp>
        <p:nvSpPr>
          <p:cNvPr id="7179" name="Text Box 14"/>
          <p:cNvSpPr txBox="1">
            <a:spLocks noChangeArrowheads="1"/>
          </p:cNvSpPr>
          <p:nvPr/>
        </p:nvSpPr>
        <p:spPr bwMode="auto">
          <a:xfrm>
            <a:off x="4343400" y="3276600"/>
            <a:ext cx="533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000" b="1">
                <a:solidFill>
                  <a:srgbClr val="000000"/>
                </a:solidFill>
                <a:latin typeface="Verdana" pitchFamily="34" charset="0"/>
              </a:rPr>
              <a:t>0</a:t>
            </a:r>
          </a:p>
        </p:txBody>
      </p:sp>
      <p:sp>
        <p:nvSpPr>
          <p:cNvPr id="7180" name="Text Box 15"/>
          <p:cNvSpPr txBox="1">
            <a:spLocks noChangeArrowheads="1"/>
          </p:cNvSpPr>
          <p:nvPr/>
        </p:nvSpPr>
        <p:spPr bwMode="auto">
          <a:xfrm>
            <a:off x="457200" y="623888"/>
            <a:ext cx="3124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000099"/>
                </a:solidFill>
                <a:latin typeface="Verdana" pitchFamily="34" charset="0"/>
              </a:rPr>
              <a:t>У</a:t>
            </a:r>
            <a:r>
              <a:rPr lang="ru-RU" sz="2800" b="1" baseline="30000">
                <a:solidFill>
                  <a:srgbClr val="000099"/>
                </a:solidFill>
                <a:latin typeface="Verdana" pitchFamily="34" charset="0"/>
              </a:rPr>
              <a:t>2</a:t>
            </a:r>
            <a:r>
              <a:rPr lang="ru-RU" sz="2800" b="1">
                <a:solidFill>
                  <a:srgbClr val="000099"/>
                </a:solidFill>
                <a:latin typeface="Verdana" pitchFamily="34" charset="0"/>
              </a:rPr>
              <a:t> + х</a:t>
            </a:r>
            <a:r>
              <a:rPr lang="ru-RU" sz="2800" b="1" baseline="30000">
                <a:solidFill>
                  <a:srgbClr val="000099"/>
                </a:solidFill>
                <a:latin typeface="Verdana" pitchFamily="34" charset="0"/>
              </a:rPr>
              <a:t>2</a:t>
            </a:r>
            <a:r>
              <a:rPr lang="ru-RU" sz="2800" b="1">
                <a:solidFill>
                  <a:srgbClr val="000099"/>
                </a:solidFill>
                <a:latin typeface="Verdana" pitchFamily="34" charset="0"/>
              </a:rPr>
              <a:t> = 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Line 4"/>
          <p:cNvSpPr>
            <a:spLocks noChangeShapeType="1"/>
          </p:cNvSpPr>
          <p:nvPr/>
        </p:nvSpPr>
        <p:spPr bwMode="auto">
          <a:xfrm flipV="1">
            <a:off x="4572000" y="609600"/>
            <a:ext cx="0" cy="5562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195" name="Line 5"/>
          <p:cNvSpPr>
            <a:spLocks noChangeShapeType="1"/>
          </p:cNvSpPr>
          <p:nvPr/>
        </p:nvSpPr>
        <p:spPr bwMode="auto">
          <a:xfrm rot="5400000" flipV="1">
            <a:off x="4762500" y="342900"/>
            <a:ext cx="0" cy="5867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196" name="Text Box 6"/>
          <p:cNvSpPr txBox="1">
            <a:spLocks noChangeArrowheads="1"/>
          </p:cNvSpPr>
          <p:nvPr/>
        </p:nvSpPr>
        <p:spPr bwMode="auto">
          <a:xfrm>
            <a:off x="4800600" y="4572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000000"/>
                </a:solidFill>
                <a:latin typeface="Verdana" pitchFamily="34" charset="0"/>
              </a:rPr>
              <a:t>у</a:t>
            </a:r>
          </a:p>
        </p:txBody>
      </p:sp>
      <p:sp>
        <p:nvSpPr>
          <p:cNvPr id="8197" name="Text Box 7"/>
          <p:cNvSpPr txBox="1">
            <a:spLocks noChangeArrowheads="1"/>
          </p:cNvSpPr>
          <p:nvPr/>
        </p:nvSpPr>
        <p:spPr bwMode="auto">
          <a:xfrm>
            <a:off x="7543800" y="28194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000000"/>
                </a:solidFill>
                <a:latin typeface="Verdana" pitchFamily="34" charset="0"/>
              </a:rPr>
              <a:t>х</a:t>
            </a:r>
          </a:p>
        </p:txBody>
      </p:sp>
      <p:sp>
        <p:nvSpPr>
          <p:cNvPr id="8198" name="Oval 8"/>
          <p:cNvSpPr>
            <a:spLocks noChangeArrowheads="1"/>
          </p:cNvSpPr>
          <p:nvPr/>
        </p:nvSpPr>
        <p:spPr bwMode="auto">
          <a:xfrm>
            <a:off x="2819400" y="1600200"/>
            <a:ext cx="3505200" cy="3276600"/>
          </a:xfrm>
          <a:prstGeom prst="ellipse">
            <a:avLst/>
          </a:prstGeom>
          <a:noFill/>
          <a:ln w="50800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199" name="Text Box 9"/>
          <p:cNvSpPr txBox="1">
            <a:spLocks noChangeArrowheads="1"/>
          </p:cNvSpPr>
          <p:nvPr/>
        </p:nvSpPr>
        <p:spPr bwMode="auto">
          <a:xfrm>
            <a:off x="4648200" y="49530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000000"/>
                </a:solidFill>
                <a:latin typeface="Verdana" pitchFamily="34" charset="0"/>
              </a:rPr>
              <a:t>-3</a:t>
            </a:r>
          </a:p>
        </p:txBody>
      </p:sp>
      <p:sp>
        <p:nvSpPr>
          <p:cNvPr id="8200" name="Text Box 10"/>
          <p:cNvSpPr txBox="1">
            <a:spLocks noChangeArrowheads="1"/>
          </p:cNvSpPr>
          <p:nvPr/>
        </p:nvSpPr>
        <p:spPr bwMode="auto">
          <a:xfrm>
            <a:off x="2286000" y="33528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000000"/>
                </a:solidFill>
                <a:latin typeface="Verdana" pitchFamily="34" charset="0"/>
              </a:rPr>
              <a:t>-3</a:t>
            </a:r>
          </a:p>
        </p:txBody>
      </p:sp>
      <p:sp>
        <p:nvSpPr>
          <p:cNvPr id="8201" name="Text Box 11"/>
          <p:cNvSpPr txBox="1">
            <a:spLocks noChangeArrowheads="1"/>
          </p:cNvSpPr>
          <p:nvPr/>
        </p:nvSpPr>
        <p:spPr bwMode="auto">
          <a:xfrm>
            <a:off x="4648200" y="11430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000000"/>
                </a:solidFill>
                <a:latin typeface="Verdana" pitchFamily="34" charset="0"/>
              </a:rPr>
              <a:t>3</a:t>
            </a:r>
          </a:p>
        </p:txBody>
      </p:sp>
      <p:sp>
        <p:nvSpPr>
          <p:cNvPr id="8202" name="Text Box 12"/>
          <p:cNvSpPr txBox="1">
            <a:spLocks noChangeArrowheads="1"/>
          </p:cNvSpPr>
          <p:nvPr/>
        </p:nvSpPr>
        <p:spPr bwMode="auto">
          <a:xfrm>
            <a:off x="6400800" y="33528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000000"/>
                </a:solidFill>
                <a:latin typeface="Verdana" pitchFamily="34" charset="0"/>
              </a:rPr>
              <a:t>3</a:t>
            </a:r>
          </a:p>
        </p:txBody>
      </p:sp>
      <p:sp>
        <p:nvSpPr>
          <p:cNvPr id="8203" name="Text Box 13"/>
          <p:cNvSpPr txBox="1">
            <a:spLocks noChangeArrowheads="1"/>
          </p:cNvSpPr>
          <p:nvPr/>
        </p:nvSpPr>
        <p:spPr bwMode="auto">
          <a:xfrm>
            <a:off x="4343400" y="3276600"/>
            <a:ext cx="533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000" b="1">
                <a:solidFill>
                  <a:srgbClr val="000000"/>
                </a:solidFill>
                <a:latin typeface="Verdana" pitchFamily="34" charset="0"/>
              </a:rPr>
              <a:t>0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2667000" y="1828800"/>
            <a:ext cx="3581400" cy="1447800"/>
            <a:chOff x="1680" y="1152"/>
            <a:chExt cx="2256" cy="912"/>
          </a:xfrm>
        </p:grpSpPr>
        <p:sp>
          <p:nvSpPr>
            <p:cNvPr id="8206" name="Line 16"/>
            <p:cNvSpPr>
              <a:spLocks noChangeShapeType="1"/>
            </p:cNvSpPr>
            <p:nvPr/>
          </p:nvSpPr>
          <p:spPr bwMode="auto">
            <a:xfrm>
              <a:off x="1680" y="1152"/>
              <a:ext cx="1200" cy="912"/>
            </a:xfrm>
            <a:prstGeom prst="line">
              <a:avLst/>
            </a:prstGeom>
            <a:noFill/>
            <a:ln w="31750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07" name="Line 17"/>
            <p:cNvSpPr>
              <a:spLocks noChangeShapeType="1"/>
            </p:cNvSpPr>
            <p:nvPr/>
          </p:nvSpPr>
          <p:spPr bwMode="auto">
            <a:xfrm flipV="1">
              <a:off x="2880" y="1200"/>
              <a:ext cx="1056" cy="864"/>
            </a:xfrm>
            <a:prstGeom prst="line">
              <a:avLst/>
            </a:prstGeom>
            <a:noFill/>
            <a:ln w="31750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8205" name="Text Box 18"/>
          <p:cNvSpPr txBox="1">
            <a:spLocks noChangeArrowheads="1"/>
          </p:cNvSpPr>
          <p:nvPr/>
        </p:nvSpPr>
        <p:spPr bwMode="auto">
          <a:xfrm>
            <a:off x="457200" y="623888"/>
            <a:ext cx="3124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000099"/>
                </a:solidFill>
                <a:latin typeface="Verdana" pitchFamily="34" charset="0"/>
              </a:rPr>
              <a:t>У = </a:t>
            </a:r>
            <a:r>
              <a:rPr lang="en-US" sz="2800" b="1">
                <a:solidFill>
                  <a:srgbClr val="000099"/>
                </a:solidFill>
                <a:latin typeface="Verdana" pitchFamily="34" charset="0"/>
              </a:rPr>
              <a:t>|</a:t>
            </a:r>
            <a:r>
              <a:rPr lang="ru-RU" sz="2800" b="1">
                <a:solidFill>
                  <a:srgbClr val="000099"/>
                </a:solidFill>
                <a:latin typeface="Verdana" pitchFamily="34" charset="0"/>
              </a:rPr>
              <a:t>х</a:t>
            </a:r>
            <a:r>
              <a:rPr lang="en-US" sz="2800" b="1">
                <a:solidFill>
                  <a:srgbClr val="000099"/>
                </a:solidFill>
                <a:latin typeface="Verdana" pitchFamily="34" charset="0"/>
              </a:rPr>
              <a:t>|</a:t>
            </a:r>
            <a:r>
              <a:rPr lang="ru-RU" sz="2800" b="1">
                <a:solidFill>
                  <a:srgbClr val="000099"/>
                </a:solidFill>
                <a:latin typeface="Verdana" pitchFamily="34" charset="0"/>
              </a:rPr>
              <a:t> </a:t>
            </a:r>
            <a:r>
              <a:rPr lang="en-US" sz="2800" b="1">
                <a:solidFill>
                  <a:srgbClr val="000099"/>
                </a:solidFill>
                <a:latin typeface="Verdana" pitchFamily="34" charset="0"/>
              </a:rPr>
              <a:t>+ </a:t>
            </a:r>
            <a:r>
              <a:rPr lang="ru-RU" sz="2800" b="1">
                <a:solidFill>
                  <a:srgbClr val="000099"/>
                </a:solidFill>
                <a:latin typeface="Verdana" pitchFamily="34" charset="0"/>
              </a:rPr>
              <a:t>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7 0.04995 L 0.00417 -0.24977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10916E-6 L 0.00417 0.46068 " pathEditMode="relative" rAng="0" ptsTypes="AA">
                                      <p:cBhvr>
                                        <p:cTn id="10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2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32192 L 3.33333E-6 -8.0481E-7 " pathEditMode="relative" rAng="0" ptsTypes="AA">
                                      <p:cBhvr>
                                        <p:cTn id="1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Line 4"/>
          <p:cNvSpPr>
            <a:spLocks noChangeShapeType="1"/>
          </p:cNvSpPr>
          <p:nvPr/>
        </p:nvSpPr>
        <p:spPr bwMode="auto">
          <a:xfrm flipV="1">
            <a:off x="5486400" y="609600"/>
            <a:ext cx="0" cy="5562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19" name="Line 5"/>
          <p:cNvSpPr>
            <a:spLocks noChangeShapeType="1"/>
          </p:cNvSpPr>
          <p:nvPr/>
        </p:nvSpPr>
        <p:spPr bwMode="auto">
          <a:xfrm rot="5400000" flipV="1">
            <a:off x="5676900" y="342900"/>
            <a:ext cx="0" cy="5867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20" name="Text Box 6"/>
          <p:cNvSpPr txBox="1">
            <a:spLocks noChangeArrowheads="1"/>
          </p:cNvSpPr>
          <p:nvPr/>
        </p:nvSpPr>
        <p:spPr bwMode="auto">
          <a:xfrm>
            <a:off x="5715000" y="4572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000000"/>
                </a:solidFill>
                <a:latin typeface="Verdana" pitchFamily="34" charset="0"/>
              </a:rPr>
              <a:t>у</a:t>
            </a:r>
          </a:p>
        </p:txBody>
      </p:sp>
      <p:sp>
        <p:nvSpPr>
          <p:cNvPr id="9221" name="Text Box 7"/>
          <p:cNvSpPr txBox="1">
            <a:spLocks noChangeArrowheads="1"/>
          </p:cNvSpPr>
          <p:nvPr/>
        </p:nvSpPr>
        <p:spPr bwMode="auto">
          <a:xfrm>
            <a:off x="8458200" y="28194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000000"/>
                </a:solidFill>
                <a:latin typeface="Verdana" pitchFamily="34" charset="0"/>
              </a:rPr>
              <a:t>х</a:t>
            </a:r>
          </a:p>
        </p:txBody>
      </p:sp>
      <p:sp>
        <p:nvSpPr>
          <p:cNvPr id="9222" name="Text Box 9"/>
          <p:cNvSpPr txBox="1">
            <a:spLocks noChangeArrowheads="1"/>
          </p:cNvSpPr>
          <p:nvPr/>
        </p:nvSpPr>
        <p:spPr bwMode="auto">
          <a:xfrm>
            <a:off x="5486400" y="5195888"/>
            <a:ext cx="533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000000"/>
                </a:solidFill>
                <a:latin typeface="Verdana" pitchFamily="34" charset="0"/>
              </a:rPr>
              <a:t>-4</a:t>
            </a:r>
          </a:p>
        </p:txBody>
      </p:sp>
      <p:sp>
        <p:nvSpPr>
          <p:cNvPr id="9223" name="Text Box 10"/>
          <p:cNvSpPr txBox="1">
            <a:spLocks noChangeArrowheads="1"/>
          </p:cNvSpPr>
          <p:nvPr/>
        </p:nvSpPr>
        <p:spPr bwMode="auto">
          <a:xfrm>
            <a:off x="2971800" y="32766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000000"/>
                </a:solidFill>
                <a:latin typeface="Verdana" pitchFamily="34" charset="0"/>
              </a:rPr>
              <a:t>-4</a:t>
            </a:r>
          </a:p>
        </p:txBody>
      </p:sp>
      <p:sp>
        <p:nvSpPr>
          <p:cNvPr id="9224" name="Text Box 11"/>
          <p:cNvSpPr txBox="1">
            <a:spLocks noChangeArrowheads="1"/>
          </p:cNvSpPr>
          <p:nvPr/>
        </p:nvSpPr>
        <p:spPr bwMode="auto">
          <a:xfrm>
            <a:off x="5486400" y="9906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000000"/>
                </a:solidFill>
                <a:latin typeface="Verdana" pitchFamily="34" charset="0"/>
              </a:rPr>
              <a:t>4</a:t>
            </a:r>
          </a:p>
        </p:txBody>
      </p:sp>
      <p:sp>
        <p:nvSpPr>
          <p:cNvPr id="9225" name="Text Box 12"/>
          <p:cNvSpPr txBox="1">
            <a:spLocks noChangeArrowheads="1"/>
          </p:cNvSpPr>
          <p:nvPr/>
        </p:nvSpPr>
        <p:spPr bwMode="auto">
          <a:xfrm>
            <a:off x="7543800" y="32766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000000"/>
                </a:solidFill>
                <a:latin typeface="Verdana" pitchFamily="34" charset="0"/>
              </a:rPr>
              <a:t>4</a:t>
            </a:r>
          </a:p>
        </p:txBody>
      </p:sp>
      <p:sp>
        <p:nvSpPr>
          <p:cNvPr id="9226" name="Text Box 13"/>
          <p:cNvSpPr txBox="1">
            <a:spLocks noChangeArrowheads="1"/>
          </p:cNvSpPr>
          <p:nvPr/>
        </p:nvSpPr>
        <p:spPr bwMode="auto">
          <a:xfrm>
            <a:off x="5257800" y="3276600"/>
            <a:ext cx="533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000" b="1">
                <a:solidFill>
                  <a:srgbClr val="000000"/>
                </a:solidFill>
                <a:latin typeface="Verdana" pitchFamily="34" charset="0"/>
              </a:rPr>
              <a:t>0</a:t>
            </a:r>
          </a:p>
        </p:txBody>
      </p:sp>
      <p:sp>
        <p:nvSpPr>
          <p:cNvPr id="9227" name="AutoShape 14"/>
          <p:cNvSpPr>
            <a:spLocks noChangeArrowheads="1"/>
          </p:cNvSpPr>
          <p:nvPr/>
        </p:nvSpPr>
        <p:spPr bwMode="auto">
          <a:xfrm>
            <a:off x="3276600" y="1295400"/>
            <a:ext cx="4419600" cy="3962400"/>
          </a:xfrm>
          <a:prstGeom prst="diamond">
            <a:avLst/>
          </a:prstGeom>
          <a:noFill/>
          <a:ln w="50800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28" name="Text Box 15"/>
          <p:cNvSpPr txBox="1">
            <a:spLocks noChangeArrowheads="1"/>
          </p:cNvSpPr>
          <p:nvPr/>
        </p:nvSpPr>
        <p:spPr bwMode="auto">
          <a:xfrm>
            <a:off x="685800" y="533400"/>
            <a:ext cx="3124200" cy="262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99"/>
                </a:solidFill>
                <a:latin typeface="Verdana" pitchFamily="34" charset="0"/>
              </a:rPr>
              <a:t>|</a:t>
            </a:r>
            <a:r>
              <a:rPr lang="ru-RU" sz="2800" b="1">
                <a:solidFill>
                  <a:srgbClr val="000099"/>
                </a:solidFill>
                <a:latin typeface="Verdana" pitchFamily="34" charset="0"/>
              </a:rPr>
              <a:t>У</a:t>
            </a:r>
            <a:r>
              <a:rPr lang="en-US" sz="2800" b="1">
                <a:solidFill>
                  <a:srgbClr val="000099"/>
                </a:solidFill>
                <a:latin typeface="Verdana" pitchFamily="34" charset="0"/>
              </a:rPr>
              <a:t>|</a:t>
            </a:r>
            <a:r>
              <a:rPr lang="ru-RU" sz="2800" b="1">
                <a:solidFill>
                  <a:srgbClr val="000099"/>
                </a:solidFill>
                <a:latin typeface="Verdana" pitchFamily="34" charset="0"/>
              </a:rPr>
              <a:t> + </a:t>
            </a:r>
            <a:r>
              <a:rPr lang="en-US" sz="2800" b="1">
                <a:solidFill>
                  <a:srgbClr val="000099"/>
                </a:solidFill>
                <a:latin typeface="Verdana" pitchFamily="34" charset="0"/>
              </a:rPr>
              <a:t>|</a:t>
            </a:r>
            <a:r>
              <a:rPr lang="ru-RU" sz="2800" b="1">
                <a:solidFill>
                  <a:srgbClr val="000099"/>
                </a:solidFill>
                <a:latin typeface="Verdana" pitchFamily="34" charset="0"/>
              </a:rPr>
              <a:t>х</a:t>
            </a:r>
            <a:r>
              <a:rPr lang="en-US" sz="2800" b="1">
                <a:solidFill>
                  <a:srgbClr val="000099"/>
                </a:solidFill>
                <a:latin typeface="Verdana" pitchFamily="34" charset="0"/>
              </a:rPr>
              <a:t>|</a:t>
            </a:r>
            <a:r>
              <a:rPr lang="ru-RU" sz="2800" b="1">
                <a:solidFill>
                  <a:srgbClr val="000099"/>
                </a:solidFill>
                <a:latin typeface="Verdana" pitchFamily="34" charset="0"/>
              </a:rPr>
              <a:t> = </a:t>
            </a:r>
            <a:r>
              <a:rPr lang="en-US" sz="2800" b="1">
                <a:solidFill>
                  <a:srgbClr val="000099"/>
                </a:solidFill>
                <a:latin typeface="Verdana" pitchFamily="34" charset="0"/>
              </a:rPr>
              <a:t>4</a:t>
            </a:r>
            <a:endParaRPr lang="ru-RU" sz="2800" b="1">
              <a:solidFill>
                <a:srgbClr val="000099"/>
              </a:solidFill>
              <a:latin typeface="Verdana" pitchFamily="34" charset="0"/>
            </a:endParaRPr>
          </a:p>
          <a:p>
            <a:pPr>
              <a:spcBef>
                <a:spcPct val="50000"/>
              </a:spcBef>
            </a:pPr>
            <a:endParaRPr lang="en-US" sz="2800" b="1">
              <a:solidFill>
                <a:srgbClr val="000099"/>
              </a:solidFill>
              <a:latin typeface="Verdana" pitchFamily="34" charset="0"/>
            </a:endParaRPr>
          </a:p>
          <a:p>
            <a:r>
              <a:rPr lang="ru-RU" b="1">
                <a:solidFill>
                  <a:srgbClr val="000099"/>
                </a:solidFill>
                <a:latin typeface="Verdana" pitchFamily="34" charset="0"/>
              </a:rPr>
              <a:t>Координаты вершин:</a:t>
            </a:r>
          </a:p>
          <a:p>
            <a:r>
              <a:rPr lang="ru-RU" b="1">
                <a:solidFill>
                  <a:srgbClr val="000099"/>
                </a:solidFill>
                <a:latin typeface="Verdana" pitchFamily="34" charset="0"/>
              </a:rPr>
              <a:t>(0, 4)      (4, 0)  </a:t>
            </a:r>
          </a:p>
          <a:p>
            <a:r>
              <a:rPr lang="ru-RU" b="1">
                <a:solidFill>
                  <a:srgbClr val="000099"/>
                </a:solidFill>
                <a:latin typeface="Verdana" pitchFamily="34" charset="0"/>
              </a:rPr>
              <a:t>(-4, 0)     (0, -4)</a:t>
            </a:r>
          </a:p>
          <a:p>
            <a:pPr>
              <a:spcBef>
                <a:spcPct val="50000"/>
              </a:spcBef>
            </a:pPr>
            <a:endParaRPr lang="ru-RU" sz="2800" b="1">
              <a:solidFill>
                <a:srgbClr val="000099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Line 5"/>
          <p:cNvSpPr>
            <a:spLocks noChangeShapeType="1"/>
          </p:cNvSpPr>
          <p:nvPr/>
        </p:nvSpPr>
        <p:spPr bwMode="auto">
          <a:xfrm flipV="1">
            <a:off x="5410200" y="609600"/>
            <a:ext cx="0" cy="5562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243" name="Line 6"/>
          <p:cNvSpPr>
            <a:spLocks noChangeShapeType="1"/>
          </p:cNvSpPr>
          <p:nvPr/>
        </p:nvSpPr>
        <p:spPr bwMode="auto">
          <a:xfrm rot="5400000" flipV="1">
            <a:off x="5600700" y="342900"/>
            <a:ext cx="0" cy="5867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244" name="Text Box 7"/>
          <p:cNvSpPr txBox="1">
            <a:spLocks noChangeArrowheads="1"/>
          </p:cNvSpPr>
          <p:nvPr/>
        </p:nvSpPr>
        <p:spPr bwMode="auto">
          <a:xfrm>
            <a:off x="5638800" y="4572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000000"/>
                </a:solidFill>
                <a:latin typeface="Verdana" pitchFamily="34" charset="0"/>
              </a:rPr>
              <a:t>у</a:t>
            </a:r>
          </a:p>
        </p:txBody>
      </p:sp>
      <p:sp>
        <p:nvSpPr>
          <p:cNvPr id="10245" name="Text Box 8"/>
          <p:cNvSpPr txBox="1">
            <a:spLocks noChangeArrowheads="1"/>
          </p:cNvSpPr>
          <p:nvPr/>
        </p:nvSpPr>
        <p:spPr bwMode="auto">
          <a:xfrm>
            <a:off x="8382000" y="28194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000000"/>
                </a:solidFill>
                <a:latin typeface="Verdana" pitchFamily="34" charset="0"/>
              </a:rPr>
              <a:t>х</a:t>
            </a:r>
          </a:p>
        </p:txBody>
      </p:sp>
      <p:sp>
        <p:nvSpPr>
          <p:cNvPr id="10246" name="Oval 9"/>
          <p:cNvSpPr>
            <a:spLocks noChangeArrowheads="1"/>
          </p:cNvSpPr>
          <p:nvPr/>
        </p:nvSpPr>
        <p:spPr bwMode="auto">
          <a:xfrm>
            <a:off x="3505200" y="1524000"/>
            <a:ext cx="3733800" cy="3352800"/>
          </a:xfrm>
          <a:prstGeom prst="ellipse">
            <a:avLst/>
          </a:prstGeom>
          <a:noFill/>
          <a:ln w="50800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47" name="Text Box 10"/>
          <p:cNvSpPr txBox="1">
            <a:spLocks noChangeArrowheads="1"/>
          </p:cNvSpPr>
          <p:nvPr/>
        </p:nvSpPr>
        <p:spPr bwMode="auto">
          <a:xfrm>
            <a:off x="5410200" y="5195888"/>
            <a:ext cx="533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000000"/>
                </a:solidFill>
                <a:latin typeface="Verdana" pitchFamily="34" charset="0"/>
              </a:rPr>
              <a:t>-4</a:t>
            </a:r>
          </a:p>
        </p:txBody>
      </p:sp>
      <p:sp>
        <p:nvSpPr>
          <p:cNvPr id="10248" name="Text Box 11"/>
          <p:cNvSpPr txBox="1">
            <a:spLocks noChangeArrowheads="1"/>
          </p:cNvSpPr>
          <p:nvPr/>
        </p:nvSpPr>
        <p:spPr bwMode="auto">
          <a:xfrm>
            <a:off x="2895600" y="32766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000000"/>
                </a:solidFill>
                <a:latin typeface="Verdana" pitchFamily="34" charset="0"/>
              </a:rPr>
              <a:t>-4</a:t>
            </a:r>
          </a:p>
        </p:txBody>
      </p:sp>
      <p:sp>
        <p:nvSpPr>
          <p:cNvPr id="10249" name="Text Box 12"/>
          <p:cNvSpPr txBox="1">
            <a:spLocks noChangeArrowheads="1"/>
          </p:cNvSpPr>
          <p:nvPr/>
        </p:nvSpPr>
        <p:spPr bwMode="auto">
          <a:xfrm>
            <a:off x="5410200" y="9906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000000"/>
                </a:solidFill>
                <a:latin typeface="Verdana" pitchFamily="34" charset="0"/>
              </a:rPr>
              <a:t>4</a:t>
            </a:r>
          </a:p>
        </p:txBody>
      </p:sp>
      <p:sp>
        <p:nvSpPr>
          <p:cNvPr id="10250" name="Text Box 13"/>
          <p:cNvSpPr txBox="1">
            <a:spLocks noChangeArrowheads="1"/>
          </p:cNvSpPr>
          <p:nvPr/>
        </p:nvSpPr>
        <p:spPr bwMode="auto">
          <a:xfrm>
            <a:off x="7467600" y="32766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000000"/>
                </a:solidFill>
                <a:latin typeface="Verdana" pitchFamily="34" charset="0"/>
              </a:rPr>
              <a:t>4</a:t>
            </a:r>
          </a:p>
        </p:txBody>
      </p:sp>
      <p:sp>
        <p:nvSpPr>
          <p:cNvPr id="10251" name="Text Box 14"/>
          <p:cNvSpPr txBox="1">
            <a:spLocks noChangeArrowheads="1"/>
          </p:cNvSpPr>
          <p:nvPr/>
        </p:nvSpPr>
        <p:spPr bwMode="auto">
          <a:xfrm>
            <a:off x="5181600" y="3276600"/>
            <a:ext cx="533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000" b="1">
                <a:solidFill>
                  <a:srgbClr val="000000"/>
                </a:solidFill>
                <a:latin typeface="Verdana" pitchFamily="34" charset="0"/>
              </a:rPr>
              <a:t>0</a:t>
            </a:r>
          </a:p>
        </p:txBody>
      </p:sp>
      <p:sp>
        <p:nvSpPr>
          <p:cNvPr id="10252" name="AutoShape 15"/>
          <p:cNvSpPr>
            <a:spLocks noChangeArrowheads="1"/>
          </p:cNvSpPr>
          <p:nvPr/>
        </p:nvSpPr>
        <p:spPr bwMode="auto">
          <a:xfrm>
            <a:off x="3200400" y="1295400"/>
            <a:ext cx="4419600" cy="3962400"/>
          </a:xfrm>
          <a:prstGeom prst="diamond">
            <a:avLst/>
          </a:prstGeom>
          <a:noFill/>
          <a:ln w="50800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6096" name="Text Box 16"/>
          <p:cNvSpPr txBox="1">
            <a:spLocks noChangeArrowheads="1"/>
          </p:cNvSpPr>
          <p:nvPr/>
        </p:nvSpPr>
        <p:spPr bwMode="auto">
          <a:xfrm>
            <a:off x="990600" y="762000"/>
            <a:ext cx="2667000" cy="198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99"/>
                </a:solidFill>
                <a:latin typeface="Verdana" pitchFamily="34" charset="0"/>
              </a:rPr>
              <a:t>|x| </a:t>
            </a:r>
            <a:r>
              <a:rPr lang="ru-RU" sz="2800" b="1">
                <a:solidFill>
                  <a:srgbClr val="000099"/>
                </a:solidFill>
                <a:latin typeface="Verdana" pitchFamily="34" charset="0"/>
              </a:rPr>
              <a:t>+</a:t>
            </a:r>
            <a:r>
              <a:rPr lang="en-US" sz="2800" b="1">
                <a:solidFill>
                  <a:srgbClr val="000099"/>
                </a:solidFill>
                <a:latin typeface="Verdana" pitchFamily="34" charset="0"/>
              </a:rPr>
              <a:t> |y|=</a:t>
            </a:r>
            <a:r>
              <a:rPr lang="ru-RU" sz="2800" b="1">
                <a:solidFill>
                  <a:srgbClr val="000099"/>
                </a:solidFill>
                <a:latin typeface="Verdana" pitchFamily="34" charset="0"/>
              </a:rPr>
              <a:t>4</a:t>
            </a:r>
          </a:p>
          <a:p>
            <a:pPr>
              <a:spcBef>
                <a:spcPct val="50000"/>
              </a:spcBef>
              <a:defRPr/>
            </a:pPr>
            <a:r>
              <a:rPr lang="ru-RU" sz="2800" b="1">
                <a:solidFill>
                  <a:srgbClr val="000099"/>
                </a:solidFill>
                <a:latin typeface="Verdana" pitchFamily="34" charset="0"/>
              </a:rPr>
              <a:t> Х</a:t>
            </a:r>
            <a:r>
              <a:rPr lang="ru-RU" sz="2800" b="1" baseline="30000">
                <a:solidFill>
                  <a:srgbClr val="000099"/>
                </a:solidFill>
                <a:latin typeface="Verdana" pitchFamily="34" charset="0"/>
              </a:rPr>
              <a:t>2 +</a:t>
            </a:r>
            <a:r>
              <a:rPr lang="ru-RU" sz="2800" b="1">
                <a:solidFill>
                  <a:srgbClr val="000099"/>
                </a:solidFill>
                <a:latin typeface="Verdana" pitchFamily="34" charset="0"/>
              </a:rPr>
              <a:t> У</a:t>
            </a:r>
            <a:r>
              <a:rPr lang="ru-RU" sz="2800" b="1" baseline="30000">
                <a:solidFill>
                  <a:srgbClr val="000099"/>
                </a:solidFill>
                <a:latin typeface="Verdana" pitchFamily="34" charset="0"/>
              </a:rPr>
              <a:t>2</a:t>
            </a:r>
            <a:r>
              <a:rPr lang="ru-RU" sz="2800" b="1">
                <a:solidFill>
                  <a:srgbClr val="000099"/>
                </a:solidFill>
                <a:latin typeface="Verdana" pitchFamily="34" charset="0"/>
              </a:rPr>
              <a:t> = 9</a:t>
            </a:r>
          </a:p>
          <a:p>
            <a:pPr>
              <a:spcBef>
                <a:spcPct val="50000"/>
              </a:spcBef>
              <a:defRPr/>
            </a:pPr>
            <a:endParaRPr lang="ru-RU" b="1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>
              <a:spcBef>
                <a:spcPct val="50000"/>
              </a:spcBef>
              <a:defRPr/>
            </a:pPr>
            <a:endParaRPr lang="ru-RU" b="1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sp>
        <p:nvSpPr>
          <p:cNvPr id="10254" name="AutoShape 17"/>
          <p:cNvSpPr>
            <a:spLocks/>
          </p:cNvSpPr>
          <p:nvPr/>
        </p:nvSpPr>
        <p:spPr bwMode="auto">
          <a:xfrm>
            <a:off x="990600" y="762000"/>
            <a:ext cx="76200" cy="1066800"/>
          </a:xfrm>
          <a:prstGeom prst="leftBrace">
            <a:avLst>
              <a:gd name="adj1" fmla="val 116667"/>
              <a:gd name="adj2" fmla="val 50000"/>
            </a:avLst>
          </a:prstGeom>
          <a:noFill/>
          <a:ln w="22225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976</TotalTime>
  <Words>347</Words>
  <Application>Microsoft Office PowerPoint</Application>
  <PresentationFormat>Экран (4:3)</PresentationFormat>
  <Paragraphs>140</Paragraphs>
  <Slides>13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Georgia</vt:lpstr>
      <vt:lpstr>Verdana</vt:lpstr>
      <vt:lpstr>Оформление по умолчанию</vt:lpstr>
      <vt:lpstr>Слайд 1</vt:lpstr>
      <vt:lpstr>Графический способ решения   уравнений  и   систем уравнений,                                             содержащих                                                                               параметр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Домашнее задание</vt:lpstr>
      <vt:lpstr>ЛИТЕРАТУРА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Дарёна</dc:creator>
  <cp:lastModifiedBy>Дарёна</cp:lastModifiedBy>
  <cp:revision>63</cp:revision>
  <cp:lastPrinted>1601-01-01T00:00:00Z</cp:lastPrinted>
  <dcterms:created xsi:type="dcterms:W3CDTF">1601-01-01T00:00:00Z</dcterms:created>
  <dcterms:modified xsi:type="dcterms:W3CDTF">2012-03-29T12:44:32Z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